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586" r:id="rId2"/>
    <p:sldId id="523" r:id="rId3"/>
    <p:sldId id="616" r:id="rId4"/>
    <p:sldId id="607" r:id="rId5"/>
    <p:sldId id="61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159391" y="136525"/>
            <a:ext cx="11945923"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January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3140323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92500" lnSpcReduction="10000"/>
          </a:bodyPr>
          <a:lstStyle/>
          <a:p>
            <a:pPr indent="-182880">
              <a:lnSpc>
                <a:spcPct val="100000"/>
              </a:lnSpc>
              <a:buNone/>
              <a:defRPr/>
            </a:pPr>
            <a:r>
              <a:rPr lang="en-US" altLang="en-US" sz="2000" b="1" dirty="0"/>
              <a:t>9711 </a:t>
            </a:r>
            <a:r>
              <a:rPr lang="en-US" altLang="en-US" dirty="0">
                <a:solidFill>
                  <a:schemeClr val="tx1"/>
                </a:solidFill>
              </a:rPr>
              <a:t>Investigations have been initiated: (92 this month)</a:t>
            </a:r>
          </a:p>
          <a:p>
            <a:pPr lvl="1" indent="-182880">
              <a:lnSpc>
                <a:spcPct val="100000"/>
              </a:lnSpc>
              <a:buNone/>
              <a:defRPr/>
            </a:pPr>
            <a:r>
              <a:rPr lang="en-US" altLang="en-US" b="1" dirty="0">
                <a:solidFill>
                  <a:schemeClr val="tx1"/>
                </a:solidFill>
              </a:rPr>
              <a:t>560  </a:t>
            </a:r>
            <a:r>
              <a:rPr lang="en-US" altLang="en-US" dirty="0">
                <a:solidFill>
                  <a:schemeClr val="tx1"/>
                </a:solidFill>
              </a:rPr>
              <a:t>Investigations remain active:  6</a:t>
            </a:r>
            <a:r>
              <a:rPr lang="en-US" altLang="en-US" b="1" dirty="0">
                <a:solidFill>
                  <a:schemeClr val="tx1"/>
                </a:solidFill>
              </a:rPr>
              <a:t>%</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9152</a:t>
            </a:r>
            <a:r>
              <a:rPr lang="en-US" altLang="en-US" dirty="0">
                <a:solidFill>
                  <a:schemeClr val="bg1">
                    <a:lumMod val="50000"/>
                  </a:schemeClr>
                </a:solidFill>
              </a:rPr>
              <a:t> </a:t>
            </a:r>
            <a:r>
              <a:rPr lang="en-US" altLang="en-US" dirty="0">
                <a:solidFill>
                  <a:schemeClr val="tx1"/>
                </a:solidFill>
              </a:rPr>
              <a:t>Investigations are closed: 94% (100 this month)</a:t>
            </a:r>
            <a:endParaRPr lang="en-US" altLang="en-US" dirty="0">
              <a:solidFill>
                <a:schemeClr val="bg1">
                  <a:lumMod val="50000"/>
                </a:schemeClr>
              </a:solidFill>
            </a:endParaRPr>
          </a:p>
          <a:p>
            <a:pPr marL="731520" lvl="2" indent="-182880">
              <a:lnSpc>
                <a:spcPct val="100000"/>
              </a:lnSpc>
              <a:buNone/>
              <a:defRPr/>
            </a:pPr>
            <a:r>
              <a:rPr lang="en-US" altLang="en-US" sz="1300" b="1" dirty="0"/>
              <a:t>1773 </a:t>
            </a:r>
            <a:r>
              <a:rPr lang="en-US" altLang="en-US" sz="1300" dirty="0"/>
              <a:t>Individuals were identified that had been previously convicted of the crime: </a:t>
            </a:r>
            <a:r>
              <a:rPr lang="en-US" altLang="en-US" sz="1300" b="1" dirty="0"/>
              <a:t>19% (25 this month)</a:t>
            </a:r>
            <a:endParaRPr lang="en-US" altLang="en-US" sz="1300" dirty="0"/>
          </a:p>
          <a:p>
            <a:pPr marL="731520" lvl="2" indent="-182880">
              <a:lnSpc>
                <a:spcPct val="100000"/>
              </a:lnSpc>
              <a:buNone/>
              <a:defRPr/>
            </a:pPr>
            <a:r>
              <a:rPr lang="en-US" altLang="en-US" sz="1200" b="1" dirty="0"/>
              <a:t>739 Requests for indictments have been completed against persons or DNA profiles: 8% (1 this month)</a:t>
            </a:r>
            <a:endParaRPr lang="en-US" altLang="en-US" sz="1300" b="1" dirty="0"/>
          </a:p>
          <a:p>
            <a:pPr marL="1005840" lvl="3" indent="-182880">
              <a:lnSpc>
                <a:spcPct val="100000"/>
              </a:lnSpc>
              <a:defRPr/>
            </a:pPr>
            <a:r>
              <a:rPr lang="en-US" altLang="en-US" sz="1100" b="1" dirty="0"/>
              <a:t>314</a:t>
            </a:r>
            <a:r>
              <a:rPr lang="en-US" altLang="en-US" sz="1100" dirty="0"/>
              <a:t> named suspects (51 multi case suspects) 42% of indictments  (0 this month)</a:t>
            </a:r>
          </a:p>
          <a:p>
            <a:pPr marL="1005840" lvl="3" indent="-182880">
              <a:lnSpc>
                <a:spcPct val="100000"/>
              </a:lnSpc>
              <a:defRPr/>
            </a:pPr>
            <a:r>
              <a:rPr lang="en-US" altLang="en-US" sz="1100" b="1" dirty="0"/>
              <a:t>425 </a:t>
            </a:r>
            <a:r>
              <a:rPr lang="en-US" altLang="en-US" sz="1100" dirty="0"/>
              <a:t>John Does (2 suspects on one case) 53% of indictments (1 this month)</a:t>
            </a:r>
          </a:p>
          <a:p>
            <a:pPr marL="1280160" lvl="4" indent="-182880">
              <a:lnSpc>
                <a:spcPct val="100000"/>
              </a:lnSpc>
              <a:defRPr/>
            </a:pPr>
            <a:r>
              <a:rPr lang="en-US" altLang="en-US" sz="1300" b="1" dirty="0"/>
              <a:t>30</a:t>
            </a:r>
            <a:r>
              <a:rPr lang="en-US" altLang="en-US" sz="1300" dirty="0"/>
              <a:t> John Does are now named (8 multi case suspects) 8%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920 </a:t>
            </a:r>
            <a:r>
              <a:rPr lang="en-US" altLang="en-US" sz="1300" dirty="0"/>
              <a:t>victims/suspects are deceased: 10% (9 this month)</a:t>
            </a:r>
          </a:p>
          <a:p>
            <a:pPr marL="1005840" lvl="3" indent="-182880">
              <a:lnSpc>
                <a:spcPct val="100000"/>
              </a:lnSpc>
              <a:defRPr/>
            </a:pPr>
            <a:r>
              <a:rPr lang="en-US" altLang="en-US" sz="1300" b="1" dirty="0"/>
              <a:t>398 </a:t>
            </a:r>
            <a:r>
              <a:rPr lang="en-US" altLang="en-US" sz="1300" dirty="0"/>
              <a:t>suspects deceased (does not include the deceased John Doe) 4% (6 this month)</a:t>
            </a:r>
          </a:p>
          <a:p>
            <a:pPr marL="1005840" lvl="3" indent="-182880">
              <a:lnSpc>
                <a:spcPct val="100000"/>
              </a:lnSpc>
              <a:defRPr/>
            </a:pPr>
            <a:r>
              <a:rPr lang="en-US" altLang="en-US" sz="1300" b="1" dirty="0"/>
              <a:t>522 </a:t>
            </a:r>
            <a:r>
              <a:rPr lang="en-US" altLang="en-US" sz="1300" dirty="0"/>
              <a:t>victims deceased: 6% (3 this month)</a:t>
            </a:r>
          </a:p>
          <a:p>
            <a:pPr marL="731520" lvl="2" indent="-182880">
              <a:lnSpc>
                <a:spcPct val="100000"/>
              </a:lnSpc>
              <a:buNone/>
              <a:defRPr/>
            </a:pPr>
            <a:r>
              <a:rPr lang="en-US" altLang="en-US" sz="1300" b="1" dirty="0"/>
              <a:t>484 </a:t>
            </a:r>
            <a:r>
              <a:rPr lang="en-US" altLang="en-US" sz="1300" dirty="0"/>
              <a:t>victims declined to participate: 5% (1 this month)</a:t>
            </a:r>
          </a:p>
          <a:p>
            <a:pPr marL="731520" lvl="2" indent="-182880">
              <a:lnSpc>
                <a:spcPct val="100000"/>
              </a:lnSpc>
              <a:buNone/>
              <a:defRPr/>
            </a:pPr>
            <a:r>
              <a:rPr lang="en-US" altLang="en-US" sz="1300" b="1" dirty="0"/>
              <a:t>54 </a:t>
            </a:r>
            <a:r>
              <a:rPr lang="en-US" altLang="en-US" sz="1300" dirty="0"/>
              <a:t>unable to locate victim: 1% (1 this month)</a:t>
            </a:r>
          </a:p>
          <a:p>
            <a:pPr marL="731520" lvl="2" indent="-182880">
              <a:lnSpc>
                <a:spcPct val="100000"/>
              </a:lnSpc>
              <a:buNone/>
              <a:defRPr/>
            </a:pPr>
            <a:r>
              <a:rPr lang="en-US" altLang="en-US" sz="1300" b="1" dirty="0"/>
              <a:t>1457 </a:t>
            </a:r>
            <a:r>
              <a:rPr lang="en-US" altLang="en-US" sz="1300" dirty="0"/>
              <a:t>cases past the statute of limitations: 16% (7 this month)</a:t>
            </a:r>
          </a:p>
          <a:p>
            <a:pPr marL="731520" lvl="2" indent="-182880">
              <a:lnSpc>
                <a:spcPct val="100000"/>
              </a:lnSpc>
              <a:buNone/>
              <a:defRPr/>
            </a:pPr>
            <a:r>
              <a:rPr lang="en-US" altLang="en-US" sz="1300" b="1" dirty="0"/>
              <a:t>1203 </a:t>
            </a:r>
            <a:r>
              <a:rPr lang="en-US" altLang="en-US" sz="1300" dirty="0"/>
              <a:t>prosecution declined: 14% (5 this month)</a:t>
            </a:r>
          </a:p>
          <a:p>
            <a:pPr marL="731520" lvl="2" indent="-182880">
              <a:lnSpc>
                <a:spcPct val="100000"/>
              </a:lnSpc>
              <a:buNone/>
              <a:defRPr/>
            </a:pPr>
            <a:r>
              <a:rPr lang="en-US" altLang="en-US" sz="1300" b="1" dirty="0"/>
              <a:t>1740 </a:t>
            </a:r>
            <a:r>
              <a:rPr lang="en-US" altLang="en-US" sz="1300" dirty="0"/>
              <a:t>insufficient/degraded DNA: 19% (39 this month)</a:t>
            </a:r>
          </a:p>
          <a:p>
            <a:pPr marL="731520" lvl="2" indent="-182880">
              <a:lnSpc>
                <a:spcPct val="100000"/>
              </a:lnSpc>
              <a:buNone/>
              <a:defRPr/>
            </a:pPr>
            <a:r>
              <a:rPr lang="en-US" altLang="en-US" sz="1300" b="1" dirty="0"/>
              <a:t>326 </a:t>
            </a:r>
            <a:r>
              <a:rPr lang="en-US" altLang="en-US" sz="1300" dirty="0"/>
              <a:t>cases no crime occurred: 4% (9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293 </a:t>
            </a:r>
            <a:r>
              <a:rPr lang="en-US" altLang="en-US" sz="1300" dirty="0"/>
              <a:t>Other 3% (3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2037792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No prosecutions for the month of December.</a:t>
            </a:r>
          </a:p>
          <a:p>
            <a:pPr marL="46037" indent="0">
              <a:buNone/>
            </a:pPr>
            <a:endParaRPr lang="en-US" dirty="0"/>
          </a:p>
        </p:txBody>
      </p:sp>
    </p:spTree>
    <p:extLst>
      <p:ext uri="{BB962C8B-B14F-4D97-AF65-F5344CB8AC3E}">
        <p14:creationId xmlns:p14="http://schemas.microsoft.com/office/powerpoint/2010/main" val="1988432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2" name="Content Placeholder 1"/>
          <p:cNvSpPr>
            <a:spLocks noGrp="1"/>
          </p:cNvSpPr>
          <p:nvPr>
            <p:ph idx="1"/>
          </p:nvPr>
        </p:nvSpPr>
        <p:spPr>
          <a:xfrm>
            <a:off x="2592198" y="1702965"/>
            <a:ext cx="6476302" cy="4473998"/>
          </a:xfrm>
        </p:spPr>
        <p:txBody>
          <a:bodyPr/>
          <a:lstStyle/>
          <a:p>
            <a:endParaRPr lang="en-US" dirty="0"/>
          </a:p>
        </p:txBody>
      </p:sp>
      <p:pic>
        <p:nvPicPr>
          <p:cNvPr id="3074" name="Picture 2" descr="N:\Sex Crimes\DNA UNIT\RAPE KIT DATA Folder\Photos\Join MPD\Pictur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1700" y="1319645"/>
            <a:ext cx="7848600" cy="4893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7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777</Words>
  <Application>Microsoft Office PowerPoint</Application>
  <PresentationFormat>Widescreen</PresentationFormat>
  <Paragraphs>50</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January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1</cp:revision>
  <cp:lastPrinted>2023-06-20T14:57:11Z</cp:lastPrinted>
  <dcterms:created xsi:type="dcterms:W3CDTF">2023-06-20T14:54:23Z</dcterms:created>
  <dcterms:modified xsi:type="dcterms:W3CDTF">2023-06-20T15:02:45Z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