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618" r:id="rId2"/>
    <p:sldId id="523" r:id="rId3"/>
    <p:sldId id="619" r:id="rId4"/>
    <p:sldId id="620" r:id="rId5"/>
    <p:sldId id="621" r:id="rId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0D1E302-C02F-4020-A395-8D9832AC5551}" type="datetimeFigureOut">
              <a:rPr lang="en-US" smtClean="0"/>
              <a:t>6/20/2023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5E0B86BA-8FBF-44CF-9863-48BA714EF597}" type="slidenum">
              <a:rPr lang="en-US" smtClean="0"/>
              <a:t>‹#›</a:t>
            </a:fld>
            <a:endParaRPr lang="en-US"/>
          </a:p>
        </p:txBody>
      </p:sp>
    </p:spTree>
    <p:extLst>
      <p:ext uri="{BB962C8B-B14F-4D97-AF65-F5344CB8AC3E}">
        <p14:creationId xmlns:p14="http://schemas.microsoft.com/office/powerpoint/2010/main" val="58034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224760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en-US" dirty="0"/>
              <a:t> </a:t>
            </a:r>
          </a:p>
        </p:txBody>
      </p:sp>
    </p:spTree>
    <p:extLst>
      <p:ext uri="{BB962C8B-B14F-4D97-AF65-F5344CB8AC3E}">
        <p14:creationId xmlns:p14="http://schemas.microsoft.com/office/powerpoint/2010/main" val="497510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626137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150C3-2224-4D08-A64E-BC6BC01D0C9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954E991-11A7-4818-8D18-75ADBA5F4D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9228377-4A1C-4EC7-9A81-7AF509F3E231}"/>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F491E175-ADC3-48E3-91F1-8F7DFDF18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D88396-8248-4338-8E52-600B2F3A75E1}"/>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1339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51DF3-227B-43BB-9C57-E1E9C48AC6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11D43F-EF9A-4410-98BC-9E5891FFCC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A21F51-4C59-41B6-AEAE-D8703807121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9802E809-F799-41F9-BC5B-0BD537D515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E6EA27-8E57-4917-8BB6-51D2CB1A2697}"/>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341597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9697-91F3-4C59-BFF0-0C8AC3AE31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2376D3-21B4-4C72-8785-E2B6D50B03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65B921-945F-497A-981D-1ABBCEEEBE3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33EBE5C1-B834-48AF-B1BD-2A8DC7D02B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982560-A0EE-4AC7-8165-8B8A9FD77F6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1665530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566B-61D6-473B-8A55-6F3ABD2EE9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0AD23-D2B1-40FD-B91F-2B6754F7B5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6B53CBF-6CEE-47DB-B4EB-8246FF1C6C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452011-53D2-4EB2-BBB6-CA2B99E52446}"/>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51EE3426-04C5-4CC5-A17C-318F48A995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44C582-771A-432E-87C6-D9334F963434}"/>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31750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110D7-4022-45C7-B552-FBCC962BDB8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07B619D-7688-4C14-AC0B-1055759A2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5942AA-9915-453A-89CD-28BF3BE422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7C10115-A5F9-49AF-984E-124AAAF66C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10B80EB-9848-4243-92D3-759CD7C2F9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633B734-A861-498C-AFCB-94AB81D027B8}"/>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8" name="Footer Placeholder 7">
            <a:extLst>
              <a:ext uri="{FF2B5EF4-FFF2-40B4-BE49-F238E27FC236}">
                <a16:creationId xmlns:a16="http://schemas.microsoft.com/office/drawing/2014/main" id="{FE00E4A6-40FC-4E46-A4B5-C39A12F7AAD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64D99A-499D-462E-85A3-2302C0C29BCF}"/>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99473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664CC-EE55-4E33-9D71-99318F39023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6516D8-3D14-4DD4-8B37-2B82B6BD985F}"/>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4" name="Footer Placeholder 3">
            <a:extLst>
              <a:ext uri="{FF2B5EF4-FFF2-40B4-BE49-F238E27FC236}">
                <a16:creationId xmlns:a16="http://schemas.microsoft.com/office/drawing/2014/main" id="{04CC6F3B-2A09-44B1-A5B5-4D24AFCC888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DFD7B82-0307-40AC-8E2E-77273CA41373}"/>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4118111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3A391-0A97-4897-88EE-FACF624C67A0}"/>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3" name="Footer Placeholder 2">
            <a:extLst>
              <a:ext uri="{FF2B5EF4-FFF2-40B4-BE49-F238E27FC236}">
                <a16:creationId xmlns:a16="http://schemas.microsoft.com/office/drawing/2014/main" id="{CE372D8F-F9D7-443E-B8D8-EE50193FEB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9DF4D8-3B1A-470B-917C-3E2BE485F6D6}"/>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58714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2D95B-D9E1-4476-A9CB-D0846E124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424335C-F581-4636-9102-7BC2E10B51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DE9A5A2-DE06-4985-B902-F5ABA1E3CD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7D81E2-E061-4C3D-BD4E-14B56468E07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3D5A570C-D8E8-41BF-B19F-F6FD0815D0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D46F1A-3834-4957-83F8-379ADE08F21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95226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7CB92-FB65-4AC8-BC28-902CF63671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305F9AD-B7CF-4E3D-8238-38487E2C56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0EDA014-D708-4187-BC23-438830ED05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077BD-8970-4D74-B582-EC55FB40F313}"/>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6" name="Footer Placeholder 5">
            <a:extLst>
              <a:ext uri="{FF2B5EF4-FFF2-40B4-BE49-F238E27FC236}">
                <a16:creationId xmlns:a16="http://schemas.microsoft.com/office/drawing/2014/main" id="{BC1CB794-3ABD-43E2-84EB-27EFD8308C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2C459E-7DD1-453C-AD2E-CCDC81B70EFE}"/>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222798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CD1F8-B75C-4035-8BF0-D8F3D239E00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780D5D8-F749-43B9-87EA-B8700A8910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847F73-5AF9-4FE4-A8BD-828137BFCA32}"/>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74B0661-87F2-4593-952E-7BAA1F711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999508-768A-46A7-90EE-0F7103D06952}"/>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649253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B3F7C7-8127-4283-81FF-2DF9BF78794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0DD3FA-5E57-499A-9BFD-C0D9EA239B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07B1C2-A1F5-4A46-BB41-FE58A43BAF1D}"/>
              </a:ext>
            </a:extLst>
          </p:cNvPr>
          <p:cNvSpPr>
            <a:spLocks noGrp="1"/>
          </p:cNvSpPr>
          <p:nvPr>
            <p:ph type="dt" sz="half" idx="10"/>
          </p:nvPr>
        </p:nvSpPr>
        <p:spPr/>
        <p:txBody>
          <a:body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67C6B947-BF15-4DA8-BDD7-9283076CFD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177F72-EA75-4F99-8871-AF7C6EF46E49}"/>
              </a:ext>
            </a:extLst>
          </p:cNvPr>
          <p:cNvSpPr>
            <a:spLocks noGrp="1"/>
          </p:cNvSpPr>
          <p:nvPr>
            <p:ph type="sldNum" sz="quarter" idx="12"/>
          </p:nvPr>
        </p:nvSpPr>
        <p:spPr/>
        <p:txBody>
          <a:bodyPr/>
          <a:lstStyle/>
          <a:p>
            <a:fld id="{AD3D0E5E-83AE-47C5-963B-2481E49C4AEA}" type="slidenum">
              <a:rPr lang="en-US" smtClean="0"/>
              <a:t>‹#›</a:t>
            </a:fld>
            <a:endParaRPr lang="en-US"/>
          </a:p>
        </p:txBody>
      </p:sp>
    </p:spTree>
    <p:extLst>
      <p:ext uri="{BB962C8B-B14F-4D97-AF65-F5344CB8AC3E}">
        <p14:creationId xmlns:p14="http://schemas.microsoft.com/office/powerpoint/2010/main" val="3822886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475865-55AD-490E-879B-A1503764CB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78F31A8-FE2E-4E2F-ADAA-BACA02DFC1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3F5499-8656-4AFD-9B88-5B2F8D82B6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A695B9-5E3B-4975-90DF-59BD81B20DF2}" type="datetimeFigureOut">
              <a:rPr lang="en-US" smtClean="0"/>
              <a:t>6/20/2023</a:t>
            </a:fld>
            <a:endParaRPr lang="en-US"/>
          </a:p>
        </p:txBody>
      </p:sp>
      <p:sp>
        <p:nvSpPr>
          <p:cNvPr id="5" name="Footer Placeholder 4">
            <a:extLst>
              <a:ext uri="{FF2B5EF4-FFF2-40B4-BE49-F238E27FC236}">
                <a16:creationId xmlns:a16="http://schemas.microsoft.com/office/drawing/2014/main" id="{C24F06EC-5735-45C3-84E6-AD15A738A6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698584A-72C6-44C1-83F6-35428793C0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3D0E5E-83AE-47C5-963B-2481E49C4AEA}" type="slidenum">
              <a:rPr lang="en-US" smtClean="0"/>
              <a:t>‹#›</a:t>
            </a:fld>
            <a:endParaRPr lang="en-US"/>
          </a:p>
        </p:txBody>
      </p:sp>
    </p:spTree>
    <p:extLst>
      <p:ext uri="{BB962C8B-B14F-4D97-AF65-F5344CB8AC3E}">
        <p14:creationId xmlns:p14="http://schemas.microsoft.com/office/powerpoint/2010/main" val="19850362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5900" r="5900"/>
          <a:stretch/>
        </p:blipFill>
        <p:spPr bwMode="auto">
          <a:xfrm>
            <a:off x="58724" y="76200"/>
            <a:ext cx="12046590" cy="6667500"/>
          </a:xfrm>
          <a:prstGeom prst="rect">
            <a:avLst/>
          </a:prstGeom>
          <a:ln w="127000" cap="sq">
            <a:solidFill>
              <a:srgbClr val="00B0F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981200" y="2362200"/>
            <a:ext cx="8229600" cy="4419600"/>
          </a:xfrm>
          <a:effectLst>
            <a:glow rad="228600">
              <a:schemeClr val="accent1">
                <a:satMod val="175000"/>
                <a:alpha val="40000"/>
              </a:schemeClr>
            </a:glow>
          </a:effectLst>
        </p:spPr>
        <p:txBody>
          <a:bodyPr>
            <a:normAutofit/>
          </a:bodyPr>
          <a:lstStyle/>
          <a:p>
            <a:r>
              <a:rPr lang="en-US" sz="4800" b="1" u="sng" dirty="0">
                <a:ln>
                  <a:solidFill>
                    <a:schemeClr val="bg1"/>
                  </a:solidFill>
                </a:ln>
                <a:solidFill>
                  <a:srgbClr val="00B0F0"/>
                </a:solidFill>
                <a:effectLst>
                  <a:outerShdw blurRad="63500" sx="102000" sy="102000" algn="ctr" rotWithShape="0">
                    <a:prstClr val="black">
                      <a:alpha val="40000"/>
                    </a:prstClr>
                  </a:outerShdw>
                </a:effectLst>
              </a:rPr>
              <a:t>Sexual Assault Kit Task Force</a:t>
            </a:r>
            <a:br>
              <a:rPr lang="en-US" sz="4800" b="1" dirty="0">
                <a:ln>
                  <a:solidFill>
                    <a:schemeClr val="bg1"/>
                  </a:solidFill>
                </a:ln>
                <a:solidFill>
                  <a:srgbClr val="00B0F0"/>
                </a:solidFill>
                <a:effectLst>
                  <a:outerShdw blurRad="63500" sx="102000" sy="102000" algn="ctr" rotWithShape="0">
                    <a:prstClr val="black">
                      <a:alpha val="40000"/>
                    </a:prstClr>
                  </a:outerShdw>
                </a:effectLst>
              </a:rPr>
            </a:br>
            <a:br>
              <a:rPr lang="en-US" sz="48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Monthly Report</a:t>
            </a:r>
            <a:br>
              <a:rPr lang="en-US" sz="3600" b="1" dirty="0">
                <a:ln>
                  <a:solidFill>
                    <a:schemeClr val="bg1"/>
                  </a:solidFill>
                </a:ln>
                <a:solidFill>
                  <a:srgbClr val="00B0F0"/>
                </a:solidFill>
                <a:effectLst>
                  <a:outerShdw blurRad="63500" sx="102000" sy="102000" algn="ctr" rotWithShape="0">
                    <a:prstClr val="black">
                      <a:alpha val="40000"/>
                    </a:prstClr>
                  </a:outerShdw>
                </a:effectLst>
              </a:rPr>
            </a:br>
            <a:r>
              <a:rPr lang="en-US" sz="3600" b="1" dirty="0">
                <a:ln>
                  <a:solidFill>
                    <a:schemeClr val="bg1"/>
                  </a:solidFill>
                </a:ln>
                <a:solidFill>
                  <a:srgbClr val="00B0F0"/>
                </a:solidFill>
                <a:effectLst>
                  <a:outerShdw blurRad="63500" sx="102000" sy="102000" algn="ctr" rotWithShape="0">
                    <a:prstClr val="black">
                      <a:alpha val="40000"/>
                    </a:prstClr>
                  </a:outerShdw>
                </a:effectLst>
              </a:rPr>
              <a:t>June 2023</a:t>
            </a:r>
            <a:br>
              <a:rPr lang="en-US" b="1" dirty="0">
                <a:ln>
                  <a:solidFill>
                    <a:schemeClr val="bg1"/>
                  </a:solidFill>
                </a:ln>
                <a:solidFill>
                  <a:srgbClr val="00B0F0"/>
                </a:solidFill>
              </a:rPr>
            </a:br>
            <a:endParaRPr lang="en-US" b="1" dirty="0">
              <a:ln>
                <a:solidFill>
                  <a:schemeClr val="bg1"/>
                </a:solidFill>
              </a:ln>
              <a:solidFill>
                <a:srgbClr val="00B0F0"/>
              </a:solidFill>
            </a:endParaRP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394" y="513502"/>
            <a:ext cx="1371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676402" y="563735"/>
            <a:ext cx="1459149"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0401" y="533400"/>
            <a:ext cx="136263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descr="C:\Users\joel.dunaway\Desktop\151276242275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72796" y="533399"/>
            <a:ext cx="1452966"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C:\Users\joel.dunaway\Desktop\shelby-county-seal.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4995" y="553297"/>
            <a:ext cx="1371601" cy="13716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4000" y="566056"/>
            <a:ext cx="1356852"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2">
            <a:extLst>
              <a:ext uri="{FF2B5EF4-FFF2-40B4-BE49-F238E27FC236}">
                <a16:creationId xmlns:a16="http://schemas.microsoft.com/office/drawing/2014/main" id="{FD4F3166-C87E-754A-AC7A-1B598C430307}"/>
              </a:ext>
            </a:extLst>
          </p:cNvPr>
          <p:cNvSpPr>
            <a:spLocks noGrp="1"/>
          </p:cNvSpPr>
          <p:nvPr>
            <p:ph type="sldNum" sz="quarter" idx="12"/>
          </p:nvPr>
        </p:nvSpPr>
        <p:spPr/>
        <p:txBody>
          <a:bodyPr/>
          <a:lstStyle/>
          <a:p>
            <a:fld id="{5EC6F930-4A97-4CAC-957C-460739791193}" type="slidenum">
              <a:rPr lang="en-US" smtClean="0">
                <a:solidFill>
                  <a:prstClr val="black">
                    <a:tint val="75000"/>
                  </a:prstClr>
                </a:solidFill>
              </a:rPr>
              <a:pPr/>
              <a:t>1</a:t>
            </a:fld>
            <a:endParaRPr lang="en-US">
              <a:solidFill>
                <a:prstClr val="black">
                  <a:tint val="75000"/>
                </a:prstClr>
              </a:solidFill>
            </a:endParaRPr>
          </a:p>
        </p:txBody>
      </p:sp>
    </p:spTree>
    <p:extLst>
      <p:ext uri="{BB962C8B-B14F-4D97-AF65-F5344CB8AC3E}">
        <p14:creationId xmlns:p14="http://schemas.microsoft.com/office/powerpoint/2010/main" val="169995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1981200" y="76200"/>
            <a:ext cx="8229600" cy="1143000"/>
          </a:xfrm>
        </p:spPr>
        <p:txBody>
          <a:bodyPr/>
          <a:lstStyle/>
          <a:p>
            <a:pPr algn="ctr"/>
            <a:r>
              <a:rPr lang="en-US" altLang="en-US" sz="3200" dirty="0"/>
              <a:t>Status of Mayor Strickland’s Executive Order</a:t>
            </a:r>
          </a:p>
        </p:txBody>
      </p:sp>
      <p:graphicFrame>
        <p:nvGraphicFramePr>
          <p:cNvPr id="18476" name="Group 44"/>
          <p:cNvGraphicFramePr>
            <a:graphicFrameLocks noGrp="1"/>
          </p:cNvGraphicFramePr>
          <p:nvPr>
            <p:ph idx="1"/>
          </p:nvPr>
        </p:nvGraphicFramePr>
        <p:xfrm>
          <a:off x="2133600" y="923925"/>
          <a:ext cx="7848600" cy="5027416"/>
        </p:xfrm>
        <a:graphic>
          <a:graphicData uri="http://schemas.openxmlformats.org/drawingml/2006/table">
            <a:tbl>
              <a:tblPr/>
              <a:tblGrid>
                <a:gridCol w="457200">
                  <a:extLst>
                    <a:ext uri="{9D8B030D-6E8A-4147-A177-3AD203B41FA5}">
                      <a16:colId xmlns:a16="http://schemas.microsoft.com/office/drawing/2014/main" val="20000"/>
                    </a:ext>
                  </a:extLst>
                </a:gridCol>
                <a:gridCol w="2590800">
                  <a:extLst>
                    <a:ext uri="{9D8B030D-6E8A-4147-A177-3AD203B41FA5}">
                      <a16:colId xmlns:a16="http://schemas.microsoft.com/office/drawing/2014/main" val="20001"/>
                    </a:ext>
                  </a:extLst>
                </a:gridCol>
                <a:gridCol w="4800600">
                  <a:extLst>
                    <a:ext uri="{9D8B030D-6E8A-4147-A177-3AD203B41FA5}">
                      <a16:colId xmlns:a16="http://schemas.microsoft.com/office/drawing/2014/main" val="20002"/>
                    </a:ext>
                  </a:extLst>
                </a:gridCol>
              </a:tblGrid>
              <a:tr h="20638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endParaRPr>
                    </a:p>
                  </a:txBody>
                  <a:tcPr marL="8068" marR="8068" marT="8068" marB="0" anchor="b"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Executive Order Action</a:t>
                      </a:r>
                    </a:p>
                  </a:txBody>
                  <a:tcPr marL="8068" marR="8068" marT="8068"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1100" b="1" i="0" u="none" strike="noStrike" cap="none" normalizeH="0" baseline="0" dirty="0">
                          <a:ln>
                            <a:noFill/>
                          </a:ln>
                          <a:solidFill>
                            <a:srgbClr val="000000"/>
                          </a:solidFill>
                          <a:effectLst/>
                          <a:latin typeface="Calibri" pitchFamily="34" charset="0"/>
                        </a:rPr>
                        <a:t>Status</a:t>
                      </a:r>
                    </a:p>
                  </a:txBody>
                  <a:tcPr marL="8068" marR="8068" marT="8068" marB="0" anchor="b"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166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Test every kit in our inventory that is need of additional forensic testing</a:t>
                      </a:r>
                      <a:endParaRPr kumimoji="0" lang="en-US" altLang="en-US" sz="11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rgbClr val="000000"/>
                          </a:solidFill>
                          <a:effectLst/>
                          <a:latin typeface="Calibri" pitchFamily="34" charset="0"/>
                        </a:rPr>
                        <a:t>Shipping and testing continues</a:t>
                      </a: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577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Investigate leads and examine all cases coming from testing of those kits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New investigations initiated every month. New indictments requested every month. MPD has a full time unit devoted to this project.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3142">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Continue to refine our approach and capacity for victim notification and trauma informed care and support to survivors</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SOP is reviewed and input is sought from Rape Crisis Center, Joyful Heart Foundation, and our national partners to  make sure our efforts are victim centered. </a:t>
                      </a: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33503">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lang="en-US" sz="1100" kern="1200" dirty="0">
                          <a:solidFill>
                            <a:schemeClr val="tx1"/>
                          </a:solidFill>
                          <a:effectLst/>
                          <a:latin typeface="Calibri" panose="020F0502020204030204" pitchFamily="34" charset="0"/>
                          <a:ea typeface="+mn-ea"/>
                          <a:cs typeface="+mn-cs"/>
                        </a:rPr>
                        <a:t>Prosecute to the fullest extent of the law individuals who are identified as suspects resulting from this additional forensic testing</a:t>
                      </a:r>
                      <a:endParaRPr kumimoji="0" lang="en-US" altLang="en-US" sz="700" b="0" i="0" u="none" strike="noStrike" cap="none" normalizeH="0" baseline="0" dirty="0">
                        <a:ln>
                          <a:noFill/>
                        </a:ln>
                        <a:solidFill>
                          <a:schemeClr val="tx1"/>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Complete thorough investigations and present requests for indictments to the Shelby County District Attorney General on all cases that can be prosecuted.  All cases that cannot be prosecuted are reviewed by SAK Working Group team members to make sure everyone is in agreement on prosecution of the case. </a:t>
                      </a:r>
                      <a:endParaRPr kumimoji="0" lang="en-US" altLang="en-US" sz="1100" b="1" i="0" u="sng"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43044">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Collaborate with, and participate in the national and state dialogue about best practices in in all areas related to matters of sexual assault;</a:t>
                      </a:r>
                    </a:p>
                    <a:p>
                      <a:pPr marL="0" marR="0" lvl="0" indent="0" algn="l" defTabSz="914400" rtl="0" eaLnBrk="1" fontAlgn="b" latinLnBrk="0" hangingPunct="1">
                        <a:lnSpc>
                          <a:spcPct val="100000"/>
                        </a:lnSpc>
                        <a:spcBef>
                          <a:spcPct val="0"/>
                        </a:spcBef>
                        <a:spcAft>
                          <a:spcPct val="0"/>
                        </a:spcAft>
                        <a:buClrTx/>
                        <a:buSzTx/>
                        <a:buFontTx/>
                        <a:buNone/>
                        <a:tabLst/>
                      </a:pPr>
                      <a:endParaRPr kumimoji="0" lang="en-US" altLang="en-US" sz="1100" b="1" i="0" u="none" strike="noStrike" cap="none" normalizeH="0" baseline="0" dirty="0">
                        <a:ln>
                          <a:noFill/>
                        </a:ln>
                        <a:solidFill>
                          <a:srgbClr val="000000"/>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defRPr/>
                      </a:pPr>
                      <a:r>
                        <a:rPr kumimoji="0" lang="en-US" altLang="en-US" sz="1100" b="1" i="0" u="sng" strike="noStrike" cap="none" normalizeH="0" baseline="0" dirty="0">
                          <a:ln>
                            <a:noFill/>
                          </a:ln>
                          <a:solidFill>
                            <a:schemeClr val="accent1">
                              <a:lumMod val="75000"/>
                            </a:schemeClr>
                          </a:solidFill>
                          <a:effectLst/>
                          <a:latin typeface="Calibri" pitchFamily="34" charset="0"/>
                        </a:rPr>
                        <a:t>Progress: </a:t>
                      </a:r>
                      <a:r>
                        <a:rPr kumimoji="0" lang="en-US" altLang="en-US" sz="1100" b="0" i="0" u="none" strike="noStrike" cap="none" normalizeH="0" baseline="0" dirty="0">
                          <a:ln>
                            <a:noFill/>
                          </a:ln>
                          <a:solidFill>
                            <a:schemeClr val="tx1"/>
                          </a:solidFill>
                          <a:effectLst/>
                          <a:latin typeface="Calibri" pitchFamily="34" charset="0"/>
                        </a:rPr>
                        <a:t> SAK TF participates in national discussions and training through Summit for Cities Series, Joyful Heart Foundation, SAKI training,  and the SAFER (</a:t>
                      </a:r>
                      <a:r>
                        <a:rPr lang="en-US" sz="1100" dirty="0">
                          <a:solidFill>
                            <a:schemeClr val="tx1"/>
                          </a:solidFill>
                          <a:latin typeface="Calibri" panose="020F0502020204030204" pitchFamily="34" charset="0"/>
                        </a:rPr>
                        <a:t>Sexual Assault Facts, Education, and Response)</a:t>
                      </a:r>
                      <a:endParaRPr kumimoji="0" lang="en-US" altLang="en-US" sz="1100" b="1" i="0" u="none" strike="noStrike" cap="none" normalizeH="0" baseline="0" dirty="0">
                        <a:ln>
                          <a:noFill/>
                        </a:ln>
                        <a:solidFill>
                          <a:schemeClr val="tx1"/>
                        </a:solidFill>
                        <a:effectLst/>
                        <a:latin typeface="Calibri" pitchFamily="34" charset="0"/>
                        <a:cs typeface="Arial"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1008">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ctr" latinLnBrk="0" hangingPunct="1">
                        <a:lnSpc>
                          <a:spcPct val="100000"/>
                        </a:lnSpc>
                        <a:spcBef>
                          <a:spcPct val="0"/>
                        </a:spcBef>
                        <a:spcAft>
                          <a:spcPct val="0"/>
                        </a:spcAft>
                        <a:buClrTx/>
                        <a:buSzTx/>
                        <a:buFontTx/>
                        <a:buNone/>
                        <a:tabLst/>
                        <a:defRPr/>
                      </a:pPr>
                      <a:r>
                        <a:rPr lang="en-US" sz="1100" kern="1200" dirty="0">
                          <a:solidFill>
                            <a:schemeClr val="tx1"/>
                          </a:solidFill>
                          <a:effectLst/>
                          <a:latin typeface="Calibri" panose="020F0502020204030204" pitchFamily="34" charset="0"/>
                          <a:ea typeface="+mn-ea"/>
                          <a:cs typeface="+mn-cs"/>
                        </a:rPr>
                        <a:t>Continue the community dialogue in Memphis about sexual assault and domestic violence, including a deliberate effort to get information in the hands of victims and survivors who need it most;</a:t>
                      </a:r>
                    </a:p>
                    <a:p>
                      <a:pPr marL="0" marR="0" lvl="0" indent="0" algn="l" defTabSz="914400" rtl="0" eaLnBrk="1" fontAlgn="ctr" latinLnBrk="0" hangingPunct="1">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rgbClr val="000000"/>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400"/>
                        </a:spcBef>
                        <a:buClr>
                          <a:schemeClr val="accent1"/>
                        </a:buClr>
                        <a:buSzPct val="80000"/>
                        <a:buFont typeface="Corbel" pitchFamily="34" charset="0"/>
                        <a:defRPr sz="2000">
                          <a:solidFill>
                            <a:schemeClr val="accent1"/>
                          </a:solidFill>
                          <a:latin typeface="Corbel" pitchFamily="34" charset="0"/>
                        </a:defRPr>
                      </a:lvl1pPr>
                      <a:lvl2pPr marL="742950" indent="-285750">
                        <a:lnSpc>
                          <a:spcPct val="90000"/>
                        </a:lnSpc>
                        <a:spcBef>
                          <a:spcPts val="200"/>
                        </a:spcBef>
                        <a:spcAft>
                          <a:spcPts val="400"/>
                        </a:spcAft>
                        <a:buClr>
                          <a:schemeClr val="accent1"/>
                        </a:buClr>
                        <a:buSzPct val="80000"/>
                        <a:buFont typeface="Corbel" pitchFamily="34" charset="0"/>
                        <a:defRPr>
                          <a:solidFill>
                            <a:schemeClr val="accent1"/>
                          </a:solidFill>
                          <a:latin typeface="Corbel" pitchFamily="34" charset="0"/>
                        </a:defRPr>
                      </a:lvl2pPr>
                      <a:lvl3pPr marL="1143000" indent="-228600">
                        <a:lnSpc>
                          <a:spcPct val="90000"/>
                        </a:lnSpc>
                        <a:spcBef>
                          <a:spcPts val="200"/>
                        </a:spcBef>
                        <a:spcAft>
                          <a:spcPts val="400"/>
                        </a:spcAft>
                        <a:buClr>
                          <a:schemeClr val="accent1"/>
                        </a:buClr>
                        <a:buSzPct val="80000"/>
                        <a:buFont typeface="Corbel" pitchFamily="34" charset="0"/>
                        <a:defRPr sz="1600">
                          <a:solidFill>
                            <a:schemeClr val="accent1"/>
                          </a:solidFill>
                          <a:latin typeface="Corbel" pitchFamily="34" charset="0"/>
                        </a:defRPr>
                      </a:lvl3pPr>
                      <a:lvl4pPr marL="16002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4pPr>
                      <a:lvl5pPr marL="2057400" indent="-228600">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5pPr>
                      <a:lvl6pPr marL="25146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6pPr>
                      <a:lvl7pPr marL="29718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7pPr>
                      <a:lvl8pPr marL="34290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8pPr>
                      <a:lvl9pPr marL="3886200" indent="-228600" fontAlgn="base">
                        <a:lnSpc>
                          <a:spcPct val="90000"/>
                        </a:lnSpc>
                        <a:spcBef>
                          <a:spcPts val="200"/>
                        </a:spcBef>
                        <a:spcAft>
                          <a:spcPts val="400"/>
                        </a:spcAft>
                        <a:buClr>
                          <a:schemeClr val="accent1"/>
                        </a:buClr>
                        <a:buSzPct val="80000"/>
                        <a:buFont typeface="Corbel" pitchFamily="34" charset="0"/>
                        <a:defRPr sz="1400">
                          <a:solidFill>
                            <a:schemeClr val="accent1"/>
                          </a:solidFill>
                          <a:latin typeface="Corbel" pitchFamily="34" charset="0"/>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altLang="en-US" sz="1100" b="1" i="0" u="sng" strike="noStrike" cap="none" normalizeH="0" baseline="0" dirty="0">
                          <a:ln>
                            <a:noFill/>
                          </a:ln>
                          <a:solidFill>
                            <a:srgbClr val="1482AC"/>
                          </a:solidFill>
                          <a:effectLst/>
                          <a:latin typeface="Calibri" pitchFamily="34" charset="0"/>
                        </a:rPr>
                        <a:t>Ongoing. </a:t>
                      </a:r>
                      <a:r>
                        <a:rPr kumimoji="0" lang="en-US" altLang="en-US" sz="1100" b="0" i="0" u="none" strike="noStrike" cap="none" normalizeH="0" baseline="0" dirty="0">
                          <a:ln>
                            <a:noFill/>
                          </a:ln>
                          <a:solidFill>
                            <a:schemeClr val="tx1"/>
                          </a:solidFill>
                          <a:effectLst/>
                          <a:latin typeface="Calibri" pitchFamily="34" charset="0"/>
                        </a:rPr>
                        <a:t>First Community Meeting was </a:t>
                      </a:r>
                      <a:r>
                        <a:rPr kumimoji="0" lang="en-US" altLang="en-US" sz="1100" b="0" i="0" u="none" strike="noStrike" cap="none" normalizeH="0" baseline="0" dirty="0">
                          <a:ln>
                            <a:noFill/>
                          </a:ln>
                          <a:solidFill>
                            <a:srgbClr val="000000"/>
                          </a:solidFill>
                          <a:effectLst/>
                          <a:latin typeface="Calibri" pitchFamily="34" charset="0"/>
                          <a:cs typeface="Arial" charset="0"/>
                        </a:rPr>
                        <a:t>Wednesday, January 22, 2014 2PM-3:30 PM at Airways station.  Memphis Says No More (MSNM) Campaign was launched May 1, 2015.   MSNM is meeting with small community groups at their location . MSNM is distributing  awareness material to groups and coordinating a media campaign that includes radio and billboard advertisements. </a:t>
                      </a:r>
                      <a:endParaRPr kumimoji="0" lang="en-US" altLang="en-US" sz="1100" b="1" i="0" u="sng" strike="noStrike" cap="none" normalizeH="0" baseline="0" dirty="0">
                        <a:ln>
                          <a:noFill/>
                        </a:ln>
                        <a:solidFill>
                          <a:srgbClr val="1482AC"/>
                        </a:solidFill>
                        <a:effectLst/>
                        <a:latin typeface="Calibri" pitchFamily="34" charset="0"/>
                      </a:endParaRPr>
                    </a:p>
                  </a:txBody>
                  <a:tcPr marL="8068" marR="8068" marT="8068" marB="0" anchor="ctr"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pic>
        <p:nvPicPr>
          <p:cNvPr id="7"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5" y="1265004"/>
            <a:ext cx="290513" cy="176213"/>
          </a:xfrm>
          <a:prstGeom prst="rect">
            <a:avLst/>
          </a:prstGeom>
          <a:noFill/>
        </p:spPr>
      </p:pic>
      <p:pic>
        <p:nvPicPr>
          <p:cNvPr id="12"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3903" y="1792157"/>
            <a:ext cx="290513" cy="176213"/>
          </a:xfrm>
          <a:prstGeom prst="rect">
            <a:avLst/>
          </a:prstGeom>
          <a:noFill/>
        </p:spPr>
      </p:pic>
      <p:pic>
        <p:nvPicPr>
          <p:cNvPr id="13"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26261" y="2352675"/>
            <a:ext cx="290513" cy="176213"/>
          </a:xfrm>
          <a:prstGeom prst="rect">
            <a:avLst/>
          </a:prstGeom>
          <a:noFill/>
        </p:spPr>
      </p:pic>
      <p:pic>
        <p:nvPicPr>
          <p:cNvPr id="8"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4" y="4358040"/>
            <a:ext cx="290513" cy="176213"/>
          </a:xfrm>
          <a:prstGeom prst="rect">
            <a:avLst/>
          </a:prstGeom>
          <a:noFill/>
        </p:spPr>
      </p:pic>
      <p:pic>
        <p:nvPicPr>
          <p:cNvPr id="9"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00293" y="5291142"/>
            <a:ext cx="290513" cy="176213"/>
          </a:xfrm>
          <a:prstGeom prst="rect">
            <a:avLst/>
          </a:prstGeom>
          <a:noFill/>
        </p:spPr>
      </p:pic>
      <p:pic>
        <p:nvPicPr>
          <p:cNvPr id="10" name="Picture 2" descr="C:\Users\owner\AppData\Local\Microsoft\Windows\Temporary Internet Files\Content.IE5\XZ9LAUU6\MM900185588[1].gif"/>
          <p:cNvPicPr>
            <a:picLocks noChangeAspect="1" noChangeArrowheads="1" noCrop="1"/>
          </p:cNvPicPr>
          <p:nvPr/>
        </p:nvPicPr>
        <p:blipFill>
          <a:blip r:embed="rId3">
            <a:duotone>
              <a:schemeClr val="accent1">
                <a:shade val="45000"/>
                <a:satMod val="135000"/>
              </a:schemeClr>
              <a:prstClr val="white"/>
            </a:duotone>
          </a:blip>
          <a:srcRect/>
          <a:stretch>
            <a:fillRect/>
          </a:stretch>
        </p:blipFill>
        <p:spPr bwMode="auto">
          <a:xfrm>
            <a:off x="2217053" y="3184603"/>
            <a:ext cx="290513" cy="176213"/>
          </a:xfrm>
          <a:prstGeom prst="rect">
            <a:avLst/>
          </a:prstGeom>
          <a:noFill/>
        </p:spPr>
      </p:pic>
      <p:sp>
        <p:nvSpPr>
          <p:cNvPr id="16" name="Rectangle 10"/>
          <p:cNvSpPr>
            <a:spLocks noChangeArrowheads="1"/>
          </p:cNvSpPr>
          <p:nvPr/>
        </p:nvSpPr>
        <p:spPr bwMode="auto">
          <a:xfrm>
            <a:off x="1600200" y="5932948"/>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F9593BFA-3BEC-FD44-8A65-7802DAFECC02}"/>
              </a:ext>
            </a:extLst>
          </p:cNvPr>
          <p:cNvSpPr>
            <a:spLocks noGrp="1"/>
          </p:cNvSpPr>
          <p:nvPr>
            <p:ph type="sldNum" sz="quarter" idx="12"/>
          </p:nvPr>
        </p:nvSpPr>
        <p:spPr>
          <a:xfrm>
            <a:off x="9144001" y="6380947"/>
            <a:ext cx="1279525" cy="365125"/>
          </a:xfrm>
        </p:spPr>
        <p:txBody>
          <a:bodyPr/>
          <a:lstStyle/>
          <a:p>
            <a:pPr>
              <a:defRPr/>
            </a:pPr>
            <a:fld id="{520BE1C1-3A0B-44D9-9A05-8FB38C8A51CA}" type="slidenum">
              <a:rPr lang="en-US" b="1" smtClean="0"/>
              <a:pPr>
                <a:defRPr/>
              </a:pPr>
              <a:t>2</a:t>
            </a:fld>
            <a:endParaRPr lang="en-US" b="1" dirty="0"/>
          </a:p>
        </p:txBody>
      </p:sp>
    </p:spTree>
    <p:extLst>
      <p:ext uri="{BB962C8B-B14F-4D97-AF65-F5344CB8AC3E}">
        <p14:creationId xmlns:p14="http://schemas.microsoft.com/office/powerpoint/2010/main" val="2922463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2376489" y="236539"/>
            <a:ext cx="7407275" cy="1355725"/>
          </a:xfrm>
        </p:spPr>
        <p:txBody>
          <a:bodyPr/>
          <a:lstStyle/>
          <a:p>
            <a:pPr algn="ctr"/>
            <a:r>
              <a:rPr lang="en-US" altLang="en-US" sz="3600" b="1" dirty="0"/>
              <a:t>Investigation Results</a:t>
            </a:r>
          </a:p>
        </p:txBody>
      </p:sp>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chemeClr val="accent1"/>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8" name="Content Placeholder 2"/>
          <p:cNvSpPr>
            <a:spLocks noGrp="1"/>
          </p:cNvSpPr>
          <p:nvPr>
            <p:ph idx="1"/>
          </p:nvPr>
        </p:nvSpPr>
        <p:spPr>
          <a:xfrm>
            <a:off x="2379663" y="1143000"/>
            <a:ext cx="7656512" cy="4964113"/>
          </a:xfrm>
        </p:spPr>
        <p:txBody>
          <a:bodyPr rtlCol="0">
            <a:normAutofit fontScale="85000" lnSpcReduction="20000"/>
          </a:bodyPr>
          <a:lstStyle/>
          <a:p>
            <a:pPr indent="-182880">
              <a:lnSpc>
                <a:spcPct val="100000"/>
              </a:lnSpc>
              <a:buNone/>
              <a:defRPr/>
            </a:pPr>
            <a:r>
              <a:rPr lang="en-US" altLang="en-US" sz="2000" b="1" dirty="0"/>
              <a:t>12,762 </a:t>
            </a:r>
            <a:r>
              <a:rPr lang="en-US" altLang="en-US" sz="2000" dirty="0"/>
              <a:t>Sexual Assault Kits Were Tested</a:t>
            </a:r>
          </a:p>
          <a:p>
            <a:pPr indent="-182880">
              <a:lnSpc>
                <a:spcPct val="100000"/>
              </a:lnSpc>
              <a:buNone/>
              <a:defRPr/>
            </a:pPr>
            <a:r>
              <a:rPr lang="en-US" altLang="en-US" sz="2000" b="1" dirty="0"/>
              <a:t>10,289 </a:t>
            </a:r>
            <a:r>
              <a:rPr lang="en-US" altLang="en-US" dirty="0">
                <a:solidFill>
                  <a:schemeClr val="tx1"/>
                </a:solidFill>
              </a:rPr>
              <a:t>Investigations have been initiated: 81% (107 this month)</a:t>
            </a:r>
          </a:p>
          <a:p>
            <a:pPr marL="617220" lvl="1" indent="-342900">
              <a:lnSpc>
                <a:spcPct val="100000"/>
              </a:lnSpc>
              <a:defRPr/>
            </a:pPr>
            <a:r>
              <a:rPr lang="en-US" altLang="en-US" sz="1300" dirty="0"/>
              <a:t>1 Investigation that was previously closed was reopened this month</a:t>
            </a:r>
          </a:p>
          <a:p>
            <a:pPr lvl="1" indent="-182880">
              <a:lnSpc>
                <a:spcPct val="100000"/>
              </a:lnSpc>
              <a:buNone/>
              <a:defRPr/>
            </a:pPr>
            <a:r>
              <a:rPr lang="en-US" altLang="en-US" b="1" dirty="0">
                <a:solidFill>
                  <a:schemeClr val="tx1"/>
                </a:solidFill>
              </a:rPr>
              <a:t>589  </a:t>
            </a:r>
            <a:r>
              <a:rPr lang="en-US" altLang="en-US" dirty="0">
                <a:solidFill>
                  <a:schemeClr val="tx1"/>
                </a:solidFill>
              </a:rPr>
              <a:t>Investigations remain active:  5%</a:t>
            </a:r>
            <a:endParaRPr lang="en-US" altLang="en-US" dirty="0">
              <a:solidFill>
                <a:schemeClr val="tx1">
                  <a:lumMod val="50000"/>
                  <a:lumOff val="50000"/>
                </a:schemeClr>
              </a:solidFill>
            </a:endParaRPr>
          </a:p>
          <a:p>
            <a:pPr lvl="1" indent="-182880">
              <a:lnSpc>
                <a:spcPct val="100000"/>
              </a:lnSpc>
              <a:buNone/>
              <a:defRPr/>
            </a:pPr>
            <a:r>
              <a:rPr lang="en-US" altLang="en-US" b="1" dirty="0">
                <a:solidFill>
                  <a:schemeClr val="tx1"/>
                </a:solidFill>
              </a:rPr>
              <a:t>9,700</a:t>
            </a:r>
            <a:r>
              <a:rPr lang="en-US" altLang="en-US" dirty="0">
                <a:solidFill>
                  <a:schemeClr val="bg1">
                    <a:lumMod val="50000"/>
                  </a:schemeClr>
                </a:solidFill>
              </a:rPr>
              <a:t> </a:t>
            </a:r>
            <a:r>
              <a:rPr lang="en-US" altLang="en-US" dirty="0">
                <a:solidFill>
                  <a:schemeClr val="tx1"/>
                </a:solidFill>
              </a:rPr>
              <a:t>Investigations are closed: 76% (85 this month)</a:t>
            </a:r>
            <a:endParaRPr lang="en-US" altLang="en-US" dirty="0">
              <a:solidFill>
                <a:schemeClr val="bg1">
                  <a:lumMod val="50000"/>
                </a:schemeClr>
              </a:solidFill>
            </a:endParaRPr>
          </a:p>
          <a:p>
            <a:pPr marL="731520" lvl="2" indent="-182880">
              <a:lnSpc>
                <a:spcPct val="100000"/>
              </a:lnSpc>
              <a:buNone/>
              <a:defRPr/>
            </a:pPr>
            <a:r>
              <a:rPr lang="en-US" altLang="en-US" sz="1300" b="1" dirty="0"/>
              <a:t>1883 </a:t>
            </a:r>
            <a:r>
              <a:rPr lang="en-US" altLang="en-US" sz="1300" dirty="0"/>
              <a:t>Individuals were identified that had been previously convicted of the crime: </a:t>
            </a:r>
            <a:r>
              <a:rPr lang="en-US" altLang="en-US" sz="1300" b="1" dirty="0"/>
              <a:t>19% (13 this month)</a:t>
            </a:r>
            <a:endParaRPr lang="en-US" altLang="en-US" sz="1300" dirty="0"/>
          </a:p>
          <a:p>
            <a:pPr marL="731520" lvl="2" indent="-182880">
              <a:lnSpc>
                <a:spcPct val="100000"/>
              </a:lnSpc>
              <a:buNone/>
              <a:defRPr/>
            </a:pPr>
            <a:r>
              <a:rPr lang="en-US" altLang="en-US" sz="1200" b="1" dirty="0"/>
              <a:t>748 Requests for indictments have been completed against persons or DNA profiles: 6% (2 this month)</a:t>
            </a:r>
            <a:endParaRPr lang="en-US" altLang="en-US" sz="1300" b="1" dirty="0"/>
          </a:p>
          <a:p>
            <a:pPr marL="1005840" lvl="3" indent="-182880">
              <a:lnSpc>
                <a:spcPct val="100000"/>
              </a:lnSpc>
              <a:defRPr/>
            </a:pPr>
            <a:r>
              <a:rPr lang="en-US" altLang="en-US" sz="1100" b="1" dirty="0"/>
              <a:t>315</a:t>
            </a:r>
            <a:r>
              <a:rPr lang="en-US" altLang="en-US" sz="1100" dirty="0"/>
              <a:t> named suspects (51 multi case suspects) 42% of indictments  (0 this month)</a:t>
            </a:r>
          </a:p>
          <a:p>
            <a:pPr marL="1005840" lvl="3" indent="-182880">
              <a:lnSpc>
                <a:spcPct val="100000"/>
              </a:lnSpc>
              <a:defRPr/>
            </a:pPr>
            <a:r>
              <a:rPr lang="en-US" altLang="en-US" sz="1100" b="1" dirty="0"/>
              <a:t>433 </a:t>
            </a:r>
            <a:r>
              <a:rPr lang="en-US" altLang="en-US" sz="1100" dirty="0"/>
              <a:t>John Does (2 suspects on one case) 54% of indictments (2 this month)</a:t>
            </a:r>
          </a:p>
          <a:p>
            <a:pPr marL="1280160" lvl="4" indent="-182880">
              <a:lnSpc>
                <a:spcPct val="100000"/>
              </a:lnSpc>
              <a:defRPr/>
            </a:pPr>
            <a:r>
              <a:rPr lang="en-US" altLang="en-US" sz="1300" b="1" dirty="0"/>
              <a:t>30</a:t>
            </a:r>
            <a:r>
              <a:rPr lang="en-US" altLang="en-US" sz="1300" dirty="0"/>
              <a:t> John Does are now named (8 multi case suspects) 7% of John Does (0 this month)</a:t>
            </a:r>
          </a:p>
          <a:p>
            <a:pPr marL="1280160" lvl="4" indent="-182880">
              <a:lnSpc>
                <a:spcPct val="100000"/>
              </a:lnSpc>
              <a:defRPr/>
            </a:pPr>
            <a:r>
              <a:rPr lang="en-US" altLang="en-US" sz="1300" dirty="0"/>
              <a:t>1 Named John Doe is deceased				</a:t>
            </a:r>
          </a:p>
          <a:p>
            <a:pPr marL="731520" lvl="2" indent="-182880">
              <a:lnSpc>
                <a:spcPct val="100000"/>
              </a:lnSpc>
              <a:buNone/>
              <a:defRPr/>
            </a:pPr>
            <a:r>
              <a:rPr lang="en-US" altLang="en-US" sz="1300" b="1" dirty="0"/>
              <a:t>1004 </a:t>
            </a:r>
            <a:r>
              <a:rPr lang="en-US" altLang="en-US" sz="1300" dirty="0"/>
              <a:t>victims/suspects are deceased: 11% (7 this month)</a:t>
            </a:r>
          </a:p>
          <a:p>
            <a:pPr marL="1005840" lvl="3" indent="-182880">
              <a:lnSpc>
                <a:spcPct val="100000"/>
              </a:lnSpc>
              <a:defRPr/>
            </a:pPr>
            <a:r>
              <a:rPr lang="en-US" altLang="en-US" sz="1300" b="1" dirty="0"/>
              <a:t>446 </a:t>
            </a:r>
            <a:r>
              <a:rPr lang="en-US" altLang="en-US" sz="1300" dirty="0"/>
              <a:t>suspects deceased (does not include the deceased John Doe) 5% (4 this month)</a:t>
            </a:r>
          </a:p>
          <a:p>
            <a:pPr marL="1005840" lvl="3" indent="-182880">
              <a:lnSpc>
                <a:spcPct val="100000"/>
              </a:lnSpc>
              <a:defRPr/>
            </a:pPr>
            <a:r>
              <a:rPr lang="en-US" altLang="en-US" sz="1300" b="1" dirty="0"/>
              <a:t>558 </a:t>
            </a:r>
            <a:r>
              <a:rPr lang="en-US" altLang="en-US" sz="1300" dirty="0"/>
              <a:t>victims deceased: 6% (3 this month)</a:t>
            </a:r>
          </a:p>
          <a:p>
            <a:pPr marL="731520" lvl="2" indent="-182880">
              <a:lnSpc>
                <a:spcPct val="100000"/>
              </a:lnSpc>
              <a:buNone/>
              <a:defRPr/>
            </a:pPr>
            <a:r>
              <a:rPr lang="en-US" altLang="en-US" sz="1300" b="1" dirty="0"/>
              <a:t>483 </a:t>
            </a:r>
            <a:r>
              <a:rPr lang="en-US" altLang="en-US" sz="1300" dirty="0"/>
              <a:t>victims declined to participate: 5% (0 this month)</a:t>
            </a:r>
          </a:p>
          <a:p>
            <a:pPr marL="731520" lvl="2" indent="-182880">
              <a:lnSpc>
                <a:spcPct val="100000"/>
              </a:lnSpc>
              <a:buNone/>
              <a:defRPr/>
            </a:pPr>
            <a:r>
              <a:rPr lang="en-US" altLang="en-US" sz="1300" b="1" dirty="0"/>
              <a:t>54 </a:t>
            </a:r>
            <a:r>
              <a:rPr lang="en-US" altLang="en-US" sz="1300" dirty="0"/>
              <a:t>unable to locate victim: 1% (0 this month)</a:t>
            </a:r>
          </a:p>
          <a:p>
            <a:pPr marL="731520" lvl="2" indent="-182880">
              <a:lnSpc>
                <a:spcPct val="100000"/>
              </a:lnSpc>
              <a:buNone/>
              <a:defRPr/>
            </a:pPr>
            <a:r>
              <a:rPr lang="en-US" altLang="en-US" sz="1300" b="1" dirty="0"/>
              <a:t>1522 </a:t>
            </a:r>
            <a:r>
              <a:rPr lang="en-US" altLang="en-US" sz="1300" dirty="0"/>
              <a:t>cases past the statute of limitations: 16% (11 this month)</a:t>
            </a:r>
          </a:p>
          <a:p>
            <a:pPr marL="731520" lvl="2" indent="-182880">
              <a:lnSpc>
                <a:spcPct val="100000"/>
              </a:lnSpc>
              <a:buNone/>
              <a:defRPr/>
            </a:pPr>
            <a:r>
              <a:rPr lang="en-US" altLang="en-US" sz="1300" b="1" dirty="0"/>
              <a:t>1220 </a:t>
            </a:r>
            <a:r>
              <a:rPr lang="en-US" altLang="en-US" sz="1300" dirty="0"/>
              <a:t>prosecution declined: 14% (0 this month)</a:t>
            </a:r>
          </a:p>
          <a:p>
            <a:pPr marL="731520" lvl="2" indent="-182880">
              <a:lnSpc>
                <a:spcPct val="100000"/>
              </a:lnSpc>
              <a:buNone/>
              <a:defRPr/>
            </a:pPr>
            <a:r>
              <a:rPr lang="en-US" altLang="en-US" sz="1300" b="1" dirty="0"/>
              <a:t>1960 </a:t>
            </a:r>
            <a:r>
              <a:rPr lang="en-US" altLang="en-US" sz="1300" dirty="0"/>
              <a:t>insufficient/degraded DNA: 20% (47 this month)</a:t>
            </a:r>
          </a:p>
          <a:p>
            <a:pPr marL="731520" lvl="2" indent="-182880">
              <a:lnSpc>
                <a:spcPct val="100000"/>
              </a:lnSpc>
              <a:buNone/>
              <a:defRPr/>
            </a:pPr>
            <a:r>
              <a:rPr lang="en-US" altLang="en-US" sz="1300" b="1" dirty="0"/>
              <a:t>361 </a:t>
            </a:r>
            <a:r>
              <a:rPr lang="en-US" altLang="en-US" sz="1300" dirty="0"/>
              <a:t>cases no crime occurred: 4% (5 this month)</a:t>
            </a:r>
          </a:p>
          <a:p>
            <a:pPr marL="731520" lvl="2" indent="-182880">
              <a:lnSpc>
                <a:spcPct val="100000"/>
              </a:lnSpc>
              <a:buNone/>
              <a:defRPr/>
            </a:pPr>
            <a:r>
              <a:rPr lang="en-US" altLang="en-US" sz="1300" b="1" dirty="0"/>
              <a:t>163 </a:t>
            </a:r>
            <a:r>
              <a:rPr lang="en-US" altLang="en-US" sz="1300" dirty="0"/>
              <a:t>consensual  partner: 2%(0 this month) , </a:t>
            </a:r>
            <a:r>
              <a:rPr lang="en-US" altLang="en-US" sz="1300" b="1" dirty="0"/>
              <a:t>302 </a:t>
            </a:r>
            <a:r>
              <a:rPr lang="en-US" altLang="en-US" sz="1300" dirty="0"/>
              <a:t>Other 3% (0 this month)</a:t>
            </a:r>
          </a:p>
          <a:p>
            <a:pPr marL="731520" lvl="2" indent="-182880">
              <a:lnSpc>
                <a:spcPct val="100000"/>
              </a:lnSpc>
              <a:buNone/>
              <a:defRPr/>
            </a:pPr>
            <a:endParaRPr lang="en-US" altLang="en-US" sz="1300" dirty="0"/>
          </a:p>
        </p:txBody>
      </p:sp>
      <p:sp>
        <p:nvSpPr>
          <p:cNvPr id="6" name="Rectangle 10"/>
          <p:cNvSpPr>
            <a:spLocks noChangeArrowheads="1"/>
          </p:cNvSpPr>
          <p:nvPr/>
        </p:nvSpPr>
        <p:spPr bwMode="auto">
          <a:xfrm>
            <a:off x="1524000" y="6011614"/>
            <a:ext cx="9144000" cy="738664"/>
          </a:xfrm>
          <a:prstGeom prst="rect">
            <a:avLst/>
          </a:prstGeom>
          <a:solidFill>
            <a:schemeClr val="bg2"/>
          </a:solidFill>
          <a:ln w="9525">
            <a:noFill/>
            <a:miter lim="800000"/>
            <a:headEnd/>
            <a:tailEnd/>
          </a:ln>
        </p:spPr>
        <p:txBody>
          <a:bodyPr wrap="square" anchor="ctr">
            <a:spAutoFit/>
          </a:bodyPr>
          <a:lstStyle/>
          <a:p>
            <a:r>
              <a:rPr lang="en-US" altLang="en-US" sz="1400" dirty="0">
                <a:latin typeface="Calibri" pitchFamily="34" charset="0"/>
              </a:rPr>
              <a:t>The information contained in this document is proprietary and confidential.  If you are not the intended recipient, 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 name="Slide Number Placeholder 1">
            <a:extLst>
              <a:ext uri="{FF2B5EF4-FFF2-40B4-BE49-F238E27FC236}">
                <a16:creationId xmlns:a16="http://schemas.microsoft.com/office/drawing/2014/main" id="{78A4BFCC-4ADA-0E41-9FC7-E20473A5B76E}"/>
              </a:ext>
            </a:extLst>
          </p:cNvPr>
          <p:cNvSpPr>
            <a:spLocks noGrp="1"/>
          </p:cNvSpPr>
          <p:nvPr>
            <p:ph type="sldNum" sz="quarter" idx="12"/>
          </p:nvPr>
        </p:nvSpPr>
        <p:spPr>
          <a:xfrm>
            <a:off x="9220201" y="6380947"/>
            <a:ext cx="1279525" cy="365125"/>
          </a:xfrm>
        </p:spPr>
        <p:txBody>
          <a:bodyPr/>
          <a:lstStyle/>
          <a:p>
            <a:pPr>
              <a:defRPr/>
            </a:pPr>
            <a:fld id="{520BE1C1-3A0B-44D9-9A05-8FB38C8A51CA}" type="slidenum">
              <a:rPr lang="en-US" b="1" smtClean="0"/>
              <a:pPr>
                <a:defRPr/>
              </a:pPr>
              <a:t>3</a:t>
            </a:fld>
            <a:endParaRPr lang="en-US" b="1" dirty="0"/>
          </a:p>
        </p:txBody>
      </p:sp>
    </p:spTree>
    <p:extLst>
      <p:ext uri="{BB962C8B-B14F-4D97-AF65-F5344CB8AC3E}">
        <p14:creationId xmlns:p14="http://schemas.microsoft.com/office/powerpoint/2010/main" val="2347824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txBox="1">
            <a:spLocks noGrp="1"/>
          </p:cNvSpPr>
          <p:nvPr/>
        </p:nvSpPr>
        <p:spPr bwMode="auto">
          <a:xfrm>
            <a:off x="9144001" y="6107114"/>
            <a:ext cx="1279525" cy="365125"/>
          </a:xfrm>
          <a:prstGeom prst="rect">
            <a:avLst/>
          </a:prstGeom>
          <a:noFill/>
          <a:ln w="9525">
            <a:noFill/>
            <a:miter lim="800000"/>
            <a:headEnd/>
            <a:tailEnd/>
          </a:ln>
        </p:spPr>
        <p:txBody>
          <a:bodyPr anchor="ctr"/>
          <a:lstStyle/>
          <a:p>
            <a:pPr algn="r"/>
            <a:endParaRPr lang="en-US" altLang="en-US" sz="1600" dirty="0">
              <a:solidFill>
                <a:srgbClr val="1CADE4"/>
              </a:solidFill>
              <a:latin typeface="Corbel" pitchFamily="34" charset="0"/>
            </a:endParaRPr>
          </a:p>
        </p:txBody>
      </p:sp>
      <p:sp>
        <p:nvSpPr>
          <p:cNvPr id="23555" name="TextBox 1"/>
          <p:cNvSpPr txBox="1">
            <a:spLocks noChangeArrowheads="1"/>
          </p:cNvSpPr>
          <p:nvPr/>
        </p:nvSpPr>
        <p:spPr bwMode="auto">
          <a:xfrm>
            <a:off x="3962400" y="427038"/>
            <a:ext cx="184150" cy="366712"/>
          </a:xfrm>
          <a:prstGeom prst="rect">
            <a:avLst/>
          </a:prstGeom>
          <a:noFill/>
          <a:ln w="9525">
            <a:noFill/>
            <a:miter lim="800000"/>
            <a:headEnd/>
            <a:tailEnd/>
          </a:ln>
        </p:spPr>
        <p:txBody>
          <a:bodyPr wrap="none">
            <a:spAutoFit/>
          </a:bodyPr>
          <a:lstStyle/>
          <a:p>
            <a:endParaRPr lang="en-US" altLang="en-US" dirty="0">
              <a:solidFill>
                <a:srgbClr val="FF0000"/>
              </a:solidFill>
              <a:latin typeface="Corbel" pitchFamily="34" charset="0"/>
            </a:endParaRPr>
          </a:p>
        </p:txBody>
      </p:sp>
      <p:sp>
        <p:nvSpPr>
          <p:cNvPr id="7" name="Rectangle 10"/>
          <p:cNvSpPr>
            <a:spLocks noChangeArrowheads="1"/>
          </p:cNvSpPr>
          <p:nvPr/>
        </p:nvSpPr>
        <p:spPr bwMode="auto">
          <a:xfrm>
            <a:off x="1524000" y="6046599"/>
            <a:ext cx="9144000" cy="892552"/>
          </a:xfrm>
          <a:prstGeom prst="rect">
            <a:avLst/>
          </a:prstGeom>
          <a:solidFill>
            <a:schemeClr val="bg2"/>
          </a:solidFill>
          <a:ln w="9525">
            <a:noFill/>
            <a:miter lim="800000"/>
            <a:headEnd/>
            <a:tailEnd/>
          </a:ln>
        </p:spPr>
        <p:txBody>
          <a:bodyPr wrap="square" anchor="ctr">
            <a:spAutoFit/>
          </a:bodyPr>
          <a:lstStyle/>
          <a:p>
            <a:pPr>
              <a:spcAft>
                <a:spcPts val="600"/>
              </a:spcAft>
              <a:defRPr/>
            </a:pPr>
            <a:r>
              <a:rPr lang="en-US" altLang="en-US" sz="1400" dirty="0">
                <a:latin typeface="Times New Roman" panose="02020603050405020304" pitchFamily="18" charset="0"/>
                <a:cs typeface="Times New Roman" panose="02020603050405020304" pitchFamily="18" charset="0"/>
              </a:rPr>
              <a:t>The information contained in this document is proprietary and confidential.  If you are not the intended recipient,</a:t>
            </a:r>
          </a:p>
          <a:p>
            <a:pPr>
              <a:spcAft>
                <a:spcPts val="600"/>
              </a:spcAft>
              <a:defRPr/>
            </a:pPr>
            <a:r>
              <a:rPr lang="en-US" altLang="en-US" sz="1400" dirty="0">
                <a:latin typeface="Times New Roman" panose="02020603050405020304" pitchFamily="18" charset="0"/>
                <a:cs typeface="Times New Roman" panose="02020603050405020304" pitchFamily="18" charset="0"/>
              </a:rPr>
              <a:t>please note that any use or circulation of this document is not permitted and may be cause for legal action.</a:t>
            </a:r>
          </a:p>
          <a:p>
            <a:endParaRPr lang="en-US" altLang="en-US" sz="1400" dirty="0">
              <a:solidFill>
                <a:srgbClr val="000000"/>
              </a:solidFill>
              <a:latin typeface="Calibri" pitchFamily="34" charset="0"/>
            </a:endParaRPr>
          </a:p>
        </p:txBody>
      </p:sp>
      <p:sp>
        <p:nvSpPr>
          <p:cNvPr id="23553" name="Title 1"/>
          <p:cNvSpPr>
            <a:spLocks noGrp="1"/>
          </p:cNvSpPr>
          <p:nvPr>
            <p:ph type="title"/>
          </p:nvPr>
        </p:nvSpPr>
        <p:spPr>
          <a:xfrm>
            <a:off x="2376489" y="236539"/>
            <a:ext cx="7407275" cy="1355725"/>
          </a:xfrm>
        </p:spPr>
        <p:txBody>
          <a:bodyPr/>
          <a:lstStyle/>
          <a:p>
            <a:pPr algn="ctr"/>
            <a:r>
              <a:rPr lang="en-US" altLang="en-US" sz="3600" b="1" dirty="0"/>
              <a:t>Prosecution Results        </a:t>
            </a:r>
          </a:p>
        </p:txBody>
      </p:sp>
      <p:sp>
        <p:nvSpPr>
          <p:cNvPr id="2" name="Slide Number Placeholder 1">
            <a:extLst>
              <a:ext uri="{FF2B5EF4-FFF2-40B4-BE49-F238E27FC236}">
                <a16:creationId xmlns:a16="http://schemas.microsoft.com/office/drawing/2014/main" id="{0ED7E28E-38D0-EB43-AD32-F6009276E0CF}"/>
              </a:ext>
            </a:extLst>
          </p:cNvPr>
          <p:cNvSpPr>
            <a:spLocks noGrp="1"/>
          </p:cNvSpPr>
          <p:nvPr>
            <p:ph type="sldNum" sz="quarter" idx="12"/>
          </p:nvPr>
        </p:nvSpPr>
        <p:spPr>
          <a:xfrm>
            <a:off x="9147718" y="6472239"/>
            <a:ext cx="1279525" cy="365125"/>
          </a:xfrm>
        </p:spPr>
        <p:txBody>
          <a:bodyPr/>
          <a:lstStyle/>
          <a:p>
            <a:pPr>
              <a:defRPr/>
            </a:pPr>
            <a:fld id="{520BE1C1-3A0B-44D9-9A05-8FB38C8A51CA}" type="slidenum">
              <a:rPr lang="en-US" b="1"/>
              <a:pPr>
                <a:defRPr/>
              </a:pPr>
              <a:t>4</a:t>
            </a:fld>
            <a:endParaRPr lang="en-US" b="1" dirty="0"/>
          </a:p>
        </p:txBody>
      </p:sp>
      <p:sp>
        <p:nvSpPr>
          <p:cNvPr id="3" name="Content Placeholder 2"/>
          <p:cNvSpPr>
            <a:spLocks noGrp="1"/>
          </p:cNvSpPr>
          <p:nvPr>
            <p:ph idx="1"/>
          </p:nvPr>
        </p:nvSpPr>
        <p:spPr>
          <a:xfrm>
            <a:off x="2376488" y="1256028"/>
            <a:ext cx="7404100" cy="4611372"/>
          </a:xfrm>
        </p:spPr>
        <p:txBody>
          <a:bodyPr/>
          <a:lstStyle/>
          <a:p>
            <a:pPr marL="46037" indent="0">
              <a:lnSpc>
                <a:spcPct val="50000"/>
              </a:lnSpc>
              <a:buNone/>
            </a:pPr>
            <a:endParaRPr lang="en-US" sz="1800" b="1" dirty="0">
              <a:solidFill>
                <a:srgbClr val="FF0000"/>
              </a:solidFill>
            </a:endParaRPr>
          </a:p>
          <a:p>
            <a:pPr lvl="2">
              <a:lnSpc>
                <a:spcPct val="150000"/>
              </a:lnSpc>
            </a:pPr>
            <a:endParaRPr lang="en-US" dirty="0"/>
          </a:p>
          <a:p>
            <a:pPr lvl="2">
              <a:lnSpc>
                <a:spcPct val="150000"/>
              </a:lnSpc>
            </a:pPr>
            <a:r>
              <a:rPr lang="en-US" dirty="0"/>
              <a:t>Eric Curry plead guilty </a:t>
            </a:r>
            <a:r>
              <a:rPr lang="en-US"/>
              <a:t>to aggravated </a:t>
            </a:r>
            <a:r>
              <a:rPr lang="en-US" dirty="0"/>
              <a:t>r</a:t>
            </a:r>
            <a:r>
              <a:rPr lang="en-US"/>
              <a:t>ape </a:t>
            </a:r>
            <a:r>
              <a:rPr lang="en-US" dirty="0"/>
              <a:t>and was sentenced to 25 </a:t>
            </a:r>
            <a:r>
              <a:rPr lang="en-US"/>
              <a:t>years.</a:t>
            </a:r>
            <a:endParaRPr lang="en-US" dirty="0"/>
          </a:p>
          <a:p>
            <a:pPr marL="46037" indent="0">
              <a:buNone/>
            </a:pPr>
            <a:endParaRPr lang="en-US" dirty="0"/>
          </a:p>
        </p:txBody>
      </p:sp>
    </p:spTree>
    <p:extLst>
      <p:ext uri="{BB962C8B-B14F-4D97-AF65-F5344CB8AC3E}">
        <p14:creationId xmlns:p14="http://schemas.microsoft.com/office/powerpoint/2010/main" val="1150090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2381251" y="261259"/>
            <a:ext cx="7407275" cy="990599"/>
          </a:xfrm>
        </p:spPr>
        <p:txBody>
          <a:bodyPr/>
          <a:lstStyle/>
          <a:p>
            <a:pPr algn="ctr" eaLnBrk="1" hangingPunct="1"/>
            <a:r>
              <a:rPr lang="en-US" altLang="en-US" sz="5400" b="1" dirty="0"/>
              <a:t>Joinmpd.com</a:t>
            </a:r>
          </a:p>
        </p:txBody>
      </p:sp>
      <p:sp>
        <p:nvSpPr>
          <p:cNvPr id="3" name="Slide Number Placeholder 2">
            <a:extLst>
              <a:ext uri="{FF2B5EF4-FFF2-40B4-BE49-F238E27FC236}">
                <a16:creationId xmlns:a16="http://schemas.microsoft.com/office/drawing/2014/main" id="{C361E066-AFA2-0E48-B257-94AF654FD024}"/>
              </a:ext>
            </a:extLst>
          </p:cNvPr>
          <p:cNvSpPr>
            <a:spLocks noGrp="1"/>
          </p:cNvSpPr>
          <p:nvPr>
            <p:ph type="sldNum" sz="quarter" idx="12"/>
          </p:nvPr>
        </p:nvSpPr>
        <p:spPr/>
        <p:txBody>
          <a:bodyPr/>
          <a:lstStyle/>
          <a:p>
            <a:pPr>
              <a:defRPr/>
            </a:pPr>
            <a:fld id="{520BE1C1-3A0B-44D9-9A05-8FB38C8A51CA}" type="slidenum">
              <a:rPr lang="en-US" b="1" smtClean="0"/>
              <a:pPr>
                <a:defRPr/>
              </a:pPr>
              <a:t>5</a:t>
            </a:fld>
            <a:endParaRPr lang="en-US" b="1" dirty="0"/>
          </a:p>
        </p:txBody>
      </p:sp>
      <p:pic>
        <p:nvPicPr>
          <p:cNvPr id="6" name="Picture 2" descr="C:\Users\joel.dunaway\Desktop\Join MPD\Picture8.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81250" y="2081064"/>
            <a:ext cx="7404100" cy="3991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941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802</Words>
  <Application>Microsoft Office PowerPoint</Application>
  <PresentationFormat>Widescreen</PresentationFormat>
  <Paragraphs>53</Paragraphs>
  <Slides>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Corbel</vt:lpstr>
      <vt:lpstr>Times New Roman</vt:lpstr>
      <vt:lpstr>Office Theme</vt:lpstr>
      <vt:lpstr>Sexual Assault Kit Task Force  Monthly Report June 2023 </vt:lpstr>
      <vt:lpstr>Status of Mayor Strickland’s Executive Order</vt:lpstr>
      <vt:lpstr>Investigation Results</vt:lpstr>
      <vt:lpstr>Prosecution Results        </vt:lpstr>
      <vt:lpstr>Joinmpd.com</vt:lpstr>
    </vt:vector>
  </TitlesOfParts>
  <Company>City of Memphis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Sexual Assault Kit Task Force  Monthly Report January 2023 </dc:title>
  <dc:creator>Adams, Sgt. Michael</dc:creator>
  <cp:lastModifiedBy>Adams, Sgt. Michael</cp:lastModifiedBy>
  <cp:revision>6</cp:revision>
  <cp:lastPrinted>2023-06-20T14:57:11Z</cp:lastPrinted>
  <dcterms:created xsi:type="dcterms:W3CDTF">2023-06-20T14:54:23Z</dcterms:created>
  <dcterms:modified xsi:type="dcterms:W3CDTF">2023-06-20T15:17:32Z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4376f5-a622-4e53-a591-0432f32c2e47_Enabled">
    <vt:lpwstr>true</vt:lpwstr>
  </property>
  <property fmtid="{D5CDD505-2E9C-101B-9397-08002B2CF9AE}" pid="3" name="MSIP_Label_b34376f5-a622-4e53-a591-0432f32c2e47_SetDate">
    <vt:lpwstr>2023-06-20T14:54:23Z</vt:lpwstr>
  </property>
  <property fmtid="{D5CDD505-2E9C-101B-9397-08002B2CF9AE}" pid="4" name="MSIP_Label_b34376f5-a622-4e53-a591-0432f32c2e47_Method">
    <vt:lpwstr>Standard</vt:lpwstr>
  </property>
  <property fmtid="{D5CDD505-2E9C-101B-9397-08002B2CF9AE}" pid="5" name="MSIP_Label_b34376f5-a622-4e53-a591-0432f32c2e47_Name">
    <vt:lpwstr>b34376f5-a622-4e53-a591-0432f32c2e47</vt:lpwstr>
  </property>
  <property fmtid="{D5CDD505-2E9C-101B-9397-08002B2CF9AE}" pid="6" name="MSIP_Label_b34376f5-a622-4e53-a591-0432f32c2e47_SiteId">
    <vt:lpwstr>41647561-6537-4423-96a9-859e89f8919f</vt:lpwstr>
  </property>
  <property fmtid="{D5CDD505-2E9C-101B-9397-08002B2CF9AE}" pid="7" name="MSIP_Label_b34376f5-a622-4e53-a591-0432f32c2e47_ActionId">
    <vt:lpwstr>ca5a200a-feb1-4632-87ef-d3f15d518dc2</vt:lpwstr>
  </property>
  <property fmtid="{D5CDD505-2E9C-101B-9397-08002B2CF9AE}" pid="8" name="MSIP_Label_b34376f5-a622-4e53-a591-0432f32c2e47_ContentBits">
    <vt:lpwstr>0</vt:lpwstr>
  </property>
</Properties>
</file>