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yes, Ashleigh" userId="06e86e54-d5d2-4063-9eba-2a967532f6f1" providerId="ADAL" clId="{8C40E0D0-A0F2-46D4-90DE-BB1099973431}"/>
    <pc:docChg chg="modSld">
      <pc:chgData name="Hayes, Ashleigh" userId="06e86e54-d5d2-4063-9eba-2a967532f6f1" providerId="ADAL" clId="{8C40E0D0-A0F2-46D4-90DE-BB1099973431}" dt="2024-10-22T19:43:11.732" v="0" actId="14100"/>
      <pc:docMkLst>
        <pc:docMk/>
      </pc:docMkLst>
      <pc:sldChg chg="modSp mod">
        <pc:chgData name="Hayes, Ashleigh" userId="06e86e54-d5d2-4063-9eba-2a967532f6f1" providerId="ADAL" clId="{8C40E0D0-A0F2-46D4-90DE-BB1099973431}" dt="2024-10-22T19:43:11.732" v="0" actId="14100"/>
        <pc:sldMkLst>
          <pc:docMk/>
          <pc:sldMk cId="0" sldId="256"/>
        </pc:sldMkLst>
        <pc:spChg chg="mod">
          <ac:chgData name="Hayes, Ashleigh" userId="06e86e54-d5d2-4063-9eba-2a967532f6f1" providerId="ADAL" clId="{8C40E0D0-A0F2-46D4-90DE-BB1099973431}" dt="2024-10-22T19:43:11.732" v="0" actId="14100"/>
          <ac:spMkLst>
            <pc:docMk/>
            <pc:sldMk cId="0" sldId="256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604007" y="177800"/>
            <a:ext cx="3935984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242424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242424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242424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1981199" cy="68579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0" y="6858000"/>
                </a:moveTo>
                <a:lnTo>
                  <a:pt x="182880" y="6858000"/>
                </a:lnTo>
                <a:lnTo>
                  <a:pt x="18288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766D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04800" y="990600"/>
            <a:ext cx="8534400" cy="5105400"/>
          </a:xfrm>
          <a:custGeom>
            <a:avLst/>
            <a:gdLst/>
            <a:ahLst/>
            <a:cxnLst/>
            <a:rect l="l" t="t" r="r" b="b"/>
            <a:pathLst>
              <a:path w="8534400" h="5105400">
                <a:moveTo>
                  <a:pt x="0" y="0"/>
                </a:moveTo>
                <a:lnTo>
                  <a:pt x="8534400" y="0"/>
                </a:lnTo>
                <a:lnTo>
                  <a:pt x="8534400" y="5105400"/>
                </a:lnTo>
                <a:lnTo>
                  <a:pt x="0" y="5105400"/>
                </a:lnTo>
                <a:lnTo>
                  <a:pt x="0" y="0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21608" y="177800"/>
            <a:ext cx="2700782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242424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24509" y="1243076"/>
            <a:ext cx="7094981" cy="31521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24F749-7AA8-02ED-655A-ADFA061BC263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8499475" y="63500"/>
            <a:ext cx="60960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 Public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scgis.shelbycountytn.gov/portal/apps/webappviewer/index.html?id=a31747b3a21342198a222e5a4fc15604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0491" y="897127"/>
            <a:ext cx="33286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NAME </a:t>
            </a:r>
            <a:r>
              <a:rPr sz="20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sz="20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ORGANIZATION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3138932"/>
            <a:ext cx="7769860" cy="2244845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ts val="3840"/>
              </a:lnSpc>
              <a:spcBef>
                <a:spcPts val="105"/>
              </a:spcBef>
            </a:pPr>
            <a:r>
              <a:rPr sz="3200" b="1" spc="-5" dirty="0">
                <a:solidFill>
                  <a:srgbClr val="404040"/>
                </a:solidFill>
                <a:latin typeface="Georgia"/>
                <a:cs typeface="Georgia"/>
              </a:rPr>
              <a:t>Memphis City Council</a:t>
            </a:r>
            <a:endParaRPr sz="3200" dirty="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</a:pPr>
            <a:r>
              <a:rPr sz="3200" b="1" spc="-5" dirty="0">
                <a:solidFill>
                  <a:srgbClr val="404040"/>
                </a:solidFill>
                <a:latin typeface="Georgia"/>
                <a:cs typeface="Georgia"/>
              </a:rPr>
              <a:t>FY25 Budget Request</a:t>
            </a:r>
            <a:r>
              <a:rPr sz="3200" b="1" spc="-35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3200" b="1" spc="-5" dirty="0">
                <a:solidFill>
                  <a:srgbClr val="404040"/>
                </a:solidFill>
                <a:latin typeface="Georgia"/>
                <a:cs typeface="Georgia"/>
              </a:rPr>
              <a:t>Presentation</a:t>
            </a:r>
            <a:endParaRPr sz="32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550" dirty="0">
              <a:latin typeface="Georgia"/>
              <a:cs typeface="Georgia"/>
            </a:endParaRPr>
          </a:p>
          <a:p>
            <a:pPr marL="1789430" marR="992505" indent="916940">
              <a:lnSpc>
                <a:spcPts val="2720"/>
              </a:lnSpc>
            </a:pPr>
            <a:r>
              <a:rPr sz="2400" b="1" spc="-5" dirty="0">
                <a:solidFill>
                  <a:srgbClr val="FF0000"/>
                </a:solidFill>
                <a:latin typeface="Georgia"/>
                <a:cs typeface="Georgia"/>
              </a:rPr>
              <a:t>ORGANIZATION  F</a:t>
            </a:r>
            <a:r>
              <a:rPr sz="2400" b="1" dirty="0">
                <a:solidFill>
                  <a:srgbClr val="FF0000"/>
                </a:solidFill>
                <a:latin typeface="Georgia"/>
                <a:cs typeface="Georgia"/>
              </a:rPr>
              <a:t>OUND</a:t>
            </a:r>
            <a:r>
              <a:rPr sz="2400" b="1" spc="-5" dirty="0">
                <a:solidFill>
                  <a:srgbClr val="FF0000"/>
                </a:solidFill>
                <a:latin typeface="Georgia"/>
                <a:cs typeface="Georgia"/>
              </a:rPr>
              <a:t>E</a:t>
            </a:r>
            <a:r>
              <a:rPr sz="2400" b="1" spc="5" dirty="0">
                <a:solidFill>
                  <a:srgbClr val="FF0000"/>
                </a:solidFill>
                <a:latin typeface="Georgia"/>
                <a:cs typeface="Georgia"/>
              </a:rPr>
              <a:t>R</a:t>
            </a:r>
            <a:r>
              <a:rPr sz="2400" b="1" spc="-5" dirty="0">
                <a:solidFill>
                  <a:srgbClr val="FF0000"/>
                </a:solidFill>
                <a:latin typeface="Georgia"/>
                <a:cs typeface="Georgia"/>
              </a:rPr>
              <a:t>/</a:t>
            </a:r>
            <a:r>
              <a:rPr lang="en-US" sz="2400" b="1" dirty="0">
                <a:solidFill>
                  <a:srgbClr val="FF0000"/>
                </a:solidFill>
                <a:latin typeface="Georgia"/>
                <a:cs typeface="Georgia"/>
              </a:rPr>
              <a:t>ADM</a:t>
            </a:r>
            <a:r>
              <a:rPr lang="en-US" sz="2400" b="1" spc="-15" dirty="0">
                <a:solidFill>
                  <a:srgbClr val="FF0000"/>
                </a:solidFill>
                <a:latin typeface="Georgia"/>
                <a:cs typeface="Georgia"/>
              </a:rPr>
              <a:t>I</a:t>
            </a:r>
            <a:r>
              <a:rPr lang="en-US" sz="2400" b="1" dirty="0">
                <a:solidFill>
                  <a:srgbClr val="FF0000"/>
                </a:solidFill>
                <a:latin typeface="Georgia"/>
                <a:cs typeface="Georgia"/>
              </a:rPr>
              <a:t>N</a:t>
            </a:r>
            <a:r>
              <a:rPr lang="en-US" sz="2400" b="1" spc="-5" dirty="0">
                <a:solidFill>
                  <a:srgbClr val="FF0000"/>
                </a:solidFill>
                <a:latin typeface="Georgia"/>
                <a:cs typeface="Georgia"/>
              </a:rPr>
              <a:t>I</a:t>
            </a:r>
            <a:r>
              <a:rPr lang="en-US" sz="2400" b="1" dirty="0">
                <a:solidFill>
                  <a:srgbClr val="FF0000"/>
                </a:solidFill>
                <a:latin typeface="Georgia"/>
                <a:cs typeface="Georgia"/>
              </a:rPr>
              <a:t>STR</a:t>
            </a:r>
            <a:r>
              <a:rPr lang="en-US" sz="2400" b="1" spc="5" dirty="0">
                <a:solidFill>
                  <a:srgbClr val="FF0000"/>
                </a:solidFill>
                <a:latin typeface="Georgia"/>
                <a:cs typeface="Georgia"/>
              </a:rPr>
              <a:t>A</a:t>
            </a:r>
            <a:r>
              <a:rPr lang="en-US" sz="2400" b="1" dirty="0">
                <a:solidFill>
                  <a:srgbClr val="FF0000"/>
                </a:solidFill>
                <a:latin typeface="Georgia"/>
                <a:cs typeface="Georgia"/>
              </a:rPr>
              <a:t>T</a:t>
            </a:r>
            <a:r>
              <a:rPr lang="en-US" sz="2400" b="1" spc="-15" dirty="0">
                <a:solidFill>
                  <a:srgbClr val="FF0000"/>
                </a:solidFill>
                <a:latin typeface="Georgia"/>
                <a:cs typeface="Georgia"/>
              </a:rPr>
              <a:t>O</a:t>
            </a:r>
            <a:r>
              <a:rPr lang="en-US" sz="2400" b="1" dirty="0">
                <a:solidFill>
                  <a:srgbClr val="FF0000"/>
                </a:solidFill>
                <a:latin typeface="Georgia"/>
                <a:cs typeface="Georgia"/>
              </a:rPr>
              <a:t>R</a:t>
            </a:r>
            <a:endParaRPr sz="2400" dirty="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04007" y="177800"/>
            <a:ext cx="3935729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242424"/>
                </a:solidFill>
                <a:latin typeface="Georgia"/>
                <a:cs typeface="Georgia"/>
              </a:rPr>
              <a:t>Mission</a:t>
            </a:r>
            <a:r>
              <a:rPr sz="3200" b="1" spc="-45" dirty="0">
                <a:solidFill>
                  <a:srgbClr val="242424"/>
                </a:solidFill>
                <a:latin typeface="Georgia"/>
                <a:cs typeface="Georgia"/>
              </a:rPr>
              <a:t> </a:t>
            </a:r>
            <a:r>
              <a:rPr sz="3200" b="1" spc="-5" dirty="0">
                <a:solidFill>
                  <a:srgbClr val="242424"/>
                </a:solidFill>
                <a:latin typeface="Georgia"/>
                <a:cs typeface="Georgia"/>
              </a:rPr>
              <a:t>Statement</a:t>
            </a:r>
            <a:endParaRPr sz="320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4519" y="1396999"/>
            <a:ext cx="23971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i="1" spc="-5" dirty="0">
                <a:latin typeface="Arial"/>
                <a:cs typeface="Arial"/>
              </a:rPr>
              <a:t>The mission</a:t>
            </a:r>
            <a:r>
              <a:rPr sz="2800" i="1" spc="-60" dirty="0">
                <a:latin typeface="Arial"/>
                <a:cs typeface="Arial"/>
              </a:rPr>
              <a:t> </a:t>
            </a:r>
            <a:r>
              <a:rPr sz="2800" i="1" spc="-5" dirty="0">
                <a:latin typeface="Arial"/>
                <a:cs typeface="Arial"/>
              </a:rPr>
              <a:t>…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38960" y="177800"/>
            <a:ext cx="546481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Organization</a:t>
            </a:r>
            <a:r>
              <a:rPr spc="-30" dirty="0"/>
              <a:t> </a:t>
            </a:r>
            <a:r>
              <a:rPr spc="-5" dirty="0"/>
              <a:t>Information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1596" y="1185773"/>
            <a:ext cx="7737475" cy="354012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288290" indent="-276225">
              <a:lnSpc>
                <a:spcPct val="100000"/>
              </a:lnSpc>
              <a:spcBef>
                <a:spcPts val="580"/>
              </a:spcBef>
              <a:buSzPct val="75000"/>
              <a:buFont typeface="Arial"/>
              <a:buChar char="•"/>
              <a:tabLst>
                <a:tab pos="288290" algn="l"/>
                <a:tab pos="288925" algn="l"/>
              </a:tabLst>
            </a:pPr>
            <a:r>
              <a:rPr sz="2000" spc="-5" dirty="0">
                <a:latin typeface="Georgia"/>
                <a:cs typeface="Georgia"/>
              </a:rPr>
              <a:t>Organization</a:t>
            </a:r>
            <a:r>
              <a:rPr sz="2000" spc="-20" dirty="0">
                <a:latin typeface="Georgia"/>
                <a:cs typeface="Georgia"/>
              </a:rPr>
              <a:t> </a:t>
            </a:r>
            <a:r>
              <a:rPr sz="2000" spc="-5" dirty="0">
                <a:latin typeface="Georgia"/>
                <a:cs typeface="Georgia"/>
              </a:rPr>
              <a:t>Founded:</a:t>
            </a:r>
            <a:endParaRPr sz="2000">
              <a:latin typeface="Georgia"/>
              <a:cs typeface="Georgia"/>
            </a:endParaRPr>
          </a:p>
          <a:p>
            <a:pPr marL="288290" indent="-276225">
              <a:lnSpc>
                <a:spcPct val="100000"/>
              </a:lnSpc>
              <a:spcBef>
                <a:spcPts val="480"/>
              </a:spcBef>
              <a:buSzPct val="75000"/>
              <a:buFont typeface="Arial"/>
              <a:buChar char="•"/>
              <a:tabLst>
                <a:tab pos="288290" algn="l"/>
                <a:tab pos="288925" algn="l"/>
              </a:tabLst>
            </a:pPr>
            <a:r>
              <a:rPr sz="2000" dirty="0">
                <a:latin typeface="Georgia"/>
                <a:cs typeface="Georgia"/>
              </a:rPr>
              <a:t>501 </a:t>
            </a:r>
            <a:r>
              <a:rPr sz="2000" spc="-5" dirty="0">
                <a:latin typeface="Georgia"/>
                <a:cs typeface="Georgia"/>
              </a:rPr>
              <a:t>(c)(3) organization</a:t>
            </a:r>
            <a:r>
              <a:rPr sz="2000" dirty="0">
                <a:latin typeface="Georgia"/>
                <a:cs typeface="Georgia"/>
              </a:rPr>
              <a:t> </a:t>
            </a:r>
            <a:r>
              <a:rPr sz="2000" spc="-5" dirty="0">
                <a:latin typeface="Georgia"/>
                <a:cs typeface="Georgia"/>
              </a:rPr>
              <a:t>since:</a:t>
            </a:r>
            <a:endParaRPr sz="2000">
              <a:latin typeface="Georgia"/>
              <a:cs typeface="Georgia"/>
            </a:endParaRPr>
          </a:p>
          <a:p>
            <a:pPr marL="288290" indent="-276225">
              <a:lnSpc>
                <a:spcPct val="100000"/>
              </a:lnSpc>
              <a:spcBef>
                <a:spcPts val="480"/>
              </a:spcBef>
              <a:buSzPct val="75000"/>
              <a:buFont typeface="Arial"/>
              <a:buChar char="•"/>
              <a:tabLst>
                <a:tab pos="288290" algn="l"/>
                <a:tab pos="288925" algn="l"/>
              </a:tabLst>
            </a:pPr>
            <a:r>
              <a:rPr sz="2000" dirty="0">
                <a:latin typeface="Georgia"/>
                <a:cs typeface="Georgia"/>
              </a:rPr>
              <a:t>Please </a:t>
            </a:r>
            <a:r>
              <a:rPr sz="2000" spc="-5" dirty="0">
                <a:latin typeface="Georgia"/>
                <a:cs typeface="Georgia"/>
              </a:rPr>
              <a:t>indicate all years of prior </a:t>
            </a:r>
            <a:r>
              <a:rPr sz="2000" dirty="0">
                <a:latin typeface="Georgia"/>
                <a:cs typeface="Georgia"/>
              </a:rPr>
              <a:t>City </a:t>
            </a:r>
            <a:r>
              <a:rPr sz="2000" spc="-5" dirty="0">
                <a:latin typeface="Georgia"/>
                <a:cs typeface="Georgia"/>
              </a:rPr>
              <a:t>of </a:t>
            </a:r>
            <a:r>
              <a:rPr sz="2000" dirty="0">
                <a:latin typeface="Georgia"/>
                <a:cs typeface="Georgia"/>
              </a:rPr>
              <a:t>Memphis</a:t>
            </a:r>
            <a:r>
              <a:rPr sz="2000" spc="-30" dirty="0">
                <a:latin typeface="Georgia"/>
                <a:cs typeface="Georgia"/>
              </a:rPr>
              <a:t> </a:t>
            </a:r>
            <a:r>
              <a:rPr sz="2000" spc="-5" dirty="0">
                <a:latin typeface="Georgia"/>
                <a:cs typeface="Georgia"/>
              </a:rPr>
              <a:t>Funding:</a:t>
            </a:r>
            <a:endParaRPr sz="2000">
              <a:latin typeface="Georgia"/>
              <a:cs typeface="Georgia"/>
            </a:endParaRPr>
          </a:p>
          <a:p>
            <a:pPr marL="288290" indent="-276225">
              <a:lnSpc>
                <a:spcPct val="100000"/>
              </a:lnSpc>
              <a:spcBef>
                <a:spcPts val="600"/>
              </a:spcBef>
              <a:buSzPct val="75000"/>
              <a:buFont typeface="Arial"/>
              <a:buChar char="•"/>
              <a:tabLst>
                <a:tab pos="288290" algn="l"/>
                <a:tab pos="288925" algn="l"/>
              </a:tabLst>
            </a:pPr>
            <a:r>
              <a:rPr sz="2000" spc="-5" dirty="0">
                <a:latin typeface="Georgia"/>
                <a:cs typeface="Georgia"/>
              </a:rPr>
              <a:t>Representative</a:t>
            </a:r>
            <a:r>
              <a:rPr sz="2000" spc="-55" dirty="0">
                <a:latin typeface="Georgia"/>
                <a:cs typeface="Georgia"/>
              </a:rPr>
              <a:t> </a:t>
            </a:r>
            <a:r>
              <a:rPr sz="2000" spc="-5" dirty="0">
                <a:latin typeface="Georgia"/>
                <a:cs typeface="Georgia"/>
              </a:rPr>
              <a:t>Name:</a:t>
            </a:r>
            <a:endParaRPr sz="2000">
              <a:latin typeface="Georgia"/>
              <a:cs typeface="Georgia"/>
            </a:endParaRPr>
          </a:p>
          <a:p>
            <a:pPr marL="288290" indent="-276225">
              <a:lnSpc>
                <a:spcPct val="100000"/>
              </a:lnSpc>
              <a:spcBef>
                <a:spcPts val="395"/>
              </a:spcBef>
              <a:buSzPct val="75000"/>
              <a:buFont typeface="Arial"/>
              <a:buChar char="•"/>
              <a:tabLst>
                <a:tab pos="288290" algn="l"/>
                <a:tab pos="288925" algn="l"/>
              </a:tabLst>
            </a:pPr>
            <a:r>
              <a:rPr sz="2000" spc="-5" dirty="0">
                <a:latin typeface="Georgia"/>
                <a:cs typeface="Georgia"/>
              </a:rPr>
              <a:t>Representative</a:t>
            </a:r>
            <a:r>
              <a:rPr sz="2000" spc="-50" dirty="0">
                <a:latin typeface="Georgia"/>
                <a:cs typeface="Georgia"/>
              </a:rPr>
              <a:t> </a:t>
            </a:r>
            <a:r>
              <a:rPr sz="2000" spc="-5" dirty="0">
                <a:latin typeface="Georgia"/>
                <a:cs typeface="Georgia"/>
              </a:rPr>
              <a:t>Email:</a:t>
            </a:r>
            <a:endParaRPr sz="2000">
              <a:latin typeface="Georgia"/>
              <a:cs typeface="Georgia"/>
            </a:endParaRPr>
          </a:p>
          <a:p>
            <a:pPr marL="288290" indent="-276225">
              <a:lnSpc>
                <a:spcPct val="100000"/>
              </a:lnSpc>
              <a:spcBef>
                <a:spcPts val="465"/>
              </a:spcBef>
              <a:buSzPct val="75000"/>
              <a:buFont typeface="Arial"/>
              <a:buChar char="•"/>
              <a:tabLst>
                <a:tab pos="288290" algn="l"/>
                <a:tab pos="288925" algn="l"/>
              </a:tabLst>
            </a:pPr>
            <a:r>
              <a:rPr sz="2000" spc="-5" dirty="0">
                <a:latin typeface="Georgia"/>
                <a:cs typeface="Georgia"/>
              </a:rPr>
              <a:t>Organization Mailing</a:t>
            </a:r>
            <a:r>
              <a:rPr sz="2000" spc="-20" dirty="0">
                <a:latin typeface="Georgia"/>
                <a:cs typeface="Georgia"/>
              </a:rPr>
              <a:t> </a:t>
            </a:r>
            <a:r>
              <a:rPr sz="2000" spc="-5" dirty="0">
                <a:latin typeface="Georgia"/>
                <a:cs typeface="Georgia"/>
              </a:rPr>
              <a:t>Address:</a:t>
            </a:r>
            <a:endParaRPr sz="2000">
              <a:latin typeface="Georgia"/>
              <a:cs typeface="Georgia"/>
            </a:endParaRPr>
          </a:p>
          <a:p>
            <a:pPr marL="288290" indent="-276225">
              <a:lnSpc>
                <a:spcPct val="100000"/>
              </a:lnSpc>
              <a:spcBef>
                <a:spcPts val="480"/>
              </a:spcBef>
              <a:buSzPct val="75000"/>
              <a:buFont typeface="Arial"/>
              <a:buChar char="•"/>
              <a:tabLst>
                <a:tab pos="288290" algn="l"/>
                <a:tab pos="288925" algn="l"/>
              </a:tabLst>
            </a:pPr>
            <a:r>
              <a:rPr sz="2000" spc="-5" dirty="0">
                <a:latin typeface="Georgia"/>
                <a:cs typeface="Georgia"/>
              </a:rPr>
              <a:t>Located </a:t>
            </a:r>
            <a:r>
              <a:rPr sz="2000" spc="-10" dirty="0">
                <a:latin typeface="Georgia"/>
                <a:cs typeface="Georgia"/>
              </a:rPr>
              <a:t>in </a:t>
            </a:r>
            <a:r>
              <a:rPr sz="2000" spc="-5" dirty="0">
                <a:latin typeface="Georgia"/>
                <a:cs typeface="Georgia"/>
              </a:rPr>
              <a:t>District (1-7) and </a:t>
            </a:r>
            <a:r>
              <a:rPr sz="2000" dirty="0">
                <a:latin typeface="Georgia"/>
                <a:cs typeface="Georgia"/>
              </a:rPr>
              <a:t>Super </a:t>
            </a:r>
            <a:r>
              <a:rPr sz="2000" spc="-5" dirty="0">
                <a:latin typeface="Georgia"/>
                <a:cs typeface="Georgia"/>
              </a:rPr>
              <a:t>District (8 or</a:t>
            </a:r>
            <a:r>
              <a:rPr sz="2000" spc="1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9)</a:t>
            </a:r>
            <a:endParaRPr sz="2000">
              <a:latin typeface="Georgia"/>
              <a:cs typeface="Georgia"/>
            </a:endParaRPr>
          </a:p>
          <a:p>
            <a:pPr marL="311150" marR="5080">
              <a:lnSpc>
                <a:spcPct val="100400"/>
              </a:lnSpc>
              <a:spcBef>
                <a:spcPts val="330"/>
              </a:spcBef>
            </a:pPr>
            <a:r>
              <a:rPr sz="1200" spc="-5" dirty="0">
                <a:latin typeface="Georgia"/>
                <a:cs typeface="Georgia"/>
              </a:rPr>
              <a:t>Please verify </a:t>
            </a:r>
            <a:r>
              <a:rPr sz="1200" dirty="0">
                <a:latin typeface="Georgia"/>
                <a:cs typeface="Georgia"/>
              </a:rPr>
              <a:t>your </a:t>
            </a:r>
            <a:r>
              <a:rPr sz="1200" spc="-5" dirty="0">
                <a:latin typeface="Georgia"/>
                <a:cs typeface="Georgia"/>
              </a:rPr>
              <a:t>District and Super District here:  </a:t>
            </a:r>
            <a:r>
              <a:rPr sz="1200" u="sng" spc="-5" dirty="0">
                <a:solidFill>
                  <a:srgbClr val="F94816"/>
                </a:solidFill>
                <a:uFill>
                  <a:solidFill>
                    <a:srgbClr val="F94816"/>
                  </a:solidFill>
                </a:uFill>
                <a:latin typeface="Georgia"/>
                <a:cs typeface="Georgia"/>
                <a:hlinkClick r:id="rId2"/>
              </a:rPr>
              <a:t>https://scgis.shelbycountytn.gov/portal/apps/webappviewer/index.html?id=a31747b3a21342198a222e5a4fc1 </a:t>
            </a:r>
            <a:r>
              <a:rPr sz="1200" spc="-5" dirty="0">
                <a:solidFill>
                  <a:srgbClr val="F94816"/>
                </a:solidFill>
                <a:latin typeface="Georgia"/>
                <a:cs typeface="Georgia"/>
              </a:rPr>
              <a:t> </a:t>
            </a:r>
            <a:r>
              <a:rPr sz="1200" u="sng" spc="-5" dirty="0">
                <a:solidFill>
                  <a:srgbClr val="F94816"/>
                </a:solidFill>
                <a:uFill>
                  <a:solidFill>
                    <a:srgbClr val="F94816"/>
                  </a:solidFill>
                </a:uFill>
                <a:latin typeface="Georgia"/>
                <a:cs typeface="Georgia"/>
                <a:hlinkClick r:id="rId2"/>
              </a:rPr>
              <a:t>5604</a:t>
            </a:r>
            <a:endParaRPr sz="1200">
              <a:latin typeface="Georgia"/>
              <a:cs typeface="Georgia"/>
            </a:endParaRPr>
          </a:p>
          <a:p>
            <a:pPr marL="288290" indent="-276225">
              <a:lnSpc>
                <a:spcPct val="100000"/>
              </a:lnSpc>
              <a:spcBef>
                <a:spcPts val="420"/>
              </a:spcBef>
              <a:buSzPct val="75000"/>
              <a:buFont typeface="Arial"/>
              <a:buChar char="•"/>
              <a:tabLst>
                <a:tab pos="288290" algn="l"/>
                <a:tab pos="288925" algn="l"/>
              </a:tabLst>
            </a:pPr>
            <a:r>
              <a:rPr sz="2000" spc="-5" dirty="0">
                <a:latin typeface="Georgia"/>
                <a:cs typeface="Georgia"/>
              </a:rPr>
              <a:t>Number of Citizens</a:t>
            </a:r>
            <a:r>
              <a:rPr sz="2000" spc="-25" dirty="0">
                <a:latin typeface="Georgia"/>
                <a:cs typeface="Georgia"/>
              </a:rPr>
              <a:t> </a:t>
            </a:r>
            <a:r>
              <a:rPr sz="2000" dirty="0">
                <a:latin typeface="Georgia"/>
                <a:cs typeface="Georgia"/>
              </a:rPr>
              <a:t>served:</a:t>
            </a:r>
            <a:endParaRPr sz="20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371600"/>
            <a:ext cx="1666874" cy="5486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104912"/>
            <a:ext cx="8524875" cy="5105400"/>
          </a:xfrm>
          <a:custGeom>
            <a:avLst/>
            <a:gdLst/>
            <a:ahLst/>
            <a:cxnLst/>
            <a:rect l="l" t="t" r="r" b="b"/>
            <a:pathLst>
              <a:path w="8524875" h="5105400">
                <a:moveTo>
                  <a:pt x="0" y="5105387"/>
                </a:moveTo>
                <a:lnTo>
                  <a:pt x="8524875" y="5105387"/>
                </a:lnTo>
                <a:lnTo>
                  <a:pt x="8524875" y="0"/>
                </a:lnTo>
                <a:lnTo>
                  <a:pt x="0" y="0"/>
                </a:lnTo>
                <a:lnTo>
                  <a:pt x="0" y="5105387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8100"/>
            <a:ext cx="9143999" cy="68199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66063" y="249427"/>
            <a:ext cx="7602855" cy="46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spc="-5" dirty="0"/>
              <a:t>Organization </a:t>
            </a:r>
            <a:r>
              <a:rPr sz="2800" spc="-5" dirty="0"/>
              <a:t>Budget </a:t>
            </a:r>
            <a:r>
              <a:rPr sz="2900" dirty="0"/>
              <a:t>&amp; </a:t>
            </a:r>
            <a:r>
              <a:rPr sz="2900" spc="-5" dirty="0"/>
              <a:t>Funding</a:t>
            </a:r>
            <a:r>
              <a:rPr sz="2900" spc="-10" dirty="0"/>
              <a:t> </a:t>
            </a:r>
            <a:r>
              <a:rPr sz="2900" spc="-5" dirty="0"/>
              <a:t>Request</a:t>
            </a:r>
            <a:endParaRPr sz="2900"/>
          </a:p>
        </p:txBody>
      </p:sp>
      <p:sp>
        <p:nvSpPr>
          <p:cNvPr id="6" name="object 6"/>
          <p:cNvSpPr txBox="1"/>
          <p:nvPr/>
        </p:nvSpPr>
        <p:spPr>
          <a:xfrm>
            <a:off x="535940" y="1646935"/>
            <a:ext cx="80695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0000"/>
                </a:solidFill>
                <a:latin typeface="Georgia"/>
                <a:cs typeface="Georgia"/>
              </a:rPr>
              <a:t>The Memphis </a:t>
            </a:r>
            <a:r>
              <a:rPr sz="1200" b="1" dirty="0">
                <a:solidFill>
                  <a:srgbClr val="FF0000"/>
                </a:solidFill>
                <a:latin typeface="Georgia"/>
                <a:cs typeface="Georgia"/>
              </a:rPr>
              <a:t>City Council </a:t>
            </a:r>
            <a:r>
              <a:rPr sz="1200" b="1" spc="-5" dirty="0">
                <a:solidFill>
                  <a:srgbClr val="FF0000"/>
                </a:solidFill>
                <a:latin typeface="Georgia"/>
                <a:cs typeface="Georgia"/>
              </a:rPr>
              <a:t>will </a:t>
            </a:r>
            <a:r>
              <a:rPr sz="1200" b="1" dirty="0">
                <a:solidFill>
                  <a:srgbClr val="FF0000"/>
                </a:solidFill>
                <a:latin typeface="Georgia"/>
                <a:cs typeface="Georgia"/>
              </a:rPr>
              <a:t>not award </a:t>
            </a:r>
            <a:r>
              <a:rPr sz="1200" b="1" spc="-5" dirty="0">
                <a:solidFill>
                  <a:srgbClr val="FF0000"/>
                </a:solidFill>
                <a:latin typeface="Georgia"/>
                <a:cs typeface="Georgia"/>
              </a:rPr>
              <a:t>funding </a:t>
            </a:r>
            <a:r>
              <a:rPr sz="1200" b="1" dirty="0">
                <a:solidFill>
                  <a:srgbClr val="FF0000"/>
                </a:solidFill>
                <a:latin typeface="Georgia"/>
                <a:cs typeface="Georgia"/>
              </a:rPr>
              <a:t>that </a:t>
            </a:r>
            <a:r>
              <a:rPr sz="1200" b="1" spc="-5" dirty="0">
                <a:solidFill>
                  <a:srgbClr val="FF0000"/>
                </a:solidFill>
                <a:latin typeface="Georgia"/>
                <a:cs typeface="Georgia"/>
              </a:rPr>
              <a:t>totals </a:t>
            </a:r>
            <a:r>
              <a:rPr sz="1200" b="1" dirty="0">
                <a:solidFill>
                  <a:srgbClr val="FF0000"/>
                </a:solidFill>
                <a:latin typeface="Georgia"/>
                <a:cs typeface="Georgia"/>
              </a:rPr>
              <a:t>more than </a:t>
            </a:r>
            <a:r>
              <a:rPr sz="1200" b="1" spc="-5" dirty="0">
                <a:solidFill>
                  <a:srgbClr val="FF0000"/>
                </a:solidFill>
                <a:latin typeface="Georgia"/>
                <a:cs typeface="Georgia"/>
              </a:rPr>
              <a:t>fifty percent </a:t>
            </a:r>
            <a:r>
              <a:rPr sz="1200" b="1" dirty="0">
                <a:solidFill>
                  <a:srgbClr val="FF0000"/>
                </a:solidFill>
                <a:latin typeface="Georgia"/>
                <a:cs typeface="Georgia"/>
              </a:rPr>
              <a:t>of total </a:t>
            </a:r>
            <a:r>
              <a:rPr sz="1200" b="1" spc="-5" dirty="0">
                <a:solidFill>
                  <a:srgbClr val="FF0000"/>
                </a:solidFill>
                <a:latin typeface="Georgia"/>
                <a:cs typeface="Georgia"/>
              </a:rPr>
              <a:t>revenue </a:t>
            </a:r>
            <a:r>
              <a:rPr sz="1200" b="1" dirty="0">
                <a:solidFill>
                  <a:srgbClr val="FF0000"/>
                </a:solidFill>
                <a:latin typeface="Georgia"/>
                <a:cs typeface="Georgia"/>
              </a:rPr>
              <a:t>or  </a:t>
            </a:r>
            <a:r>
              <a:rPr sz="1200" b="1" spc="-5" dirty="0">
                <a:solidFill>
                  <a:srgbClr val="FF0000"/>
                </a:solidFill>
                <a:latin typeface="Georgia"/>
                <a:cs typeface="Georgia"/>
              </a:rPr>
              <a:t>expenses, whichever is </a:t>
            </a:r>
            <a:r>
              <a:rPr sz="1200" b="1" dirty="0">
                <a:solidFill>
                  <a:srgbClr val="FF0000"/>
                </a:solidFill>
                <a:latin typeface="Georgia"/>
                <a:cs typeface="Georgia"/>
              </a:rPr>
              <a:t>higher, as reported on the most </a:t>
            </a:r>
            <a:r>
              <a:rPr sz="1200" b="1" spc="-5" dirty="0">
                <a:solidFill>
                  <a:srgbClr val="FF0000"/>
                </a:solidFill>
                <a:latin typeface="Georgia"/>
                <a:cs typeface="Georgia"/>
              </a:rPr>
              <a:t>recently filed </a:t>
            </a:r>
            <a:r>
              <a:rPr sz="1200" b="1" dirty="0">
                <a:solidFill>
                  <a:srgbClr val="FF0000"/>
                </a:solidFill>
                <a:latin typeface="Georgia"/>
                <a:cs typeface="Georgia"/>
              </a:rPr>
              <a:t>IRS </a:t>
            </a:r>
            <a:r>
              <a:rPr sz="1200" b="1" spc="-5" dirty="0">
                <a:solidFill>
                  <a:srgbClr val="FF0000"/>
                </a:solidFill>
                <a:latin typeface="Georgia"/>
                <a:cs typeface="Georgia"/>
              </a:rPr>
              <a:t>form 990EZ, 990-N, </a:t>
            </a:r>
            <a:r>
              <a:rPr sz="1200" b="1" dirty="0">
                <a:solidFill>
                  <a:srgbClr val="FF0000"/>
                </a:solidFill>
                <a:latin typeface="Georgia"/>
                <a:cs typeface="Georgia"/>
              </a:rPr>
              <a:t>and</a:t>
            </a:r>
            <a:r>
              <a:rPr sz="1200" b="1" spc="40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sz="1200" b="1" spc="-5" dirty="0">
                <a:solidFill>
                  <a:srgbClr val="FF0000"/>
                </a:solidFill>
                <a:latin typeface="Georgia"/>
                <a:cs typeface="Georgia"/>
              </a:rPr>
              <a:t>990.</a:t>
            </a:r>
            <a:endParaRPr sz="1200">
              <a:latin typeface="Georgia"/>
              <a:cs typeface="Georg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72588" y="6337808"/>
            <a:ext cx="39141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Georgia"/>
                <a:cs typeface="Georgia"/>
              </a:rPr>
              <a:t>Double-click </a:t>
            </a:r>
            <a:r>
              <a:rPr sz="1800" dirty="0">
                <a:latin typeface="Georgia"/>
                <a:cs typeface="Georgia"/>
              </a:rPr>
              <a:t>the </a:t>
            </a:r>
            <a:r>
              <a:rPr sz="1800" spc="-5" dirty="0">
                <a:latin typeface="Georgia"/>
                <a:cs typeface="Georgia"/>
              </a:rPr>
              <a:t>template to modify</a:t>
            </a:r>
            <a:r>
              <a:rPr sz="1800" spc="-15" dirty="0">
                <a:latin typeface="Georgia"/>
                <a:cs typeface="Georgia"/>
              </a:rPr>
              <a:t> </a:t>
            </a:r>
            <a:r>
              <a:rPr sz="1800" dirty="0">
                <a:latin typeface="Georgia"/>
                <a:cs typeface="Georgia"/>
              </a:rPr>
              <a:t>it.</a:t>
            </a:r>
            <a:endParaRPr sz="1800">
              <a:latin typeface="Georgia"/>
              <a:cs typeface="Georgi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886711" y="2651760"/>
            <a:ext cx="1935480" cy="12700"/>
          </a:xfrm>
          <a:custGeom>
            <a:avLst/>
            <a:gdLst/>
            <a:ahLst/>
            <a:cxnLst/>
            <a:rect l="l" t="t" r="r" b="b"/>
            <a:pathLst>
              <a:path w="1935479" h="12700">
                <a:moveTo>
                  <a:pt x="0" y="12191"/>
                </a:moveTo>
                <a:lnTo>
                  <a:pt x="1935480" y="12191"/>
                </a:lnTo>
                <a:lnTo>
                  <a:pt x="1935480" y="0"/>
                </a:lnTo>
                <a:lnTo>
                  <a:pt x="0" y="0"/>
                </a:lnTo>
                <a:lnTo>
                  <a:pt x="0" y="12191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86711" y="2414016"/>
            <a:ext cx="1935480" cy="238125"/>
          </a:xfrm>
          <a:custGeom>
            <a:avLst/>
            <a:gdLst/>
            <a:ahLst/>
            <a:cxnLst/>
            <a:rect l="l" t="t" r="r" b="b"/>
            <a:pathLst>
              <a:path w="1935479" h="238125">
                <a:moveTo>
                  <a:pt x="0" y="237743"/>
                </a:moveTo>
                <a:lnTo>
                  <a:pt x="1935480" y="237743"/>
                </a:lnTo>
                <a:lnTo>
                  <a:pt x="1935480" y="0"/>
                </a:lnTo>
                <a:lnTo>
                  <a:pt x="0" y="0"/>
                </a:lnTo>
                <a:lnTo>
                  <a:pt x="0" y="237743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29811" y="2651760"/>
            <a:ext cx="1651000" cy="12700"/>
          </a:xfrm>
          <a:custGeom>
            <a:avLst/>
            <a:gdLst/>
            <a:ahLst/>
            <a:cxnLst/>
            <a:rect l="l" t="t" r="r" b="b"/>
            <a:pathLst>
              <a:path w="1651000" h="12700">
                <a:moveTo>
                  <a:pt x="0" y="12191"/>
                </a:moveTo>
                <a:lnTo>
                  <a:pt x="1650491" y="12191"/>
                </a:lnTo>
                <a:lnTo>
                  <a:pt x="1650491" y="0"/>
                </a:lnTo>
                <a:lnTo>
                  <a:pt x="0" y="0"/>
                </a:lnTo>
                <a:lnTo>
                  <a:pt x="0" y="12191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829811" y="2414016"/>
            <a:ext cx="1651000" cy="238125"/>
          </a:xfrm>
          <a:custGeom>
            <a:avLst/>
            <a:gdLst/>
            <a:ahLst/>
            <a:cxnLst/>
            <a:rect l="l" t="t" r="r" b="b"/>
            <a:pathLst>
              <a:path w="1651000" h="238125">
                <a:moveTo>
                  <a:pt x="0" y="237743"/>
                </a:moveTo>
                <a:lnTo>
                  <a:pt x="1650491" y="237743"/>
                </a:lnTo>
                <a:lnTo>
                  <a:pt x="1650491" y="0"/>
                </a:lnTo>
                <a:lnTo>
                  <a:pt x="0" y="0"/>
                </a:lnTo>
                <a:lnTo>
                  <a:pt x="0" y="237743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86711" y="2910839"/>
            <a:ext cx="1935480" cy="12700"/>
          </a:xfrm>
          <a:custGeom>
            <a:avLst/>
            <a:gdLst/>
            <a:ahLst/>
            <a:cxnLst/>
            <a:rect l="l" t="t" r="r" b="b"/>
            <a:pathLst>
              <a:path w="1935479" h="12700">
                <a:moveTo>
                  <a:pt x="0" y="12192"/>
                </a:moveTo>
                <a:lnTo>
                  <a:pt x="1935480" y="12192"/>
                </a:lnTo>
                <a:lnTo>
                  <a:pt x="1935480" y="0"/>
                </a:lnTo>
                <a:lnTo>
                  <a:pt x="0" y="0"/>
                </a:lnTo>
                <a:lnTo>
                  <a:pt x="0" y="12192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86711" y="2673095"/>
            <a:ext cx="1935480" cy="238125"/>
          </a:xfrm>
          <a:custGeom>
            <a:avLst/>
            <a:gdLst/>
            <a:ahLst/>
            <a:cxnLst/>
            <a:rect l="l" t="t" r="r" b="b"/>
            <a:pathLst>
              <a:path w="1935479" h="238125">
                <a:moveTo>
                  <a:pt x="0" y="237743"/>
                </a:moveTo>
                <a:lnTo>
                  <a:pt x="1935480" y="237743"/>
                </a:lnTo>
                <a:lnTo>
                  <a:pt x="1935480" y="0"/>
                </a:lnTo>
                <a:lnTo>
                  <a:pt x="0" y="0"/>
                </a:lnTo>
                <a:lnTo>
                  <a:pt x="0" y="237743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829811" y="2910839"/>
            <a:ext cx="1651000" cy="12700"/>
          </a:xfrm>
          <a:custGeom>
            <a:avLst/>
            <a:gdLst/>
            <a:ahLst/>
            <a:cxnLst/>
            <a:rect l="l" t="t" r="r" b="b"/>
            <a:pathLst>
              <a:path w="1651000" h="12700">
                <a:moveTo>
                  <a:pt x="0" y="12192"/>
                </a:moveTo>
                <a:lnTo>
                  <a:pt x="1650491" y="12192"/>
                </a:lnTo>
                <a:lnTo>
                  <a:pt x="1650491" y="0"/>
                </a:lnTo>
                <a:lnTo>
                  <a:pt x="0" y="0"/>
                </a:lnTo>
                <a:lnTo>
                  <a:pt x="0" y="12192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29811" y="2673095"/>
            <a:ext cx="1651000" cy="238125"/>
          </a:xfrm>
          <a:custGeom>
            <a:avLst/>
            <a:gdLst/>
            <a:ahLst/>
            <a:cxnLst/>
            <a:rect l="l" t="t" r="r" b="b"/>
            <a:pathLst>
              <a:path w="1651000" h="238125">
                <a:moveTo>
                  <a:pt x="0" y="237743"/>
                </a:moveTo>
                <a:lnTo>
                  <a:pt x="1650491" y="237743"/>
                </a:lnTo>
                <a:lnTo>
                  <a:pt x="1650491" y="0"/>
                </a:lnTo>
                <a:lnTo>
                  <a:pt x="0" y="0"/>
                </a:lnTo>
                <a:lnTo>
                  <a:pt x="0" y="237743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886711" y="3169920"/>
            <a:ext cx="1935480" cy="12700"/>
          </a:xfrm>
          <a:custGeom>
            <a:avLst/>
            <a:gdLst/>
            <a:ahLst/>
            <a:cxnLst/>
            <a:rect l="l" t="t" r="r" b="b"/>
            <a:pathLst>
              <a:path w="1935479" h="12700">
                <a:moveTo>
                  <a:pt x="0" y="12191"/>
                </a:moveTo>
                <a:lnTo>
                  <a:pt x="1935480" y="12191"/>
                </a:lnTo>
                <a:lnTo>
                  <a:pt x="1935480" y="0"/>
                </a:lnTo>
                <a:lnTo>
                  <a:pt x="0" y="0"/>
                </a:lnTo>
                <a:lnTo>
                  <a:pt x="0" y="12191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886711" y="2932176"/>
            <a:ext cx="1935480" cy="238125"/>
          </a:xfrm>
          <a:custGeom>
            <a:avLst/>
            <a:gdLst/>
            <a:ahLst/>
            <a:cxnLst/>
            <a:rect l="l" t="t" r="r" b="b"/>
            <a:pathLst>
              <a:path w="1935479" h="238125">
                <a:moveTo>
                  <a:pt x="0" y="237744"/>
                </a:moveTo>
                <a:lnTo>
                  <a:pt x="1935480" y="237744"/>
                </a:lnTo>
                <a:lnTo>
                  <a:pt x="1935480" y="0"/>
                </a:lnTo>
                <a:lnTo>
                  <a:pt x="0" y="0"/>
                </a:lnTo>
                <a:lnTo>
                  <a:pt x="0" y="237744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829811" y="3169920"/>
            <a:ext cx="1651000" cy="12700"/>
          </a:xfrm>
          <a:custGeom>
            <a:avLst/>
            <a:gdLst/>
            <a:ahLst/>
            <a:cxnLst/>
            <a:rect l="l" t="t" r="r" b="b"/>
            <a:pathLst>
              <a:path w="1651000" h="12700">
                <a:moveTo>
                  <a:pt x="0" y="12191"/>
                </a:moveTo>
                <a:lnTo>
                  <a:pt x="1650491" y="12191"/>
                </a:lnTo>
                <a:lnTo>
                  <a:pt x="1650491" y="0"/>
                </a:lnTo>
                <a:lnTo>
                  <a:pt x="0" y="0"/>
                </a:lnTo>
                <a:lnTo>
                  <a:pt x="0" y="12191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829811" y="2932176"/>
            <a:ext cx="1651000" cy="238125"/>
          </a:xfrm>
          <a:custGeom>
            <a:avLst/>
            <a:gdLst/>
            <a:ahLst/>
            <a:cxnLst/>
            <a:rect l="l" t="t" r="r" b="b"/>
            <a:pathLst>
              <a:path w="1651000" h="238125">
                <a:moveTo>
                  <a:pt x="0" y="237744"/>
                </a:moveTo>
                <a:lnTo>
                  <a:pt x="1650491" y="237744"/>
                </a:lnTo>
                <a:lnTo>
                  <a:pt x="1650491" y="0"/>
                </a:lnTo>
                <a:lnTo>
                  <a:pt x="0" y="0"/>
                </a:lnTo>
                <a:lnTo>
                  <a:pt x="0" y="237744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886711" y="3429000"/>
            <a:ext cx="1935480" cy="12700"/>
          </a:xfrm>
          <a:custGeom>
            <a:avLst/>
            <a:gdLst/>
            <a:ahLst/>
            <a:cxnLst/>
            <a:rect l="l" t="t" r="r" b="b"/>
            <a:pathLst>
              <a:path w="1935479" h="12700">
                <a:moveTo>
                  <a:pt x="0" y="12191"/>
                </a:moveTo>
                <a:lnTo>
                  <a:pt x="1935480" y="12191"/>
                </a:lnTo>
                <a:lnTo>
                  <a:pt x="1935480" y="0"/>
                </a:lnTo>
                <a:lnTo>
                  <a:pt x="0" y="0"/>
                </a:lnTo>
                <a:lnTo>
                  <a:pt x="0" y="12191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886711" y="3191255"/>
            <a:ext cx="1935480" cy="238125"/>
          </a:xfrm>
          <a:custGeom>
            <a:avLst/>
            <a:gdLst/>
            <a:ahLst/>
            <a:cxnLst/>
            <a:rect l="l" t="t" r="r" b="b"/>
            <a:pathLst>
              <a:path w="1935479" h="238125">
                <a:moveTo>
                  <a:pt x="0" y="237744"/>
                </a:moveTo>
                <a:lnTo>
                  <a:pt x="1935480" y="237744"/>
                </a:lnTo>
                <a:lnTo>
                  <a:pt x="1935480" y="0"/>
                </a:lnTo>
                <a:lnTo>
                  <a:pt x="0" y="0"/>
                </a:lnTo>
                <a:lnTo>
                  <a:pt x="0" y="237744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829811" y="3352800"/>
            <a:ext cx="1651000" cy="88900"/>
          </a:xfrm>
          <a:custGeom>
            <a:avLst/>
            <a:gdLst/>
            <a:ahLst/>
            <a:cxnLst/>
            <a:rect l="l" t="t" r="r" b="b"/>
            <a:pathLst>
              <a:path w="1651000" h="88900">
                <a:moveTo>
                  <a:pt x="0" y="88391"/>
                </a:moveTo>
                <a:lnTo>
                  <a:pt x="1650491" y="88391"/>
                </a:lnTo>
                <a:lnTo>
                  <a:pt x="16504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829811" y="3191255"/>
            <a:ext cx="1651000" cy="161925"/>
          </a:xfrm>
          <a:custGeom>
            <a:avLst/>
            <a:gdLst/>
            <a:ahLst/>
            <a:cxnLst/>
            <a:rect l="l" t="t" r="r" b="b"/>
            <a:pathLst>
              <a:path w="1651000" h="161925">
                <a:moveTo>
                  <a:pt x="0" y="161544"/>
                </a:moveTo>
                <a:lnTo>
                  <a:pt x="1650491" y="161544"/>
                </a:lnTo>
                <a:lnTo>
                  <a:pt x="1650491" y="0"/>
                </a:lnTo>
                <a:lnTo>
                  <a:pt x="0" y="0"/>
                </a:lnTo>
                <a:lnTo>
                  <a:pt x="0" y="161544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886711" y="3611879"/>
            <a:ext cx="1935480" cy="88900"/>
          </a:xfrm>
          <a:custGeom>
            <a:avLst/>
            <a:gdLst/>
            <a:ahLst/>
            <a:cxnLst/>
            <a:rect l="l" t="t" r="r" b="b"/>
            <a:pathLst>
              <a:path w="1935479" h="88900">
                <a:moveTo>
                  <a:pt x="0" y="88392"/>
                </a:moveTo>
                <a:lnTo>
                  <a:pt x="1935480" y="88392"/>
                </a:lnTo>
                <a:lnTo>
                  <a:pt x="1935480" y="0"/>
                </a:lnTo>
                <a:lnTo>
                  <a:pt x="0" y="0"/>
                </a:lnTo>
                <a:lnTo>
                  <a:pt x="0" y="88392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886711" y="3450335"/>
            <a:ext cx="1935480" cy="161925"/>
          </a:xfrm>
          <a:custGeom>
            <a:avLst/>
            <a:gdLst/>
            <a:ahLst/>
            <a:cxnLst/>
            <a:rect l="l" t="t" r="r" b="b"/>
            <a:pathLst>
              <a:path w="1935479" h="161925">
                <a:moveTo>
                  <a:pt x="0" y="161544"/>
                </a:moveTo>
                <a:lnTo>
                  <a:pt x="1935480" y="161544"/>
                </a:lnTo>
                <a:lnTo>
                  <a:pt x="1935480" y="0"/>
                </a:lnTo>
                <a:lnTo>
                  <a:pt x="0" y="0"/>
                </a:lnTo>
                <a:lnTo>
                  <a:pt x="0" y="161544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829811" y="3611879"/>
            <a:ext cx="1651000" cy="88900"/>
          </a:xfrm>
          <a:custGeom>
            <a:avLst/>
            <a:gdLst/>
            <a:ahLst/>
            <a:cxnLst/>
            <a:rect l="l" t="t" r="r" b="b"/>
            <a:pathLst>
              <a:path w="1651000" h="88900">
                <a:moveTo>
                  <a:pt x="0" y="88392"/>
                </a:moveTo>
                <a:lnTo>
                  <a:pt x="1650491" y="88392"/>
                </a:lnTo>
                <a:lnTo>
                  <a:pt x="1650491" y="0"/>
                </a:lnTo>
                <a:lnTo>
                  <a:pt x="0" y="0"/>
                </a:lnTo>
                <a:lnTo>
                  <a:pt x="0" y="88392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829811" y="3450335"/>
            <a:ext cx="1651000" cy="161925"/>
          </a:xfrm>
          <a:custGeom>
            <a:avLst/>
            <a:gdLst/>
            <a:ahLst/>
            <a:cxnLst/>
            <a:rect l="l" t="t" r="r" b="b"/>
            <a:pathLst>
              <a:path w="1651000" h="161925">
                <a:moveTo>
                  <a:pt x="0" y="161544"/>
                </a:moveTo>
                <a:lnTo>
                  <a:pt x="1650491" y="161544"/>
                </a:lnTo>
                <a:lnTo>
                  <a:pt x="1650491" y="0"/>
                </a:lnTo>
                <a:lnTo>
                  <a:pt x="0" y="0"/>
                </a:lnTo>
                <a:lnTo>
                  <a:pt x="0" y="161544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886711" y="3947159"/>
            <a:ext cx="1935480" cy="12700"/>
          </a:xfrm>
          <a:custGeom>
            <a:avLst/>
            <a:gdLst/>
            <a:ahLst/>
            <a:cxnLst/>
            <a:rect l="l" t="t" r="r" b="b"/>
            <a:pathLst>
              <a:path w="1935479" h="12700">
                <a:moveTo>
                  <a:pt x="0" y="12191"/>
                </a:moveTo>
                <a:lnTo>
                  <a:pt x="1935480" y="12191"/>
                </a:lnTo>
                <a:lnTo>
                  <a:pt x="1935480" y="0"/>
                </a:lnTo>
                <a:lnTo>
                  <a:pt x="0" y="0"/>
                </a:lnTo>
                <a:lnTo>
                  <a:pt x="0" y="12191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886711" y="3709415"/>
            <a:ext cx="1935480" cy="238125"/>
          </a:xfrm>
          <a:custGeom>
            <a:avLst/>
            <a:gdLst/>
            <a:ahLst/>
            <a:cxnLst/>
            <a:rect l="l" t="t" r="r" b="b"/>
            <a:pathLst>
              <a:path w="1935479" h="238125">
                <a:moveTo>
                  <a:pt x="0" y="237743"/>
                </a:moveTo>
                <a:lnTo>
                  <a:pt x="1935480" y="237743"/>
                </a:lnTo>
                <a:lnTo>
                  <a:pt x="1935480" y="0"/>
                </a:lnTo>
                <a:lnTo>
                  <a:pt x="0" y="0"/>
                </a:lnTo>
                <a:lnTo>
                  <a:pt x="0" y="237743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829811" y="3947159"/>
            <a:ext cx="1651000" cy="12700"/>
          </a:xfrm>
          <a:custGeom>
            <a:avLst/>
            <a:gdLst/>
            <a:ahLst/>
            <a:cxnLst/>
            <a:rect l="l" t="t" r="r" b="b"/>
            <a:pathLst>
              <a:path w="1651000" h="12700">
                <a:moveTo>
                  <a:pt x="0" y="12191"/>
                </a:moveTo>
                <a:lnTo>
                  <a:pt x="1650491" y="12191"/>
                </a:lnTo>
                <a:lnTo>
                  <a:pt x="1650491" y="0"/>
                </a:lnTo>
                <a:lnTo>
                  <a:pt x="0" y="0"/>
                </a:lnTo>
                <a:lnTo>
                  <a:pt x="0" y="12191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829811" y="3709415"/>
            <a:ext cx="1651000" cy="238125"/>
          </a:xfrm>
          <a:custGeom>
            <a:avLst/>
            <a:gdLst/>
            <a:ahLst/>
            <a:cxnLst/>
            <a:rect l="l" t="t" r="r" b="b"/>
            <a:pathLst>
              <a:path w="1651000" h="238125">
                <a:moveTo>
                  <a:pt x="0" y="237743"/>
                </a:moveTo>
                <a:lnTo>
                  <a:pt x="1650491" y="237743"/>
                </a:lnTo>
                <a:lnTo>
                  <a:pt x="1650491" y="0"/>
                </a:lnTo>
                <a:lnTo>
                  <a:pt x="0" y="0"/>
                </a:lnTo>
                <a:lnTo>
                  <a:pt x="0" y="237743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886711" y="4206240"/>
            <a:ext cx="1935480" cy="12700"/>
          </a:xfrm>
          <a:custGeom>
            <a:avLst/>
            <a:gdLst/>
            <a:ahLst/>
            <a:cxnLst/>
            <a:rect l="l" t="t" r="r" b="b"/>
            <a:pathLst>
              <a:path w="1935479" h="12700">
                <a:moveTo>
                  <a:pt x="0" y="12192"/>
                </a:moveTo>
                <a:lnTo>
                  <a:pt x="1935480" y="12192"/>
                </a:lnTo>
                <a:lnTo>
                  <a:pt x="1935480" y="0"/>
                </a:lnTo>
                <a:lnTo>
                  <a:pt x="0" y="0"/>
                </a:lnTo>
                <a:lnTo>
                  <a:pt x="0" y="12192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886711" y="3968496"/>
            <a:ext cx="1935480" cy="238125"/>
          </a:xfrm>
          <a:custGeom>
            <a:avLst/>
            <a:gdLst/>
            <a:ahLst/>
            <a:cxnLst/>
            <a:rect l="l" t="t" r="r" b="b"/>
            <a:pathLst>
              <a:path w="1935479" h="238125">
                <a:moveTo>
                  <a:pt x="0" y="237743"/>
                </a:moveTo>
                <a:lnTo>
                  <a:pt x="1935480" y="237743"/>
                </a:lnTo>
                <a:lnTo>
                  <a:pt x="1935480" y="0"/>
                </a:lnTo>
                <a:lnTo>
                  <a:pt x="0" y="0"/>
                </a:lnTo>
                <a:lnTo>
                  <a:pt x="0" y="237743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829811" y="4130040"/>
            <a:ext cx="1651000" cy="88900"/>
          </a:xfrm>
          <a:custGeom>
            <a:avLst/>
            <a:gdLst/>
            <a:ahLst/>
            <a:cxnLst/>
            <a:rect l="l" t="t" r="r" b="b"/>
            <a:pathLst>
              <a:path w="1651000" h="88900">
                <a:moveTo>
                  <a:pt x="0" y="88392"/>
                </a:moveTo>
                <a:lnTo>
                  <a:pt x="1650491" y="88392"/>
                </a:lnTo>
                <a:lnTo>
                  <a:pt x="1650491" y="0"/>
                </a:lnTo>
                <a:lnTo>
                  <a:pt x="0" y="0"/>
                </a:lnTo>
                <a:lnTo>
                  <a:pt x="0" y="88392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829811" y="3968496"/>
            <a:ext cx="1651000" cy="161925"/>
          </a:xfrm>
          <a:custGeom>
            <a:avLst/>
            <a:gdLst/>
            <a:ahLst/>
            <a:cxnLst/>
            <a:rect l="l" t="t" r="r" b="b"/>
            <a:pathLst>
              <a:path w="1651000" h="161925">
                <a:moveTo>
                  <a:pt x="0" y="161543"/>
                </a:moveTo>
                <a:lnTo>
                  <a:pt x="1650491" y="161543"/>
                </a:lnTo>
                <a:lnTo>
                  <a:pt x="1650491" y="0"/>
                </a:lnTo>
                <a:lnTo>
                  <a:pt x="0" y="0"/>
                </a:lnTo>
                <a:lnTo>
                  <a:pt x="0" y="161543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886711" y="4465320"/>
            <a:ext cx="1935480" cy="12700"/>
          </a:xfrm>
          <a:custGeom>
            <a:avLst/>
            <a:gdLst/>
            <a:ahLst/>
            <a:cxnLst/>
            <a:rect l="l" t="t" r="r" b="b"/>
            <a:pathLst>
              <a:path w="1935479" h="12700">
                <a:moveTo>
                  <a:pt x="0" y="12191"/>
                </a:moveTo>
                <a:lnTo>
                  <a:pt x="1935480" y="12191"/>
                </a:lnTo>
                <a:lnTo>
                  <a:pt x="1935480" y="0"/>
                </a:lnTo>
                <a:lnTo>
                  <a:pt x="0" y="0"/>
                </a:lnTo>
                <a:lnTo>
                  <a:pt x="0" y="12191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886711" y="4227576"/>
            <a:ext cx="1935480" cy="238125"/>
          </a:xfrm>
          <a:custGeom>
            <a:avLst/>
            <a:gdLst/>
            <a:ahLst/>
            <a:cxnLst/>
            <a:rect l="l" t="t" r="r" b="b"/>
            <a:pathLst>
              <a:path w="1935479" h="238125">
                <a:moveTo>
                  <a:pt x="0" y="237744"/>
                </a:moveTo>
                <a:lnTo>
                  <a:pt x="1935480" y="237744"/>
                </a:lnTo>
                <a:lnTo>
                  <a:pt x="1935480" y="0"/>
                </a:lnTo>
                <a:lnTo>
                  <a:pt x="0" y="0"/>
                </a:lnTo>
                <a:lnTo>
                  <a:pt x="0" y="237744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829811" y="4465320"/>
            <a:ext cx="1651000" cy="12700"/>
          </a:xfrm>
          <a:custGeom>
            <a:avLst/>
            <a:gdLst/>
            <a:ahLst/>
            <a:cxnLst/>
            <a:rect l="l" t="t" r="r" b="b"/>
            <a:pathLst>
              <a:path w="1651000" h="12700">
                <a:moveTo>
                  <a:pt x="0" y="12191"/>
                </a:moveTo>
                <a:lnTo>
                  <a:pt x="1650491" y="12191"/>
                </a:lnTo>
                <a:lnTo>
                  <a:pt x="1650491" y="0"/>
                </a:lnTo>
                <a:lnTo>
                  <a:pt x="0" y="0"/>
                </a:lnTo>
                <a:lnTo>
                  <a:pt x="0" y="12191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829811" y="4227576"/>
            <a:ext cx="1651000" cy="238125"/>
          </a:xfrm>
          <a:custGeom>
            <a:avLst/>
            <a:gdLst/>
            <a:ahLst/>
            <a:cxnLst/>
            <a:rect l="l" t="t" r="r" b="b"/>
            <a:pathLst>
              <a:path w="1651000" h="238125">
                <a:moveTo>
                  <a:pt x="0" y="237744"/>
                </a:moveTo>
                <a:lnTo>
                  <a:pt x="1650491" y="237744"/>
                </a:lnTo>
                <a:lnTo>
                  <a:pt x="1650491" y="0"/>
                </a:lnTo>
                <a:lnTo>
                  <a:pt x="0" y="0"/>
                </a:lnTo>
                <a:lnTo>
                  <a:pt x="0" y="237744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886711" y="4724400"/>
            <a:ext cx="1935480" cy="12700"/>
          </a:xfrm>
          <a:custGeom>
            <a:avLst/>
            <a:gdLst/>
            <a:ahLst/>
            <a:cxnLst/>
            <a:rect l="l" t="t" r="r" b="b"/>
            <a:pathLst>
              <a:path w="1935479" h="12700">
                <a:moveTo>
                  <a:pt x="0" y="12192"/>
                </a:moveTo>
                <a:lnTo>
                  <a:pt x="1935480" y="12192"/>
                </a:lnTo>
                <a:lnTo>
                  <a:pt x="1935480" y="0"/>
                </a:lnTo>
                <a:lnTo>
                  <a:pt x="0" y="0"/>
                </a:lnTo>
                <a:lnTo>
                  <a:pt x="0" y="12192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886711" y="4486655"/>
            <a:ext cx="1935480" cy="238125"/>
          </a:xfrm>
          <a:custGeom>
            <a:avLst/>
            <a:gdLst/>
            <a:ahLst/>
            <a:cxnLst/>
            <a:rect l="l" t="t" r="r" b="b"/>
            <a:pathLst>
              <a:path w="1935479" h="238125">
                <a:moveTo>
                  <a:pt x="0" y="237744"/>
                </a:moveTo>
                <a:lnTo>
                  <a:pt x="1935480" y="237744"/>
                </a:lnTo>
                <a:lnTo>
                  <a:pt x="1935480" y="0"/>
                </a:lnTo>
                <a:lnTo>
                  <a:pt x="0" y="0"/>
                </a:lnTo>
                <a:lnTo>
                  <a:pt x="0" y="237744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829811" y="4724400"/>
            <a:ext cx="1651000" cy="12700"/>
          </a:xfrm>
          <a:custGeom>
            <a:avLst/>
            <a:gdLst/>
            <a:ahLst/>
            <a:cxnLst/>
            <a:rect l="l" t="t" r="r" b="b"/>
            <a:pathLst>
              <a:path w="1651000" h="12700">
                <a:moveTo>
                  <a:pt x="0" y="12192"/>
                </a:moveTo>
                <a:lnTo>
                  <a:pt x="1650491" y="12192"/>
                </a:lnTo>
                <a:lnTo>
                  <a:pt x="1650491" y="0"/>
                </a:lnTo>
                <a:lnTo>
                  <a:pt x="0" y="0"/>
                </a:lnTo>
                <a:lnTo>
                  <a:pt x="0" y="12192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829811" y="4486655"/>
            <a:ext cx="1651000" cy="238125"/>
          </a:xfrm>
          <a:custGeom>
            <a:avLst/>
            <a:gdLst/>
            <a:ahLst/>
            <a:cxnLst/>
            <a:rect l="l" t="t" r="r" b="b"/>
            <a:pathLst>
              <a:path w="1651000" h="238125">
                <a:moveTo>
                  <a:pt x="0" y="237744"/>
                </a:moveTo>
                <a:lnTo>
                  <a:pt x="1650491" y="237744"/>
                </a:lnTo>
                <a:lnTo>
                  <a:pt x="1650491" y="0"/>
                </a:lnTo>
                <a:lnTo>
                  <a:pt x="0" y="0"/>
                </a:lnTo>
                <a:lnTo>
                  <a:pt x="0" y="237744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886711" y="4745735"/>
            <a:ext cx="1935480" cy="187960"/>
          </a:xfrm>
          <a:custGeom>
            <a:avLst/>
            <a:gdLst/>
            <a:ahLst/>
            <a:cxnLst/>
            <a:rect l="l" t="t" r="r" b="b"/>
            <a:pathLst>
              <a:path w="1935479" h="187960">
                <a:moveTo>
                  <a:pt x="0" y="187451"/>
                </a:moveTo>
                <a:lnTo>
                  <a:pt x="1935480" y="187451"/>
                </a:lnTo>
                <a:lnTo>
                  <a:pt x="1935480" y="0"/>
                </a:lnTo>
                <a:lnTo>
                  <a:pt x="0" y="0"/>
                </a:lnTo>
                <a:lnTo>
                  <a:pt x="0" y="187451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829811" y="4745735"/>
            <a:ext cx="1651000" cy="187960"/>
          </a:xfrm>
          <a:custGeom>
            <a:avLst/>
            <a:gdLst/>
            <a:ahLst/>
            <a:cxnLst/>
            <a:rect l="l" t="t" r="r" b="b"/>
            <a:pathLst>
              <a:path w="1651000" h="187960">
                <a:moveTo>
                  <a:pt x="0" y="187451"/>
                </a:moveTo>
                <a:lnTo>
                  <a:pt x="1650491" y="187451"/>
                </a:lnTo>
                <a:lnTo>
                  <a:pt x="1650491" y="0"/>
                </a:lnTo>
                <a:lnTo>
                  <a:pt x="0" y="0"/>
                </a:lnTo>
                <a:lnTo>
                  <a:pt x="0" y="187451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6" name="object 46"/>
          <p:cNvGraphicFramePr>
            <a:graphicFrameLocks noGrp="1"/>
          </p:cNvGraphicFramePr>
          <p:nvPr/>
        </p:nvGraphicFramePr>
        <p:xfrm>
          <a:off x="1879092" y="2404872"/>
          <a:ext cx="5365749" cy="25237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43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7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4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9080">
                <a:tc>
                  <a:txBody>
                    <a:bodyPr/>
                    <a:lstStyle/>
                    <a:p>
                      <a:pPr marL="25400">
                        <a:lnSpc>
                          <a:spcPts val="1845"/>
                        </a:lnSpc>
                      </a:pPr>
                      <a:r>
                        <a:rPr sz="1550" b="1" spc="-160" dirty="0">
                          <a:latin typeface="Calibri"/>
                          <a:cs typeface="Calibri"/>
                        </a:rPr>
                        <a:t>Budget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1EACF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845"/>
                        </a:lnSpc>
                      </a:pPr>
                      <a:r>
                        <a:rPr sz="1550" b="1" spc="-160" dirty="0">
                          <a:latin typeface="Calibri"/>
                          <a:cs typeface="Calibri"/>
                        </a:rPr>
                        <a:t>Annual</a:t>
                      </a:r>
                      <a:r>
                        <a:rPr sz="1550" b="1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50" b="1" spc="-155" dirty="0">
                          <a:latin typeface="Calibri"/>
                          <a:cs typeface="Calibri"/>
                        </a:rPr>
                        <a:t>Expenses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1EACF"/>
                    </a:solidFill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845"/>
                        </a:lnSpc>
                      </a:pPr>
                      <a:r>
                        <a:rPr sz="1550" b="1" spc="-180" dirty="0">
                          <a:latin typeface="Calibri"/>
                          <a:cs typeface="Calibri"/>
                        </a:rPr>
                        <a:t>CityofMemphis</a:t>
                      </a:r>
                      <a:endParaRPr sz="15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0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1EA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1EA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0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1EA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1EA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1EA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1EA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1EA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1EA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90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1EA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1EA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90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1EA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1EA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1EA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1EA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90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1EA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1EA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20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E1EA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E1EA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13607" y="177800"/>
            <a:ext cx="272034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The</a:t>
            </a:r>
            <a:r>
              <a:rPr spc="-45" dirty="0"/>
              <a:t> </a:t>
            </a:r>
            <a:r>
              <a:rPr spc="-5" dirty="0"/>
              <a:t>Problem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8319" y="1319276"/>
            <a:ext cx="7404734" cy="1332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115" indent="-273050">
              <a:lnSpc>
                <a:spcPct val="100000"/>
              </a:lnSpc>
              <a:spcBef>
                <a:spcPts val="105"/>
              </a:spcBef>
              <a:buSzPct val="75000"/>
              <a:buFont typeface="Arial"/>
              <a:buChar char="•"/>
              <a:tabLst>
                <a:tab pos="285115" algn="l"/>
                <a:tab pos="285750" algn="l"/>
              </a:tabLst>
            </a:pPr>
            <a:r>
              <a:rPr sz="2000" dirty="0">
                <a:latin typeface="Georgia"/>
                <a:cs typeface="Georgia"/>
              </a:rPr>
              <a:t>Which </a:t>
            </a:r>
            <a:r>
              <a:rPr sz="2000" spc="-5" dirty="0">
                <a:latin typeface="Georgia"/>
                <a:cs typeface="Georgia"/>
              </a:rPr>
              <a:t>of </a:t>
            </a:r>
            <a:r>
              <a:rPr sz="2000" dirty="0">
                <a:latin typeface="Georgia"/>
                <a:cs typeface="Georgia"/>
              </a:rPr>
              <a:t>the </a:t>
            </a:r>
            <a:r>
              <a:rPr sz="2000" spc="-5" dirty="0">
                <a:latin typeface="Georgia"/>
                <a:cs typeface="Georgia"/>
              </a:rPr>
              <a:t>following need(s) does your organization</a:t>
            </a:r>
            <a:r>
              <a:rPr sz="2000" spc="-60" dirty="0">
                <a:latin typeface="Georgia"/>
                <a:cs typeface="Georgia"/>
              </a:rPr>
              <a:t> </a:t>
            </a:r>
            <a:r>
              <a:rPr sz="2000" spc="-5" dirty="0">
                <a:latin typeface="Georgia"/>
                <a:cs typeface="Georgia"/>
              </a:rPr>
              <a:t>address?</a:t>
            </a:r>
            <a:endParaRPr sz="20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Char char="•"/>
            </a:pPr>
            <a:endParaRPr sz="2650">
              <a:latin typeface="Georgia"/>
              <a:cs typeface="Georgia"/>
            </a:endParaRPr>
          </a:p>
          <a:p>
            <a:pPr marL="287020" marR="251460" indent="-274320">
              <a:lnSpc>
                <a:spcPct val="100499"/>
              </a:lnSpc>
              <a:buSzPct val="75000"/>
              <a:buFont typeface="Arial"/>
              <a:buChar char="•"/>
              <a:tabLst>
                <a:tab pos="285115" algn="l"/>
                <a:tab pos="285750" algn="l"/>
              </a:tabLst>
            </a:pPr>
            <a:r>
              <a:rPr sz="2000" dirty="0">
                <a:latin typeface="Georgia"/>
                <a:cs typeface="Georgia"/>
              </a:rPr>
              <a:t>Please </a:t>
            </a:r>
            <a:r>
              <a:rPr sz="2000" spc="-5" dirty="0">
                <a:latin typeface="Georgia"/>
                <a:cs typeface="Georgia"/>
              </a:rPr>
              <a:t>include </a:t>
            </a:r>
            <a:r>
              <a:rPr sz="2000" dirty="0">
                <a:latin typeface="Georgia"/>
                <a:cs typeface="Georgia"/>
              </a:rPr>
              <a:t>the </a:t>
            </a:r>
            <a:r>
              <a:rPr sz="2000" spc="-5" dirty="0">
                <a:latin typeface="Georgia"/>
                <a:cs typeface="Georgia"/>
              </a:rPr>
              <a:t>specific </a:t>
            </a:r>
            <a:r>
              <a:rPr sz="2000" dirty="0">
                <a:latin typeface="Georgia"/>
                <a:cs typeface="Georgia"/>
              </a:rPr>
              <a:t>problem </a:t>
            </a:r>
            <a:r>
              <a:rPr sz="2000" spc="-5" dirty="0">
                <a:latin typeface="Georgia"/>
                <a:cs typeface="Georgia"/>
              </a:rPr>
              <a:t>your organization aims </a:t>
            </a:r>
            <a:r>
              <a:rPr sz="2000" dirty="0">
                <a:latin typeface="Georgia"/>
                <a:cs typeface="Georgia"/>
              </a:rPr>
              <a:t>to  </a:t>
            </a:r>
            <a:r>
              <a:rPr sz="2000" spc="-5" dirty="0">
                <a:latin typeface="Georgia"/>
                <a:cs typeface="Georgia"/>
              </a:rPr>
              <a:t>address.</a:t>
            </a:r>
            <a:endParaRPr sz="20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97611"/>
            <a:ext cx="27603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dirty="0">
                <a:latin typeface="Century Gothic"/>
                <a:cs typeface="Century Gothic"/>
              </a:rPr>
              <a:t>The</a:t>
            </a:r>
            <a:r>
              <a:rPr sz="3600" b="0" spc="-80" dirty="0">
                <a:latin typeface="Century Gothic"/>
                <a:cs typeface="Century Gothic"/>
              </a:rPr>
              <a:t> </a:t>
            </a:r>
            <a:r>
              <a:rPr sz="3600" b="0" spc="-5" dirty="0">
                <a:latin typeface="Century Gothic"/>
                <a:cs typeface="Century Gothic"/>
              </a:rPr>
              <a:t>Problem</a:t>
            </a:r>
            <a:endParaRPr sz="36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The</a:t>
            </a:r>
            <a:r>
              <a:rPr spc="-55" dirty="0"/>
              <a:t> </a:t>
            </a:r>
            <a:r>
              <a:rPr spc="-5" dirty="0"/>
              <a:t>Solution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1596" y="1243076"/>
            <a:ext cx="7059930" cy="130810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288290" marR="5080" indent="-276225">
              <a:lnSpc>
                <a:spcPts val="2390"/>
              </a:lnSpc>
              <a:spcBef>
                <a:spcPts val="190"/>
              </a:spcBef>
              <a:buSzPct val="75000"/>
              <a:buFont typeface="Arial"/>
              <a:buChar char="•"/>
              <a:tabLst>
                <a:tab pos="288290" algn="l"/>
                <a:tab pos="288925" algn="l"/>
              </a:tabLst>
            </a:pPr>
            <a:r>
              <a:rPr sz="2000" dirty="0">
                <a:latin typeface="Georgia"/>
                <a:cs typeface="Georgia"/>
              </a:rPr>
              <a:t>Please </a:t>
            </a:r>
            <a:r>
              <a:rPr sz="2000" spc="-5" dirty="0">
                <a:latin typeface="Georgia"/>
                <a:cs typeface="Georgia"/>
              </a:rPr>
              <a:t>include information </a:t>
            </a:r>
            <a:r>
              <a:rPr sz="2000" dirty="0">
                <a:latin typeface="Georgia"/>
                <a:cs typeface="Georgia"/>
              </a:rPr>
              <a:t>about </a:t>
            </a:r>
            <a:r>
              <a:rPr sz="2000" spc="-5" dirty="0">
                <a:latin typeface="Georgia"/>
                <a:cs typeface="Georgia"/>
              </a:rPr>
              <a:t>how your organization </a:t>
            </a:r>
            <a:r>
              <a:rPr sz="2000" dirty="0">
                <a:latin typeface="Georgia"/>
                <a:cs typeface="Georgia"/>
              </a:rPr>
              <a:t>will  </a:t>
            </a:r>
            <a:r>
              <a:rPr sz="2000" spc="-5" dirty="0">
                <a:latin typeface="Georgia"/>
                <a:cs typeface="Georgia"/>
              </a:rPr>
              <a:t>use </a:t>
            </a:r>
            <a:r>
              <a:rPr sz="2000" dirty="0">
                <a:latin typeface="Georgia"/>
                <a:cs typeface="Georgia"/>
              </a:rPr>
              <a:t>the </a:t>
            </a:r>
            <a:r>
              <a:rPr sz="2000" spc="-5" dirty="0">
                <a:latin typeface="Georgia"/>
                <a:cs typeface="Georgia"/>
              </a:rPr>
              <a:t>funding </a:t>
            </a:r>
            <a:r>
              <a:rPr sz="2000" dirty="0">
                <a:latin typeface="Georgia"/>
                <a:cs typeface="Georgia"/>
              </a:rPr>
              <a:t>to </a:t>
            </a:r>
            <a:r>
              <a:rPr sz="2000" spc="-5" dirty="0">
                <a:latin typeface="Georgia"/>
                <a:cs typeface="Georgia"/>
              </a:rPr>
              <a:t>address that public</a:t>
            </a:r>
            <a:r>
              <a:rPr sz="2000" spc="-20" dirty="0">
                <a:latin typeface="Georgia"/>
                <a:cs typeface="Georgia"/>
              </a:rPr>
              <a:t> </a:t>
            </a:r>
            <a:r>
              <a:rPr sz="2000" spc="-5" dirty="0">
                <a:latin typeface="Georgia"/>
                <a:cs typeface="Georgia"/>
              </a:rPr>
              <a:t>need.</a:t>
            </a:r>
            <a:endParaRPr sz="2000">
              <a:latin typeface="Georgia"/>
              <a:cs typeface="Georgia"/>
            </a:endParaRPr>
          </a:p>
          <a:p>
            <a:pPr marL="288290" marR="314960" indent="-276225">
              <a:lnSpc>
                <a:spcPct val="100499"/>
              </a:lnSpc>
              <a:spcBef>
                <a:spcPts val="400"/>
              </a:spcBef>
              <a:buSzPct val="75000"/>
              <a:buFont typeface="Arial"/>
              <a:buChar char="•"/>
              <a:tabLst>
                <a:tab pos="288290" algn="l"/>
                <a:tab pos="288925" algn="l"/>
              </a:tabLst>
            </a:pPr>
            <a:r>
              <a:rPr sz="2000" dirty="0">
                <a:latin typeface="Georgia"/>
                <a:cs typeface="Georgia"/>
              </a:rPr>
              <a:t>Please </a:t>
            </a:r>
            <a:r>
              <a:rPr sz="2000" spc="-5" dirty="0">
                <a:latin typeface="Georgia"/>
                <a:cs typeface="Georgia"/>
              </a:rPr>
              <a:t>include how </a:t>
            </a:r>
            <a:r>
              <a:rPr sz="2000" dirty="0">
                <a:latin typeface="Georgia"/>
                <a:cs typeface="Georgia"/>
              </a:rPr>
              <a:t>the </a:t>
            </a:r>
            <a:r>
              <a:rPr sz="2000" spc="-5" dirty="0">
                <a:latin typeface="Georgia"/>
                <a:cs typeface="Georgia"/>
              </a:rPr>
              <a:t>programming will positively affect  community.</a:t>
            </a:r>
            <a:endParaRPr sz="20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97611"/>
            <a:ext cx="26441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dirty="0">
                <a:latin typeface="Century Gothic"/>
                <a:cs typeface="Century Gothic"/>
              </a:rPr>
              <a:t>The</a:t>
            </a:r>
            <a:r>
              <a:rPr sz="3600" b="0" spc="-80" dirty="0">
                <a:latin typeface="Century Gothic"/>
                <a:cs typeface="Century Gothic"/>
              </a:rPr>
              <a:t> </a:t>
            </a:r>
            <a:r>
              <a:rPr sz="3600" b="0" spc="-5" dirty="0">
                <a:latin typeface="Century Gothic"/>
                <a:cs typeface="Century Gothic"/>
              </a:rPr>
              <a:t>Solution</a:t>
            </a:r>
            <a:endParaRPr sz="36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08836" y="225044"/>
            <a:ext cx="592391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Quantitative Impact </a:t>
            </a:r>
            <a:r>
              <a:rPr dirty="0"/>
              <a:t>&amp;</a:t>
            </a:r>
            <a:r>
              <a:rPr spc="-50" dirty="0"/>
              <a:t> </a:t>
            </a:r>
            <a:r>
              <a:rPr spc="-5" dirty="0"/>
              <a:t>Goals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92430" indent="-276225">
              <a:lnSpc>
                <a:spcPct val="100000"/>
              </a:lnSpc>
              <a:spcBef>
                <a:spcPts val="105"/>
              </a:spcBef>
              <a:buChar char="•"/>
              <a:tabLst>
                <a:tab pos="392430" algn="l"/>
                <a:tab pos="393065" algn="l"/>
              </a:tabLst>
            </a:pPr>
            <a:r>
              <a:rPr spc="-5" dirty="0"/>
              <a:t>Number of volunteer/administrative hours</a:t>
            </a:r>
            <a:r>
              <a:rPr spc="-25" dirty="0"/>
              <a:t> </a:t>
            </a:r>
            <a:r>
              <a:rPr dirty="0"/>
              <a:t>invested:</a:t>
            </a:r>
          </a:p>
          <a:p>
            <a:pPr marL="104139">
              <a:lnSpc>
                <a:spcPct val="100000"/>
              </a:lnSpc>
              <a:spcBef>
                <a:spcPts val="20"/>
              </a:spcBef>
            </a:pPr>
            <a:endParaRPr sz="2400"/>
          </a:p>
          <a:p>
            <a:pPr marL="392430" indent="-274955">
              <a:lnSpc>
                <a:spcPct val="100000"/>
              </a:lnSpc>
              <a:buSzPct val="75000"/>
              <a:buFont typeface="Arial"/>
              <a:buChar char="•"/>
              <a:tabLst>
                <a:tab pos="392430" algn="l"/>
                <a:tab pos="393065" algn="l"/>
              </a:tabLst>
            </a:pPr>
            <a:r>
              <a:rPr spc="-5" dirty="0"/>
              <a:t>Number of citizens</a:t>
            </a:r>
            <a:r>
              <a:rPr spc="-20" dirty="0"/>
              <a:t> </a:t>
            </a:r>
            <a:r>
              <a:rPr spc="-5" dirty="0"/>
              <a:t>served:</a:t>
            </a:r>
          </a:p>
          <a:p>
            <a:pPr marL="104139">
              <a:lnSpc>
                <a:spcPct val="100000"/>
              </a:lnSpc>
              <a:spcBef>
                <a:spcPts val="20"/>
              </a:spcBef>
              <a:buFont typeface="Arial"/>
              <a:buChar char="•"/>
            </a:pPr>
            <a:endParaRPr sz="2450"/>
          </a:p>
          <a:p>
            <a:pPr marL="392430" marR="9525" indent="-274320">
              <a:lnSpc>
                <a:spcPct val="100000"/>
              </a:lnSpc>
              <a:spcBef>
                <a:spcPts val="5"/>
              </a:spcBef>
              <a:buSzPct val="75000"/>
              <a:buFont typeface="Arial"/>
              <a:buChar char="•"/>
              <a:tabLst>
                <a:tab pos="392430" algn="l"/>
                <a:tab pos="393065" algn="l"/>
              </a:tabLst>
            </a:pPr>
            <a:r>
              <a:rPr spc="-5" dirty="0"/>
              <a:t>Amount of capital raised from </a:t>
            </a:r>
            <a:r>
              <a:rPr dirty="0"/>
              <a:t>any </a:t>
            </a:r>
            <a:r>
              <a:rPr spc="-5" dirty="0"/>
              <a:t>other sources </a:t>
            </a:r>
            <a:r>
              <a:rPr sz="1600" spc="-5" dirty="0"/>
              <a:t>(other grants,  sponsorships, fundraising efforts,</a:t>
            </a:r>
            <a:r>
              <a:rPr sz="1600" dirty="0"/>
              <a:t> </a:t>
            </a:r>
            <a:r>
              <a:rPr sz="1600" spc="-5" dirty="0"/>
              <a:t>etc.)</a:t>
            </a:r>
            <a:r>
              <a:rPr spc="-5" dirty="0"/>
              <a:t>:</a:t>
            </a:r>
            <a:endParaRPr sz="1600"/>
          </a:p>
          <a:p>
            <a:pPr marL="104139">
              <a:lnSpc>
                <a:spcPct val="100000"/>
              </a:lnSpc>
            </a:pPr>
            <a:endParaRPr sz="2300"/>
          </a:p>
          <a:p>
            <a:pPr marL="392430" marR="5080" indent="-274320">
              <a:lnSpc>
                <a:spcPct val="100499"/>
              </a:lnSpc>
              <a:spcBef>
                <a:spcPts val="2014"/>
              </a:spcBef>
              <a:buSzPct val="75000"/>
              <a:buChar char="•"/>
              <a:tabLst>
                <a:tab pos="392430" algn="l"/>
                <a:tab pos="393065" algn="l"/>
              </a:tabLst>
            </a:pPr>
            <a:r>
              <a:rPr dirty="0"/>
              <a:t>Please </a:t>
            </a:r>
            <a:r>
              <a:rPr spc="-5" dirty="0"/>
              <a:t>include </a:t>
            </a:r>
            <a:r>
              <a:rPr dirty="0"/>
              <a:t>any </a:t>
            </a:r>
            <a:r>
              <a:rPr spc="-5" dirty="0"/>
              <a:t>other statistics about your organization’s  impact and programming.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020174" cy="68484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85750" y="0"/>
            <a:ext cx="1981199" cy="58578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5750" y="0"/>
            <a:ext cx="182880" cy="5857875"/>
          </a:xfrm>
          <a:custGeom>
            <a:avLst/>
            <a:gdLst/>
            <a:ahLst/>
            <a:cxnLst/>
            <a:rect l="l" t="t" r="r" b="b"/>
            <a:pathLst>
              <a:path w="182879" h="5857875">
                <a:moveTo>
                  <a:pt x="0" y="5857875"/>
                </a:moveTo>
                <a:lnTo>
                  <a:pt x="182879" y="5857875"/>
                </a:lnTo>
                <a:lnTo>
                  <a:pt x="182879" y="0"/>
                </a:lnTo>
                <a:lnTo>
                  <a:pt x="0" y="0"/>
                </a:lnTo>
                <a:lnTo>
                  <a:pt x="0" y="5857875"/>
                </a:lnTo>
                <a:close/>
              </a:path>
            </a:pathLst>
          </a:custGeom>
          <a:solidFill>
            <a:srgbClr val="766D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90550" y="0"/>
            <a:ext cx="8534400" cy="5095875"/>
          </a:xfrm>
          <a:custGeom>
            <a:avLst/>
            <a:gdLst/>
            <a:ahLst/>
            <a:cxnLst/>
            <a:rect l="l" t="t" r="r" b="b"/>
            <a:pathLst>
              <a:path w="8534400" h="5095875">
                <a:moveTo>
                  <a:pt x="0" y="5095875"/>
                </a:moveTo>
                <a:lnTo>
                  <a:pt x="8534387" y="5095875"/>
                </a:lnTo>
                <a:lnTo>
                  <a:pt x="8534387" y="0"/>
                </a:lnTo>
                <a:lnTo>
                  <a:pt x="0" y="0"/>
                </a:lnTo>
                <a:lnTo>
                  <a:pt x="0" y="5095875"/>
                </a:lnTo>
                <a:close/>
              </a:path>
            </a:pathLst>
          </a:custGeom>
          <a:solidFill>
            <a:srgbClr val="E1EA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5940" y="197611"/>
            <a:ext cx="69716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spc="-5" dirty="0">
                <a:latin typeface="Century Gothic"/>
                <a:cs typeface="Century Gothic"/>
              </a:rPr>
              <a:t>Quantitative Impact and</a:t>
            </a:r>
            <a:r>
              <a:rPr sz="3600" b="0" spc="-40" dirty="0">
                <a:latin typeface="Century Gothic"/>
                <a:cs typeface="Century Gothic"/>
              </a:rPr>
              <a:t> </a:t>
            </a:r>
            <a:r>
              <a:rPr sz="3600" b="0" spc="-10" dirty="0">
                <a:latin typeface="Century Gothic"/>
                <a:cs typeface="Century Gothic"/>
              </a:rPr>
              <a:t>Goals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1348232"/>
            <a:ext cx="7380605" cy="72199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234950" marR="5080" indent="-222885">
              <a:lnSpc>
                <a:spcPts val="2600"/>
              </a:lnSpc>
              <a:spcBef>
                <a:spcPts val="420"/>
              </a:spcBef>
            </a:pPr>
            <a:r>
              <a:rPr sz="2400" spc="-5" dirty="0">
                <a:solidFill>
                  <a:srgbClr val="A32E0F"/>
                </a:solidFill>
                <a:latin typeface="Wingdings 3"/>
                <a:cs typeface="Wingdings 3"/>
              </a:rPr>
              <a:t></a:t>
            </a:r>
            <a:r>
              <a:rPr sz="2400" spc="-5" dirty="0">
                <a:latin typeface="Georgia"/>
                <a:cs typeface="Georgia"/>
              </a:rPr>
              <a:t>Please include information to demonstrate history </a:t>
            </a:r>
            <a:r>
              <a:rPr sz="2400" dirty="0">
                <a:latin typeface="Georgia"/>
                <a:cs typeface="Georgia"/>
              </a:rPr>
              <a:t>of  </a:t>
            </a:r>
            <a:r>
              <a:rPr sz="2400" spc="-5" dirty="0">
                <a:latin typeface="Georgia"/>
                <a:cs typeface="Georgia"/>
              </a:rPr>
              <a:t>community</a:t>
            </a:r>
            <a:r>
              <a:rPr sz="2400" spc="-15" dirty="0">
                <a:latin typeface="Georgia"/>
                <a:cs typeface="Georgia"/>
              </a:rPr>
              <a:t> </a:t>
            </a:r>
            <a:r>
              <a:rPr sz="2400" spc="-5" dirty="0">
                <a:latin typeface="Georgia"/>
                <a:cs typeface="Georgia"/>
              </a:rPr>
              <a:t>involvement.</a:t>
            </a:r>
            <a:endParaRPr sz="24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9481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282</Words>
  <Application>Microsoft Office PowerPoint</Application>
  <PresentationFormat>On-screen Show (4:3)</PresentationFormat>
  <Paragraphs>42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Century Gothic</vt:lpstr>
      <vt:lpstr>Georgia</vt:lpstr>
      <vt:lpstr>Times New Roman</vt:lpstr>
      <vt:lpstr>Wingdings 3</vt:lpstr>
      <vt:lpstr>Office Theme</vt:lpstr>
      <vt:lpstr>PowerPoint Presentation</vt:lpstr>
      <vt:lpstr>PowerPoint Presentation</vt:lpstr>
      <vt:lpstr>Organization Information</vt:lpstr>
      <vt:lpstr>Organization Budget &amp; Funding Request</vt:lpstr>
      <vt:lpstr>The Problem</vt:lpstr>
      <vt:lpstr>The Problem</vt:lpstr>
      <vt:lpstr>The Solution</vt:lpstr>
      <vt:lpstr>The Solution</vt:lpstr>
      <vt:lpstr>Quantitative Impact &amp; Goals</vt:lpstr>
      <vt:lpstr>Quantitative Impact and Goals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Taylor, Anita;Brooke Hyman</dc:creator>
  <cp:lastModifiedBy>Hayes, Ashleigh</cp:lastModifiedBy>
  <cp:revision>4</cp:revision>
  <dcterms:created xsi:type="dcterms:W3CDTF">2024-10-18T18:02:23Z</dcterms:created>
  <dcterms:modified xsi:type="dcterms:W3CDTF">2024-10-22T19:43:21Z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2024-10-18T00:00:00Z</vt:filetime>
  </property>
  <property fmtid="{D5CDD505-2E9C-101B-9397-08002B2CF9AE}" pid="3" name="Creator">
    <vt:lpwstr>Acrobat PDFMaker 17 for Word</vt:lpwstr>
  </property>
  <property fmtid="{D5CDD505-2E9C-101B-9397-08002B2CF9AE}" pid="4" name="LastSaved">
    <vt:filetime>2024-10-18T00:00:00Z</vt:filetime>
  </property>
  <property fmtid="{D5CDD505-2E9C-101B-9397-08002B2CF9AE}" pid="5" name="MSIP_Label_b34376f5-a622-4e53-a591-0432f32c2e47_Enabled">
    <vt:lpwstr>true</vt:lpwstr>
  </property>
  <property fmtid="{D5CDD505-2E9C-101B-9397-08002B2CF9AE}" pid="6" name="MSIP_Label_b34376f5-a622-4e53-a591-0432f32c2e47_SetDate">
    <vt:lpwstr>2024-10-18T18:03:05Z</vt:lpwstr>
  </property>
  <property fmtid="{D5CDD505-2E9C-101B-9397-08002B2CF9AE}" pid="7" name="MSIP_Label_b34376f5-a622-4e53-a591-0432f32c2e47_Method">
    <vt:lpwstr>Standard</vt:lpwstr>
  </property>
  <property fmtid="{D5CDD505-2E9C-101B-9397-08002B2CF9AE}" pid="8" name="MSIP_Label_b34376f5-a622-4e53-a591-0432f32c2e47_Name">
    <vt:lpwstr>b34376f5-a622-4e53-a591-0432f32c2e47</vt:lpwstr>
  </property>
  <property fmtid="{D5CDD505-2E9C-101B-9397-08002B2CF9AE}" pid="9" name="MSIP_Label_b34376f5-a622-4e53-a591-0432f32c2e47_SiteId">
    <vt:lpwstr>41647561-6537-4423-96a9-859e89f8919f</vt:lpwstr>
  </property>
  <property fmtid="{D5CDD505-2E9C-101B-9397-08002B2CF9AE}" pid="10" name="MSIP_Label_b34376f5-a622-4e53-a591-0432f32c2e47_ActionId">
    <vt:lpwstr>0bff5922-12c0-453f-9550-a2729647ed0b</vt:lpwstr>
  </property>
  <property fmtid="{D5CDD505-2E9C-101B-9397-08002B2CF9AE}" pid="11" name="MSIP_Label_b34376f5-a622-4e53-a591-0432f32c2e47_ContentBits">
    <vt:lpwstr>1</vt:lpwstr>
  </property>
  <property fmtid="{D5CDD505-2E9C-101B-9397-08002B2CF9AE}" pid="12" name="ClassificationContentMarkingHeaderLocations">
    <vt:lpwstr>Office Theme:8</vt:lpwstr>
  </property>
  <property fmtid="{D5CDD505-2E9C-101B-9397-08002B2CF9AE}" pid="13" name="ClassificationContentMarkingHeaderText">
    <vt:lpwstr>CoM Public</vt:lpwstr>
  </property>
</Properties>
</file>