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91" r:id="rId6"/>
    <p:sldId id="279" r:id="rId7"/>
    <p:sldId id="285" r:id="rId8"/>
    <p:sldId id="265" r:id="rId9"/>
    <p:sldId id="295" r:id="rId10"/>
    <p:sldId id="290" r:id="rId11"/>
    <p:sldId id="296" r:id="rId12"/>
    <p:sldId id="262" r:id="rId13"/>
    <p:sldId id="299" r:id="rId14"/>
    <p:sldId id="294" r:id="rId15"/>
    <p:sldId id="297" r:id="rId16"/>
    <p:sldId id="289" r:id="rId17"/>
    <p:sldId id="300" r:id="rId18"/>
    <p:sldId id="281" r:id="rId19"/>
    <p:sldId id="284" r:id="rId20"/>
    <p:sldId id="269" r:id="rId21"/>
    <p:sldId id="298" r:id="rId22"/>
    <p:sldId id="278" r:id="rId23"/>
    <p:sldId id="27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87A"/>
    <a:srgbClr val="E8C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88" autoAdjust="0"/>
    <p:restoredTop sz="94660"/>
  </p:normalViewPr>
  <p:slideViewPr>
    <p:cSldViewPr snapToGrid="0">
      <p:cViewPr varScale="1">
        <p:scale>
          <a:sx n="112" d="100"/>
          <a:sy n="112" d="100"/>
        </p:scale>
        <p:origin x="1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51DF23-6423-413D-94AD-AFD1D32A5928}" type="datetimeFigureOut">
              <a:rPr lang="en-US" smtClean="0"/>
              <a:t>12/11/2024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CBED0C-FA3D-4E95-9344-F91A3447B0D7}" type="slidenum">
              <a:rPr lang="en-US" smtClean="0"/>
              <a:t>‹#›</a:t>
            </a:fld>
            <a:endParaRPr lang="en-US" dirty="0"/>
          </a:p>
        </p:txBody>
      </p:sp>
    </p:spTree>
    <p:extLst>
      <p:ext uri="{BB962C8B-B14F-4D97-AF65-F5344CB8AC3E}">
        <p14:creationId xmlns:p14="http://schemas.microsoft.com/office/powerpoint/2010/main" val="91089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4860DF-8C92-4476-A35E-8DD0FF5BBD5D}" type="datetime1">
              <a:rPr lang="en-US" smtClean="0"/>
              <a:t>12/11/2024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291969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ABE510-01F9-4152-B6BB-46EB56BF0724}" type="datetime1">
              <a:rPr lang="en-US" smtClean="0"/>
              <a:t>12/11/2024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421728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A23266-D770-4082-8B41-6998545C684E}" type="datetime1">
              <a:rPr lang="en-US" smtClean="0"/>
              <a:t>12/11/2024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225631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ABA5A8-13CC-44D7-A8F2-D50B64265A91}" type="datetime1">
              <a:rPr lang="en-US" smtClean="0"/>
              <a:t>12/11/2024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334640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6A54CAB-1062-4BBB-A154-3E9DC90B69CF}" type="datetime1">
              <a:rPr lang="en-US" smtClean="0"/>
              <a:t>12/11/2024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1422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893FDB9-767F-4DC1-BF44-4A5CAC163043}" type="datetime1">
              <a:rPr lang="en-US" smtClean="0"/>
              <a:t>12/11/2024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122019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AD27A0D-9250-4A0B-9803-E909CD2CCCE7}" type="datetime1">
              <a:rPr lang="en-US" smtClean="0"/>
              <a:t>12/11/2024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98183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FFDCF5A-BA3D-4A86-9D37-9FD248980705}" type="datetime1">
              <a:rPr lang="en-US" smtClean="0"/>
              <a:t>12/11/2024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402566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98BE94E-FB60-4537-9FAC-693FC2357AD3}" type="datetime1">
              <a:rPr lang="en-US" smtClean="0"/>
              <a:t>12/11/2024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277005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CF60849-6ECD-4474-9ABF-D6B5CA7D0F68}" type="datetime1">
              <a:rPr lang="en-US" smtClean="0"/>
              <a:t>12/11/2024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124228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B8D1F88-CD03-4CA0-B003-17C2EAB821DF}" type="datetime1">
              <a:rPr lang="en-US" smtClean="0"/>
              <a:t>12/11/2024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300780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venir LT Std 45 Book" panose="020B0502020203020204" pitchFamily="34" charset="0"/>
              </a:defRPr>
            </a:lvl1pPr>
          </a:lstStyle>
          <a:p>
            <a:fld id="{B5710A8E-EDF3-4BAE-B9AF-4928F118BE40}" type="slidenum">
              <a:rPr lang="en-US" smtClean="0"/>
              <a:pPr/>
              <a:t>‹#›</a:t>
            </a:fld>
            <a:endParaRPr lang="en-US" dirty="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1942" y="6128660"/>
            <a:ext cx="685807" cy="685807"/>
          </a:xfrm>
          <a:prstGeom prst="rect">
            <a:avLst/>
          </a:prstGeom>
        </p:spPr>
      </p:pic>
    </p:spTree>
    <p:extLst>
      <p:ext uri="{BB962C8B-B14F-4D97-AF65-F5344CB8AC3E}">
        <p14:creationId xmlns:p14="http://schemas.microsoft.com/office/powerpoint/2010/main" val="188142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3600" b="1" kern="1200">
          <a:solidFill>
            <a:srgbClr val="14487A"/>
          </a:solidFill>
          <a:latin typeface="Avenir LT Std 65 Medium" panose="020B06030202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mphistn.gov/developers/"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6" name="Rectangle 5"/>
          <p:cNvSpPr/>
          <p:nvPr/>
        </p:nvSpPr>
        <p:spPr>
          <a:xfrm>
            <a:off x="0" y="0"/>
            <a:ext cx="12192000" cy="6858000"/>
          </a:xfrm>
          <a:prstGeom prst="rect">
            <a:avLst/>
          </a:prstGeom>
          <a:solidFill>
            <a:srgbClr val="E8CD48">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NOMAN010520</a:t>
            </a:r>
          </a:p>
        </p:txBody>
      </p:sp>
      <p:sp>
        <p:nvSpPr>
          <p:cNvPr id="4" name="TextBox 3"/>
          <p:cNvSpPr txBox="1"/>
          <p:nvPr/>
        </p:nvSpPr>
        <p:spPr>
          <a:xfrm>
            <a:off x="-184925" y="1314845"/>
            <a:ext cx="12388648" cy="13388280"/>
          </a:xfrm>
          <a:prstGeom prst="rect">
            <a:avLst/>
          </a:prstGeom>
          <a:noFill/>
        </p:spPr>
        <p:txBody>
          <a:bodyPr wrap="square" rtlCol="0">
            <a:spAutoFit/>
          </a:bodyPr>
          <a:lstStyle/>
          <a:p>
            <a:r>
              <a:rPr lang="en-US" sz="3600" b="1" dirty="0">
                <a:ln>
                  <a:solidFill>
                    <a:schemeClr val="bg2">
                      <a:alpha val="55000"/>
                    </a:schemeClr>
                  </a:solidFill>
                </a:ln>
                <a:noFill/>
                <a:latin typeface="Arial Black" charset="0"/>
                <a:ea typeface="Arial Black" charset="0"/>
                <a:cs typeface="Arial Black" charset="0"/>
              </a:rPr>
              <a:t>STRONG HEALTHY THRIVING NEIGHBORHOODS STRONG HEALTHY THRIVING NEIGHBORHOODS STRONG HEALTHY THRIVING NEIGHBORHOODS STRONG HEALTHY THRIVING NEIGHBORHOODS STRONG HEALTHY THRIVING NEIGHBORHOODS STRONG HEALTHY THRIVING NEIGHBORHOODS STRONG HEALTHY THRIVING NEIGHBORHOODS STRONG HEALTHY THING NEIGHBOR</a:t>
            </a:r>
          </a:p>
          <a:p>
            <a:pPr algn="ctr"/>
            <a:r>
              <a:rPr lang="en-US" sz="1600" b="1" dirty="0">
                <a:ln>
                  <a:solidFill>
                    <a:schemeClr val="bg2">
                      <a:alpha val="55000"/>
                    </a:schemeClr>
                  </a:solidFill>
                </a:ln>
                <a:solidFill>
                  <a:schemeClr val="accent5">
                    <a:lumMod val="75000"/>
                  </a:schemeClr>
                </a:solidFill>
                <a:latin typeface="Arial Black" charset="0"/>
                <a:ea typeface="Arial Black" charset="0"/>
                <a:cs typeface="Arial Black" charset="0"/>
              </a:rPr>
              <a:t>December 10, 2024</a:t>
            </a:r>
          </a:p>
          <a:p>
            <a:r>
              <a:rPr lang="en-US" sz="3600" b="1" dirty="0">
                <a:ln>
                  <a:solidFill>
                    <a:schemeClr val="bg2">
                      <a:alpha val="55000"/>
                    </a:schemeClr>
                  </a:solidFill>
                </a:ln>
                <a:noFill/>
                <a:latin typeface="Arial Black" charset="0"/>
                <a:ea typeface="Arial Black" charset="0"/>
                <a:cs typeface="Arial Black" charset="0"/>
              </a:rPr>
              <a:t>H</a:t>
            </a:r>
          </a:p>
          <a:p>
            <a:endParaRPr lang="en-US" sz="3600" b="1" dirty="0">
              <a:ln>
                <a:solidFill>
                  <a:schemeClr val="bg2">
                    <a:alpha val="55000"/>
                  </a:schemeClr>
                </a:solidFill>
              </a:ln>
              <a:noFill/>
              <a:latin typeface="Arial Black" charset="0"/>
              <a:ea typeface="Arial Black" charset="0"/>
              <a:cs typeface="Arial Black" charset="0"/>
            </a:endParaRPr>
          </a:p>
          <a:p>
            <a:r>
              <a:rPr lang="en-US" sz="3600" b="1" dirty="0">
                <a:ln>
                  <a:solidFill>
                    <a:schemeClr val="bg2">
                      <a:alpha val="55000"/>
                    </a:schemeClr>
                  </a:solidFill>
                </a:ln>
                <a:noFill/>
                <a:latin typeface="Arial Black" charset="0"/>
                <a:ea typeface="Arial Black" charset="0"/>
                <a:cs typeface="Arial Black" charset="0"/>
              </a:rPr>
              <a:t>OODS STRONG HEALTHY THRIVING NEIGHBORHOODS STRONG HEALTHY THRIVING NEIGHBORHOODS STRONG HEALTHY THRIVING NEIGHBORHOODS STRONG HEALTHY THRIVING NEIGHBORHOODS STRONG HEALTHY THRIVING NEIGHBORHOODS</a:t>
            </a: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p:blipFill>
        <p:spPr>
          <a:xfrm>
            <a:off x="3378821" y="1603505"/>
            <a:ext cx="5434358" cy="2295753"/>
          </a:xfrm>
          <a:prstGeom prst="rect">
            <a:avLst/>
          </a:prstGeom>
        </p:spPr>
      </p:pic>
      <p:cxnSp>
        <p:nvCxnSpPr>
          <p:cNvPr id="11" name="Straight Connector 10"/>
          <p:cNvCxnSpPr/>
          <p:nvPr/>
        </p:nvCxnSpPr>
        <p:spPr>
          <a:xfrm rot="16200000">
            <a:off x="5615458" y="461963"/>
            <a:ext cx="961084" cy="0"/>
          </a:xfrm>
          <a:prstGeom prst="line">
            <a:avLst/>
          </a:prstGeom>
          <a:ln w="28575" cap="rnd">
            <a:solidFill>
              <a:srgbClr val="14487A"/>
            </a:solidFill>
            <a:prstDash val="sysDot"/>
            <a:round/>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V="1">
            <a:off x="5615458" y="6377458"/>
            <a:ext cx="961084" cy="0"/>
          </a:xfrm>
          <a:prstGeom prst="line">
            <a:avLst/>
          </a:prstGeom>
          <a:ln w="28575" cap="rnd">
            <a:solidFill>
              <a:srgbClr val="14487A"/>
            </a:solidFill>
            <a:prstDash val="sysDot"/>
            <a:round/>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17A6643-FAD8-7342-AEAA-F66A96BABE10}"/>
              </a:ext>
            </a:extLst>
          </p:cNvPr>
          <p:cNvSpPr txBox="1">
            <a:spLocks/>
          </p:cNvSpPr>
          <p:nvPr/>
        </p:nvSpPr>
        <p:spPr>
          <a:xfrm>
            <a:off x="2135052" y="3531960"/>
            <a:ext cx="8557170" cy="2203677"/>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b="1" kern="1200">
                <a:solidFill>
                  <a:srgbClr val="14487A"/>
                </a:solidFill>
                <a:latin typeface="Avenir LT Std 65 Medium" panose="020B0603020203020204" pitchFamily="34" charset="0"/>
                <a:ea typeface="+mj-ea"/>
                <a:cs typeface="+mj-cs"/>
              </a:defRPr>
            </a:lvl1pPr>
          </a:lstStyle>
          <a:p>
            <a:pPr>
              <a:lnSpc>
                <a:spcPct val="120000"/>
              </a:lnSpc>
            </a:pPr>
            <a:r>
              <a:rPr lang="en-US" sz="5800" dirty="0">
                <a:solidFill>
                  <a:schemeClr val="bg1"/>
                </a:solidFill>
                <a:latin typeface="+mn-lt"/>
              </a:rPr>
              <a:t>FUNDING OVERVIEW FOR </a:t>
            </a:r>
          </a:p>
          <a:p>
            <a:pPr>
              <a:lnSpc>
                <a:spcPct val="120000"/>
              </a:lnSpc>
            </a:pPr>
            <a:r>
              <a:rPr lang="en-US" sz="5800" dirty="0">
                <a:solidFill>
                  <a:schemeClr val="bg1"/>
                </a:solidFill>
                <a:latin typeface="+mn-lt"/>
              </a:rPr>
              <a:t>REAL ESTATE PROJECTS </a:t>
            </a:r>
            <a:r>
              <a:rPr lang="en-US" sz="5800" dirty="0">
                <a:solidFill>
                  <a:schemeClr val="bg1"/>
                </a:solidFill>
              </a:rPr>
              <a:t>  </a:t>
            </a:r>
          </a:p>
          <a:p>
            <a:pPr>
              <a:lnSpc>
                <a:spcPct val="120000"/>
              </a:lnSpc>
            </a:pPr>
            <a:r>
              <a:rPr lang="en-US" sz="5100" i="1" dirty="0">
                <a:solidFill>
                  <a:srgbClr val="0070C0"/>
                </a:solidFill>
              </a:rPr>
              <a:t>AFFORDABLE HOUSING DEPARTMENT </a:t>
            </a:r>
          </a:p>
          <a:p>
            <a:pPr>
              <a:lnSpc>
                <a:spcPct val="120000"/>
              </a:lnSpc>
            </a:pPr>
            <a:r>
              <a:rPr lang="en-US" sz="4400" dirty="0">
                <a:solidFill>
                  <a:schemeClr val="bg1"/>
                </a:solidFill>
              </a:rPr>
              <a:t>MEMPHIS AFFORDABLE TRUST FUND PROGRAM</a:t>
            </a:r>
          </a:p>
          <a:p>
            <a:pPr>
              <a:lnSpc>
                <a:spcPct val="120000"/>
              </a:lnSpc>
            </a:pPr>
            <a:r>
              <a:rPr lang="en-US" sz="4400" dirty="0">
                <a:solidFill>
                  <a:schemeClr val="bg1"/>
                </a:solidFill>
              </a:rPr>
              <a:t>HOME-AMERICAN RESCUE PLAN (ARP) PROGRAM</a:t>
            </a:r>
          </a:p>
        </p:txBody>
      </p:sp>
    </p:spTree>
    <p:extLst>
      <p:ext uri="{BB962C8B-B14F-4D97-AF65-F5344CB8AC3E}">
        <p14:creationId xmlns:p14="http://schemas.microsoft.com/office/powerpoint/2010/main" val="183354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D4053FCD-7564-49A8-B2F9-E572727E73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477" b="20131"/>
          <a:stretch/>
        </p:blipFill>
        <p:spPr bwMode="auto">
          <a:xfrm>
            <a:off x="0" y="-299548"/>
            <a:ext cx="12191999" cy="3236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 y="-462019"/>
            <a:ext cx="12192000" cy="3398650"/>
          </a:xfrm>
          <a:prstGeom prst="rect">
            <a:avLst/>
          </a:prstGeom>
          <a:solidFill>
            <a:srgbClr val="1448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020457"/>
            <a:ext cx="3598333" cy="1325563"/>
          </a:xfrm>
        </p:spPr>
        <p:txBody>
          <a:bodyPr>
            <a:normAutofit/>
          </a:bodyPr>
          <a:lstStyle/>
          <a:p>
            <a:pPr algn="l"/>
            <a:r>
              <a:rPr lang="en-US" dirty="0">
                <a:solidFill>
                  <a:schemeClr val="bg1"/>
                </a:solidFill>
              </a:rPr>
              <a:t>THRESHOLD REQUIREMENTS</a:t>
            </a:r>
          </a:p>
        </p:txBody>
      </p:sp>
      <p:sp>
        <p:nvSpPr>
          <p:cNvPr id="3" name="Content Placeholder 2"/>
          <p:cNvSpPr>
            <a:spLocks noGrp="1"/>
          </p:cNvSpPr>
          <p:nvPr>
            <p:ph idx="1"/>
          </p:nvPr>
        </p:nvSpPr>
        <p:spPr>
          <a:xfrm>
            <a:off x="838199" y="3481489"/>
            <a:ext cx="5427689" cy="2825864"/>
          </a:xfrm>
        </p:spPr>
        <p:txBody>
          <a:bodyPr>
            <a:normAutofit/>
          </a:bodyPr>
          <a:lstStyle/>
          <a:p>
            <a:pPr algn="ctr">
              <a:lnSpc>
                <a:spcPct val="100000"/>
              </a:lnSpc>
            </a:pPr>
            <a:r>
              <a:rPr lang="en-US" sz="1900" b="1" dirty="0"/>
              <a:t>ALL APPLICATIONS MUST MEET THE FOLLOWING:</a:t>
            </a:r>
          </a:p>
          <a:p>
            <a:pPr marL="285750" indent="-285750">
              <a:lnSpc>
                <a:spcPct val="100000"/>
              </a:lnSpc>
              <a:buFont typeface="Arial" panose="020B0604020202020204" pitchFamily="34" charset="0"/>
              <a:buChar char="•"/>
            </a:pPr>
            <a:r>
              <a:rPr lang="en-US" dirty="0"/>
              <a:t>Project serves households at 80% or below the AMI </a:t>
            </a:r>
          </a:p>
          <a:p>
            <a:pPr marL="285750" indent="-285750">
              <a:lnSpc>
                <a:spcPct val="100000"/>
              </a:lnSpc>
              <a:buFont typeface="Arial" panose="020B0604020202020204" pitchFamily="34" charset="0"/>
              <a:buChar char="•"/>
            </a:pPr>
            <a:r>
              <a:rPr lang="en-US" dirty="0"/>
              <a:t>Project must be located in the City of Memphis &amp; include a site plan </a:t>
            </a:r>
          </a:p>
          <a:p>
            <a:pPr marL="285750" indent="-285750">
              <a:lnSpc>
                <a:spcPct val="100000"/>
              </a:lnSpc>
              <a:buFont typeface="Arial" panose="020B0604020202020204" pitchFamily="34" charset="0"/>
              <a:buChar char="•"/>
            </a:pPr>
            <a:r>
              <a:rPr lang="en-US" dirty="0"/>
              <a:t>Use for MAHTF funds </a:t>
            </a:r>
          </a:p>
          <a:p>
            <a:pPr marL="285750" indent="-285750">
              <a:lnSpc>
                <a:spcPct val="100000"/>
              </a:lnSpc>
              <a:buFont typeface="Arial" panose="020B0604020202020204" pitchFamily="34" charset="0"/>
              <a:buChar char="•"/>
            </a:pPr>
            <a:r>
              <a:rPr lang="en-US" dirty="0"/>
              <a:t>Evidence of site control by Applicant </a:t>
            </a:r>
          </a:p>
          <a:p>
            <a:pPr marL="285750" indent="-285750">
              <a:lnSpc>
                <a:spcPct val="100000"/>
              </a:lnSpc>
              <a:buFont typeface="Arial" panose="020B0604020202020204" pitchFamily="34" charset="0"/>
              <a:buChar char="•"/>
            </a:pPr>
            <a:r>
              <a:rPr lang="en-US" dirty="0"/>
              <a:t>Applicant must provide an appraisal supporting pro forma assumptions </a:t>
            </a:r>
          </a:p>
          <a:p>
            <a:pPr marL="285750" indent="-285750">
              <a:lnSpc>
                <a:spcPct val="100000"/>
              </a:lnSpc>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10</a:t>
            </a:fld>
            <a:endParaRPr lang="en-US" dirty="0"/>
          </a:p>
        </p:txBody>
      </p:sp>
      <p:sp>
        <p:nvSpPr>
          <p:cNvPr id="11" name="Freeform 1103"/>
          <p:cNvSpPr>
            <a:spLocks/>
          </p:cNvSpPr>
          <p:nvPr/>
        </p:nvSpPr>
        <p:spPr bwMode="auto">
          <a:xfrm>
            <a:off x="983053" y="1307609"/>
            <a:ext cx="725826" cy="7321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845" y="8235"/>
                </a:moveTo>
                <a:cubicBezTo>
                  <a:pt x="19845" y="5535"/>
                  <a:pt x="17550" y="3240"/>
                  <a:pt x="14715" y="3240"/>
                </a:cubicBezTo>
                <a:cubicBezTo>
                  <a:pt x="14445" y="3240"/>
                  <a:pt x="14445" y="3240"/>
                  <a:pt x="14445" y="3240"/>
                </a:cubicBezTo>
                <a:cubicBezTo>
                  <a:pt x="14445" y="8640"/>
                  <a:pt x="14445" y="8640"/>
                  <a:pt x="14445" y="8640"/>
                </a:cubicBezTo>
                <a:cubicBezTo>
                  <a:pt x="19845" y="8640"/>
                  <a:pt x="19845" y="8640"/>
                  <a:pt x="19845" y="8640"/>
                </a:cubicBezTo>
                <a:lnTo>
                  <a:pt x="19845" y="8235"/>
                </a:lnTo>
                <a:close/>
                <a:moveTo>
                  <a:pt x="15120" y="7965"/>
                </a:moveTo>
                <a:cubicBezTo>
                  <a:pt x="15120" y="3915"/>
                  <a:pt x="15120" y="3915"/>
                  <a:pt x="15120" y="3915"/>
                </a:cubicBezTo>
                <a:cubicBezTo>
                  <a:pt x="17280" y="4185"/>
                  <a:pt x="18900" y="5805"/>
                  <a:pt x="19035" y="7965"/>
                </a:cubicBezTo>
                <a:lnTo>
                  <a:pt x="15120" y="7965"/>
                </a:lnTo>
                <a:close/>
                <a:moveTo>
                  <a:pt x="8640" y="9315"/>
                </a:moveTo>
                <a:cubicBezTo>
                  <a:pt x="8640" y="9855"/>
                  <a:pt x="8775" y="10395"/>
                  <a:pt x="8910" y="10800"/>
                </a:cubicBezTo>
                <a:cubicBezTo>
                  <a:pt x="7020" y="10800"/>
                  <a:pt x="7020" y="10800"/>
                  <a:pt x="7020" y="10800"/>
                </a:cubicBezTo>
                <a:cubicBezTo>
                  <a:pt x="5400" y="7695"/>
                  <a:pt x="5400" y="7695"/>
                  <a:pt x="5400" y="7695"/>
                </a:cubicBezTo>
                <a:cubicBezTo>
                  <a:pt x="5400" y="7695"/>
                  <a:pt x="5400" y="7695"/>
                  <a:pt x="5265" y="7695"/>
                </a:cubicBezTo>
                <a:cubicBezTo>
                  <a:pt x="5265" y="7695"/>
                  <a:pt x="5265" y="7695"/>
                  <a:pt x="5265" y="7695"/>
                </a:cubicBezTo>
                <a:cubicBezTo>
                  <a:pt x="5265" y="7695"/>
                  <a:pt x="5265" y="7560"/>
                  <a:pt x="5265" y="7560"/>
                </a:cubicBezTo>
                <a:cubicBezTo>
                  <a:pt x="5265" y="7560"/>
                  <a:pt x="5130" y="7560"/>
                  <a:pt x="5130" y="7560"/>
                </a:cubicBezTo>
                <a:cubicBezTo>
                  <a:pt x="5130" y="7560"/>
                  <a:pt x="5130" y="7560"/>
                  <a:pt x="5130" y="7560"/>
                </a:cubicBezTo>
                <a:cubicBezTo>
                  <a:pt x="5130" y="7560"/>
                  <a:pt x="4995" y="7560"/>
                  <a:pt x="4995" y="7560"/>
                </a:cubicBezTo>
                <a:cubicBezTo>
                  <a:pt x="2160" y="7560"/>
                  <a:pt x="2160" y="7560"/>
                  <a:pt x="2160" y="7560"/>
                </a:cubicBezTo>
                <a:cubicBezTo>
                  <a:pt x="2025" y="7560"/>
                  <a:pt x="1755" y="7695"/>
                  <a:pt x="1755" y="7965"/>
                </a:cubicBezTo>
                <a:cubicBezTo>
                  <a:pt x="1755" y="8100"/>
                  <a:pt x="2025" y="8235"/>
                  <a:pt x="2160" y="8235"/>
                </a:cubicBezTo>
                <a:cubicBezTo>
                  <a:pt x="4860" y="8235"/>
                  <a:pt x="4860" y="8235"/>
                  <a:pt x="4860" y="8235"/>
                </a:cubicBezTo>
                <a:cubicBezTo>
                  <a:pt x="6480" y="11340"/>
                  <a:pt x="6480" y="11340"/>
                  <a:pt x="6480" y="11340"/>
                </a:cubicBezTo>
                <a:cubicBezTo>
                  <a:pt x="6480" y="11340"/>
                  <a:pt x="6615" y="11340"/>
                  <a:pt x="6615" y="11475"/>
                </a:cubicBezTo>
                <a:cubicBezTo>
                  <a:pt x="6615" y="11475"/>
                  <a:pt x="6615" y="11475"/>
                  <a:pt x="6615" y="11475"/>
                </a:cubicBezTo>
                <a:cubicBezTo>
                  <a:pt x="6615" y="11475"/>
                  <a:pt x="6615" y="11475"/>
                  <a:pt x="6750" y="11475"/>
                </a:cubicBezTo>
                <a:cubicBezTo>
                  <a:pt x="6750" y="11475"/>
                  <a:pt x="6750" y="11475"/>
                  <a:pt x="6750" y="11475"/>
                </a:cubicBezTo>
                <a:cubicBezTo>
                  <a:pt x="6750" y="11475"/>
                  <a:pt x="6750" y="11475"/>
                  <a:pt x="6885" y="11475"/>
                </a:cubicBezTo>
                <a:cubicBezTo>
                  <a:pt x="6885" y="11475"/>
                  <a:pt x="6885" y="11475"/>
                  <a:pt x="6885" y="11475"/>
                </a:cubicBezTo>
                <a:cubicBezTo>
                  <a:pt x="9180" y="11475"/>
                  <a:pt x="9180" y="11475"/>
                  <a:pt x="9180" y="11475"/>
                </a:cubicBezTo>
                <a:cubicBezTo>
                  <a:pt x="9990" y="13230"/>
                  <a:pt x="11610" y="14445"/>
                  <a:pt x="13635" y="14445"/>
                </a:cubicBezTo>
                <a:cubicBezTo>
                  <a:pt x="16470" y="14445"/>
                  <a:pt x="18765" y="12150"/>
                  <a:pt x="18765" y="9315"/>
                </a:cubicBezTo>
                <a:cubicBezTo>
                  <a:pt x="18765" y="9045"/>
                  <a:pt x="18765" y="9045"/>
                  <a:pt x="18765" y="9045"/>
                </a:cubicBezTo>
                <a:cubicBezTo>
                  <a:pt x="14040" y="9045"/>
                  <a:pt x="14040" y="9045"/>
                  <a:pt x="14040" y="9045"/>
                </a:cubicBezTo>
                <a:cubicBezTo>
                  <a:pt x="14040" y="4320"/>
                  <a:pt x="14040" y="4320"/>
                  <a:pt x="14040" y="4320"/>
                </a:cubicBezTo>
                <a:cubicBezTo>
                  <a:pt x="13635" y="4320"/>
                  <a:pt x="13635" y="4320"/>
                  <a:pt x="13635" y="4320"/>
                </a:cubicBezTo>
                <a:cubicBezTo>
                  <a:pt x="10935" y="4320"/>
                  <a:pt x="8640" y="6615"/>
                  <a:pt x="8640" y="9315"/>
                </a:cubicBezTo>
                <a:close/>
                <a:moveTo>
                  <a:pt x="13365" y="5130"/>
                </a:moveTo>
                <a:cubicBezTo>
                  <a:pt x="13365" y="9720"/>
                  <a:pt x="13365" y="9720"/>
                  <a:pt x="13365" y="9720"/>
                </a:cubicBezTo>
                <a:cubicBezTo>
                  <a:pt x="17955" y="9720"/>
                  <a:pt x="17955" y="9720"/>
                  <a:pt x="17955" y="9720"/>
                </a:cubicBezTo>
                <a:cubicBezTo>
                  <a:pt x="17820" y="11880"/>
                  <a:pt x="15930" y="13635"/>
                  <a:pt x="13635" y="13635"/>
                </a:cubicBezTo>
                <a:cubicBezTo>
                  <a:pt x="12015" y="13635"/>
                  <a:pt x="10665" y="12825"/>
                  <a:pt x="9990" y="11475"/>
                </a:cubicBezTo>
                <a:cubicBezTo>
                  <a:pt x="11205" y="11475"/>
                  <a:pt x="11205" y="11475"/>
                  <a:pt x="11205" y="11475"/>
                </a:cubicBezTo>
                <a:cubicBezTo>
                  <a:pt x="11340" y="11475"/>
                  <a:pt x="11475" y="11340"/>
                  <a:pt x="11475" y="11205"/>
                </a:cubicBezTo>
                <a:cubicBezTo>
                  <a:pt x="11475" y="10935"/>
                  <a:pt x="11340" y="10800"/>
                  <a:pt x="11205" y="10800"/>
                </a:cubicBezTo>
                <a:cubicBezTo>
                  <a:pt x="9585" y="10800"/>
                  <a:pt x="9585" y="10800"/>
                  <a:pt x="9585" y="10800"/>
                </a:cubicBezTo>
                <a:cubicBezTo>
                  <a:pt x="9450" y="10395"/>
                  <a:pt x="9315" y="9855"/>
                  <a:pt x="9315" y="9315"/>
                </a:cubicBezTo>
                <a:cubicBezTo>
                  <a:pt x="9315" y="7155"/>
                  <a:pt x="11070" y="5265"/>
                  <a:pt x="13365" y="5130"/>
                </a:cubicBezTo>
                <a:close/>
                <a:moveTo>
                  <a:pt x="21600" y="1485"/>
                </a:moveTo>
                <a:cubicBezTo>
                  <a:pt x="11205" y="1485"/>
                  <a:pt x="11205" y="1485"/>
                  <a:pt x="11205" y="1485"/>
                </a:cubicBezTo>
                <a:cubicBezTo>
                  <a:pt x="11205" y="405"/>
                  <a:pt x="11205" y="405"/>
                  <a:pt x="11205" y="405"/>
                </a:cubicBezTo>
                <a:cubicBezTo>
                  <a:pt x="11205" y="135"/>
                  <a:pt x="10935" y="0"/>
                  <a:pt x="10800" y="0"/>
                </a:cubicBezTo>
                <a:cubicBezTo>
                  <a:pt x="10665" y="0"/>
                  <a:pt x="10395" y="135"/>
                  <a:pt x="10395" y="405"/>
                </a:cubicBezTo>
                <a:cubicBezTo>
                  <a:pt x="10395" y="1485"/>
                  <a:pt x="10395" y="1485"/>
                  <a:pt x="10395" y="1485"/>
                </a:cubicBezTo>
                <a:cubicBezTo>
                  <a:pt x="0" y="1485"/>
                  <a:pt x="0" y="1485"/>
                  <a:pt x="0" y="1485"/>
                </a:cubicBezTo>
                <a:cubicBezTo>
                  <a:pt x="0" y="16605"/>
                  <a:pt x="0" y="16605"/>
                  <a:pt x="0" y="16605"/>
                </a:cubicBezTo>
                <a:cubicBezTo>
                  <a:pt x="9990" y="16605"/>
                  <a:pt x="9990" y="16605"/>
                  <a:pt x="9990" y="16605"/>
                </a:cubicBezTo>
                <a:cubicBezTo>
                  <a:pt x="5535" y="20925"/>
                  <a:pt x="5535" y="20925"/>
                  <a:pt x="5535" y="20925"/>
                </a:cubicBezTo>
                <a:cubicBezTo>
                  <a:pt x="5400" y="21060"/>
                  <a:pt x="5400" y="21330"/>
                  <a:pt x="5535" y="21465"/>
                </a:cubicBezTo>
                <a:cubicBezTo>
                  <a:pt x="5535" y="21600"/>
                  <a:pt x="5670" y="21600"/>
                  <a:pt x="5805" y="21600"/>
                </a:cubicBezTo>
                <a:cubicBezTo>
                  <a:pt x="5805" y="21600"/>
                  <a:pt x="5940" y="21600"/>
                  <a:pt x="6075" y="21465"/>
                </a:cubicBezTo>
                <a:cubicBezTo>
                  <a:pt x="10395" y="17010"/>
                  <a:pt x="10395" y="17010"/>
                  <a:pt x="10395" y="17010"/>
                </a:cubicBezTo>
                <a:cubicBezTo>
                  <a:pt x="10395" y="20520"/>
                  <a:pt x="10395" y="20520"/>
                  <a:pt x="10395" y="20520"/>
                </a:cubicBezTo>
                <a:cubicBezTo>
                  <a:pt x="10395" y="20655"/>
                  <a:pt x="10665" y="20925"/>
                  <a:pt x="10800" y="20925"/>
                </a:cubicBezTo>
                <a:cubicBezTo>
                  <a:pt x="10935" y="20925"/>
                  <a:pt x="11205" y="20655"/>
                  <a:pt x="11205" y="20520"/>
                </a:cubicBezTo>
                <a:cubicBezTo>
                  <a:pt x="11205" y="17010"/>
                  <a:pt x="11205" y="17010"/>
                  <a:pt x="11205" y="17010"/>
                </a:cubicBezTo>
                <a:cubicBezTo>
                  <a:pt x="15525" y="21465"/>
                  <a:pt x="15525" y="21465"/>
                  <a:pt x="15525" y="21465"/>
                </a:cubicBezTo>
                <a:cubicBezTo>
                  <a:pt x="15660" y="21600"/>
                  <a:pt x="15795" y="21600"/>
                  <a:pt x="15795" y="21600"/>
                </a:cubicBezTo>
                <a:cubicBezTo>
                  <a:pt x="15930" y="21600"/>
                  <a:pt x="16065" y="21600"/>
                  <a:pt x="16065" y="21465"/>
                </a:cubicBezTo>
                <a:cubicBezTo>
                  <a:pt x="16200" y="21330"/>
                  <a:pt x="16200" y="21060"/>
                  <a:pt x="16065" y="20925"/>
                </a:cubicBezTo>
                <a:cubicBezTo>
                  <a:pt x="11610" y="16605"/>
                  <a:pt x="11610" y="16605"/>
                  <a:pt x="11610" y="16605"/>
                </a:cubicBezTo>
                <a:cubicBezTo>
                  <a:pt x="21600" y="16605"/>
                  <a:pt x="21600" y="16605"/>
                  <a:pt x="21600" y="16605"/>
                </a:cubicBezTo>
                <a:lnTo>
                  <a:pt x="21600" y="1485"/>
                </a:lnTo>
                <a:close/>
                <a:moveTo>
                  <a:pt x="20925" y="15795"/>
                </a:moveTo>
                <a:cubicBezTo>
                  <a:pt x="675" y="15795"/>
                  <a:pt x="675" y="15795"/>
                  <a:pt x="675" y="15795"/>
                </a:cubicBezTo>
                <a:cubicBezTo>
                  <a:pt x="675" y="2160"/>
                  <a:pt x="675" y="2160"/>
                  <a:pt x="675" y="2160"/>
                </a:cubicBezTo>
                <a:cubicBezTo>
                  <a:pt x="20925" y="2160"/>
                  <a:pt x="20925" y="2160"/>
                  <a:pt x="20925" y="2160"/>
                </a:cubicBezTo>
                <a:lnTo>
                  <a:pt x="20925" y="15795"/>
                </a:lnTo>
                <a:close/>
                <a:moveTo>
                  <a:pt x="2835" y="6885"/>
                </a:moveTo>
                <a:cubicBezTo>
                  <a:pt x="3105" y="6885"/>
                  <a:pt x="3240" y="6615"/>
                  <a:pt x="3240" y="6480"/>
                </a:cubicBezTo>
                <a:cubicBezTo>
                  <a:pt x="3240" y="4995"/>
                  <a:pt x="3240" y="4995"/>
                  <a:pt x="3240" y="4995"/>
                </a:cubicBezTo>
                <a:cubicBezTo>
                  <a:pt x="3240" y="4860"/>
                  <a:pt x="3105" y="4725"/>
                  <a:pt x="2835" y="4725"/>
                </a:cubicBezTo>
                <a:cubicBezTo>
                  <a:pt x="2700" y="4725"/>
                  <a:pt x="2565" y="4860"/>
                  <a:pt x="2565" y="4995"/>
                </a:cubicBezTo>
                <a:cubicBezTo>
                  <a:pt x="2565" y="6480"/>
                  <a:pt x="2565" y="6480"/>
                  <a:pt x="2565" y="6480"/>
                </a:cubicBezTo>
                <a:cubicBezTo>
                  <a:pt x="2565" y="6615"/>
                  <a:pt x="2700" y="6885"/>
                  <a:pt x="2835" y="6885"/>
                </a:cubicBezTo>
                <a:close/>
                <a:moveTo>
                  <a:pt x="3915" y="6885"/>
                </a:moveTo>
                <a:cubicBezTo>
                  <a:pt x="4185" y="6885"/>
                  <a:pt x="4320" y="6615"/>
                  <a:pt x="4320" y="6480"/>
                </a:cubicBezTo>
                <a:cubicBezTo>
                  <a:pt x="4320" y="4995"/>
                  <a:pt x="4320" y="4995"/>
                  <a:pt x="4320" y="4995"/>
                </a:cubicBezTo>
                <a:cubicBezTo>
                  <a:pt x="4320" y="4860"/>
                  <a:pt x="4185" y="4725"/>
                  <a:pt x="3915" y="4725"/>
                </a:cubicBezTo>
                <a:cubicBezTo>
                  <a:pt x="3780" y="4725"/>
                  <a:pt x="3645" y="4860"/>
                  <a:pt x="3645" y="4995"/>
                </a:cubicBezTo>
                <a:cubicBezTo>
                  <a:pt x="3645" y="6480"/>
                  <a:pt x="3645" y="6480"/>
                  <a:pt x="3645" y="6480"/>
                </a:cubicBezTo>
                <a:cubicBezTo>
                  <a:pt x="3645" y="6615"/>
                  <a:pt x="3780" y="6885"/>
                  <a:pt x="3915" y="6885"/>
                </a:cubicBezTo>
                <a:close/>
              </a:path>
            </a:pathLst>
          </a:custGeom>
          <a:solidFill>
            <a:srgbClr val="E8CD48"/>
          </a:solidFill>
          <a:ln>
            <a:noFill/>
          </a:ln>
        </p:spPr>
        <p:txBody>
          <a:bodyPr lIns="45719" rIns="45719"/>
          <a:lstStyle/>
          <a:p>
            <a:endParaRPr lang="en-US" dirty="0"/>
          </a:p>
        </p:txBody>
      </p:sp>
      <p:sp>
        <p:nvSpPr>
          <p:cNvPr id="13" name="Rectangle: Rounded Corners 35">
            <a:extLst>
              <a:ext uri="{FF2B5EF4-FFF2-40B4-BE49-F238E27FC236}">
                <a16:creationId xmlns:a16="http://schemas.microsoft.com/office/drawing/2014/main" id="{50BC63E4-FE53-4DD1-B184-470771BC499E}"/>
              </a:ext>
            </a:extLst>
          </p:cNvPr>
          <p:cNvSpPr/>
          <p:nvPr/>
        </p:nvSpPr>
        <p:spPr>
          <a:xfrm>
            <a:off x="6605841" y="2446508"/>
            <a:ext cx="4821484" cy="3553346"/>
          </a:xfrm>
          <a:prstGeom prst="roundRect">
            <a:avLst>
              <a:gd name="adj" fmla="val 5271"/>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Content Placeholder 2"/>
          <p:cNvSpPr txBox="1">
            <a:spLocks/>
          </p:cNvSpPr>
          <p:nvPr/>
        </p:nvSpPr>
        <p:spPr>
          <a:xfrm>
            <a:off x="6865495" y="2702359"/>
            <a:ext cx="4302176" cy="33995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spcBef>
                <a:spcPts val="0"/>
              </a:spcBef>
              <a:buClr>
                <a:srgbClr val="E8CD48"/>
              </a:buClr>
              <a:buSzPct val="150000"/>
            </a:pPr>
            <a:r>
              <a:rPr lang="en-US" sz="1800" b="1" dirty="0">
                <a:solidFill>
                  <a:srgbClr val="333333"/>
                </a:solidFill>
              </a:rPr>
              <a:t>SUBMISSIONS/EXHIBITS</a:t>
            </a:r>
          </a:p>
          <a:p>
            <a:pPr marL="285750" indent="-285750">
              <a:lnSpc>
                <a:spcPct val="110000"/>
              </a:lnSpc>
              <a:spcBef>
                <a:spcPts val="0"/>
              </a:spcBef>
              <a:buClr>
                <a:srgbClr val="E8CD48"/>
              </a:buClr>
              <a:buSzPct val="150000"/>
              <a:buFont typeface="Arial" panose="020B0604020202020204" pitchFamily="34" charset="0"/>
              <a:buChar char="•"/>
            </a:pPr>
            <a:endParaRPr lang="en-US" dirty="0">
              <a:solidFill>
                <a:srgbClr val="333333"/>
              </a:solidFill>
            </a:endParaRP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Completed AFHMP</a:t>
            </a: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Site Plan</a:t>
            </a: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Site Control</a:t>
            </a: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Appraisal</a:t>
            </a: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An Executive Summary including a project timeline with a defined scope of work describing the population to be served</a:t>
            </a: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A detailed development budget, proforma, and/or cash flow analysis</a:t>
            </a:r>
            <a:endParaRPr lang="en-US" sz="1600" dirty="0"/>
          </a:p>
          <a:p>
            <a:pPr marL="285750" indent="-285750">
              <a:lnSpc>
                <a:spcPct val="150000"/>
              </a:lnSpc>
              <a:buClr>
                <a:srgbClr val="E8CD48"/>
              </a:buClr>
              <a:buSzPct val="150000"/>
              <a:buFont typeface="Arial" panose="020B0604020202020204" pitchFamily="34" charset="0"/>
              <a:buChar char="•"/>
            </a:pPr>
            <a:endParaRPr lang="en-US" dirty="0"/>
          </a:p>
        </p:txBody>
      </p:sp>
      <p:pic>
        <p:nvPicPr>
          <p:cNvPr id="5" name="Picture 4" descr="Logo&#10;&#10;Description automatically generated">
            <a:extLst>
              <a:ext uri="{FF2B5EF4-FFF2-40B4-BE49-F238E27FC236}">
                <a16:creationId xmlns:a16="http://schemas.microsoft.com/office/drawing/2014/main" id="{9EC42EE3-5C43-30EC-A7BD-FB9CFFCE5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122249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891" b="36891"/>
          <a:stretch/>
        </p:blipFill>
        <p:spPr>
          <a:xfrm>
            <a:off x="0" y="2113613"/>
            <a:ext cx="12192000" cy="2328024"/>
          </a:xfrm>
          <a:prstGeom prst="rect">
            <a:avLst/>
          </a:prstGeom>
        </p:spPr>
      </p:pic>
      <p:sp>
        <p:nvSpPr>
          <p:cNvPr id="14" name="Rectangle 13"/>
          <p:cNvSpPr/>
          <p:nvPr/>
        </p:nvSpPr>
        <p:spPr>
          <a:xfrm>
            <a:off x="0" y="2098621"/>
            <a:ext cx="12192000" cy="2343016"/>
          </a:xfrm>
          <a:prstGeom prst="rect">
            <a:avLst/>
          </a:prstGeom>
          <a:solidFill>
            <a:srgbClr val="E8CD4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11</a:t>
            </a:fld>
            <a:endParaRPr lang="en-US" dirty="0"/>
          </a:p>
        </p:txBody>
      </p:sp>
      <p:sp>
        <p:nvSpPr>
          <p:cNvPr id="6" name="Oval 5"/>
          <p:cNvSpPr/>
          <p:nvPr/>
        </p:nvSpPr>
        <p:spPr>
          <a:xfrm>
            <a:off x="1349763" y="2444885"/>
            <a:ext cx="1724268" cy="1724268"/>
          </a:xfrm>
          <a:prstGeom prst="ellipse">
            <a:avLst/>
          </a:prstGeom>
          <a:solidFill>
            <a:schemeClr val="bg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927423" y="2732578"/>
            <a:ext cx="0" cy="1148882"/>
          </a:xfrm>
          <a:prstGeom prst="line">
            <a:avLst/>
          </a:prstGeom>
          <a:ln>
            <a:solidFill>
              <a:srgbClr val="14487A"/>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1335823" y="2999784"/>
            <a:ext cx="1752151" cy="614469"/>
          </a:xfrm>
          <a:prstGeom prst="rect">
            <a:avLst/>
          </a:prstGeom>
        </p:spPr>
      </p:pic>
      <p:sp>
        <p:nvSpPr>
          <p:cNvPr id="2" name="Title 1"/>
          <p:cNvSpPr>
            <a:spLocks noGrp="1"/>
          </p:cNvSpPr>
          <p:nvPr>
            <p:ph type="title"/>
          </p:nvPr>
        </p:nvSpPr>
        <p:spPr>
          <a:xfrm>
            <a:off x="4533900" y="1496709"/>
            <a:ext cx="6819900" cy="3546839"/>
          </a:xfrm>
        </p:spPr>
        <p:txBody>
          <a:bodyPr>
            <a:normAutofit/>
          </a:bodyPr>
          <a:lstStyle/>
          <a:p>
            <a:pPr algn="l"/>
            <a:r>
              <a:rPr lang="en-US" sz="4000" dirty="0">
                <a:solidFill>
                  <a:schemeClr val="bg1"/>
                </a:solidFill>
                <a:effectLst/>
              </a:rPr>
              <a:t>OVERVIEW OF</a:t>
            </a:r>
            <a:r>
              <a:rPr lang="en-US" sz="4000" dirty="0">
                <a:solidFill>
                  <a:schemeClr val="bg1"/>
                </a:solidFill>
              </a:rPr>
              <a:t>:</a:t>
            </a:r>
            <a:r>
              <a:rPr lang="en-US" sz="4000" dirty="0">
                <a:solidFill>
                  <a:schemeClr val="bg1"/>
                </a:solidFill>
                <a:effectLst/>
              </a:rPr>
              <a:t> </a:t>
            </a:r>
            <a:br>
              <a:rPr lang="en-US" sz="4000" dirty="0">
                <a:solidFill>
                  <a:schemeClr val="bg1"/>
                </a:solidFill>
                <a:effectLst/>
              </a:rPr>
            </a:br>
            <a:r>
              <a:rPr lang="en-US" sz="4000" dirty="0">
                <a:solidFill>
                  <a:schemeClr val="bg1"/>
                </a:solidFill>
                <a:effectLst/>
              </a:rPr>
              <a:t>HOME-AMERICAN RESCUE PLAN (ARP) PROGRAM</a:t>
            </a:r>
            <a:endParaRPr lang="en-US" sz="4000" dirty="0">
              <a:solidFill>
                <a:schemeClr val="bg1"/>
              </a:solidFill>
              <a:latin typeface="Avenir LT Std 45 Book" panose="020B0502020203020204" pitchFamily="34" charset="0"/>
            </a:endParaRPr>
          </a:p>
        </p:txBody>
      </p:sp>
      <p:pic>
        <p:nvPicPr>
          <p:cNvPr id="5" name="Picture 4" descr="Logo&#10;&#10;Description automatically generated">
            <a:extLst>
              <a:ext uri="{FF2B5EF4-FFF2-40B4-BE49-F238E27FC236}">
                <a16:creationId xmlns:a16="http://schemas.microsoft.com/office/drawing/2014/main" id="{9118861F-86D8-E530-5820-4931EB896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281360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50049" y="0"/>
            <a:ext cx="1064302" cy="184379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5628CC-8699-4E8D-BE88-EC4E237B381D}"/>
              </a:ext>
            </a:extLst>
          </p:cNvPr>
          <p:cNvSpPr/>
          <p:nvPr/>
        </p:nvSpPr>
        <p:spPr>
          <a:xfrm>
            <a:off x="9426" y="3762531"/>
            <a:ext cx="12173149" cy="2328357"/>
          </a:xfrm>
          <a:prstGeom prst="rect">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Rectangle: Rounded Corners 35">
            <a:extLst>
              <a:ext uri="{FF2B5EF4-FFF2-40B4-BE49-F238E27FC236}">
                <a16:creationId xmlns:a16="http://schemas.microsoft.com/office/drawing/2014/main" id="{50BC63E4-FE53-4DD1-B184-470771BC499E}"/>
              </a:ext>
            </a:extLst>
          </p:cNvPr>
          <p:cNvSpPr/>
          <p:nvPr/>
        </p:nvSpPr>
        <p:spPr>
          <a:xfrm>
            <a:off x="5351490" y="1480976"/>
            <a:ext cx="6002310" cy="3553346"/>
          </a:xfrm>
          <a:prstGeom prst="roundRect">
            <a:avLst>
              <a:gd name="adj" fmla="val 6536"/>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p:cNvSpPr>
            <a:spLocks noGrp="1"/>
          </p:cNvSpPr>
          <p:nvPr>
            <p:ph type="title"/>
          </p:nvPr>
        </p:nvSpPr>
        <p:spPr>
          <a:xfrm>
            <a:off x="598206" y="2174114"/>
            <a:ext cx="4753283" cy="1325563"/>
          </a:xfrm>
        </p:spPr>
        <p:txBody>
          <a:bodyPr>
            <a:noAutofit/>
          </a:bodyPr>
          <a:lstStyle/>
          <a:p>
            <a:r>
              <a:rPr lang="en-US" sz="2400" dirty="0"/>
              <a:t>AFFORDABLE HOUSING PROGRAM:</a:t>
            </a:r>
            <a:br>
              <a:rPr lang="en-US" sz="2400" dirty="0"/>
            </a:br>
            <a:r>
              <a:rPr lang="en-US" sz="2400" dirty="0"/>
              <a:t>HOME-ARP </a:t>
            </a:r>
            <a:br>
              <a:rPr lang="en-US" sz="2400" dirty="0"/>
            </a:br>
            <a:r>
              <a:rPr lang="en-US" sz="2400" dirty="0"/>
              <a:t>AFFORDABLE RENTAL HOUSING PROGRAM</a:t>
            </a:r>
          </a:p>
        </p:txBody>
      </p:sp>
      <p:sp>
        <p:nvSpPr>
          <p:cNvPr id="4" name="Slide Number Placeholder 3"/>
          <p:cNvSpPr>
            <a:spLocks noGrp="1"/>
          </p:cNvSpPr>
          <p:nvPr>
            <p:ph type="sldNum" sz="quarter" idx="12"/>
          </p:nvPr>
        </p:nvSpPr>
        <p:spPr/>
        <p:txBody>
          <a:bodyPr/>
          <a:lstStyle/>
          <a:p>
            <a:fld id="{B5710A8E-EDF3-4BAE-B9AF-4928F118BE40}" type="slidenum">
              <a:rPr lang="en-US" smtClean="0"/>
              <a:t>12</a:t>
            </a:fld>
            <a:endParaRPr lang="en-US" dirty="0"/>
          </a:p>
        </p:txBody>
      </p:sp>
      <p:sp>
        <p:nvSpPr>
          <p:cNvPr id="3" name="Content Placeholder 2"/>
          <p:cNvSpPr>
            <a:spLocks noGrp="1"/>
          </p:cNvSpPr>
          <p:nvPr>
            <p:ph idx="1"/>
          </p:nvPr>
        </p:nvSpPr>
        <p:spPr>
          <a:xfrm>
            <a:off x="5531371" y="1986418"/>
            <a:ext cx="5642548" cy="2910322"/>
          </a:xfrm>
        </p:spPr>
        <p:txBody>
          <a:bodyPr>
            <a:normAutofit/>
          </a:bodyPr>
          <a:lstStyle/>
          <a:p>
            <a:pPr>
              <a:lnSpc>
                <a:spcPct val="150000"/>
              </a:lnSpc>
              <a:buClr>
                <a:srgbClr val="E8CD48"/>
              </a:buClr>
            </a:pPr>
            <a:r>
              <a:rPr lang="en-US" b="1" dirty="0">
                <a:solidFill>
                  <a:srgbClr val="FFC000"/>
                </a:solidFill>
              </a:rPr>
              <a:t>What is  the purpose of HOME-AMERICAN RESCUE PLAN (ARP)?</a:t>
            </a:r>
          </a:p>
          <a:p>
            <a:pPr>
              <a:lnSpc>
                <a:spcPct val="150000"/>
              </a:lnSpc>
              <a:buClr>
                <a:srgbClr val="E8CD48"/>
              </a:buClr>
            </a:pPr>
            <a:r>
              <a:rPr lang="en-US" dirty="0"/>
              <a:t>The primary objective of the  HOME-ARP program is the development of affordable rental housing by providing funding to:</a:t>
            </a:r>
          </a:p>
          <a:p>
            <a:pPr marL="285750" lvl="0" indent="-285750">
              <a:buFont typeface="Arial" panose="020B0604020202020204" pitchFamily="34" charset="0"/>
              <a:buChar char="•"/>
            </a:pPr>
            <a:r>
              <a:rPr lang="en-US" dirty="0"/>
              <a:t>Provide safe, quality, and affordable housing for individuals and families who meet the definition of Qualifying Populations (QPs).</a:t>
            </a:r>
          </a:p>
          <a:p>
            <a:pPr marL="285750" lvl="0" indent="-285750">
              <a:buFont typeface="Arial" panose="020B0604020202020204" pitchFamily="34" charset="0"/>
              <a:buChar char="•"/>
            </a:pPr>
            <a:r>
              <a:rPr lang="en-US" dirty="0"/>
              <a:t>Promote inclusion of HOME-ARP units in mixed-income housing</a:t>
            </a:r>
          </a:p>
          <a:p>
            <a:pPr marL="742950" lvl="1" indent="-285750">
              <a:buFont typeface="Arial" panose="020B0604020202020204" pitchFamily="34" charset="0"/>
              <a:buChar char="•"/>
            </a:pPr>
            <a:r>
              <a:rPr lang="en-US" dirty="0"/>
              <a:t>Up to 30% of the units by HOME-ARP funds maybe restricted for occupancy by households that are low-income.</a:t>
            </a:r>
          </a:p>
          <a:p>
            <a:pPr marL="285750" lvl="0" indent="-285750">
              <a:buFont typeface="Arial" panose="020B0604020202020204" pitchFamily="34" charset="0"/>
              <a:buChar char="•"/>
            </a:pPr>
            <a:r>
              <a:rPr lang="en-US" dirty="0"/>
              <a:t>Expand the capacity of nonprofit housing developers.</a:t>
            </a:r>
          </a:p>
          <a:p>
            <a:pPr marL="742950" lvl="1" indent="-285750">
              <a:lnSpc>
                <a:spcPct val="150000"/>
              </a:lnSpc>
              <a:buClr>
                <a:srgbClr val="E8CD48"/>
              </a:buClr>
              <a:buFont typeface="Arial" panose="020B0604020202020204" pitchFamily="34" charset="0"/>
              <a:buChar char="•"/>
            </a:pPr>
            <a:endParaRPr lang="en-US" dirty="0"/>
          </a:p>
          <a:p>
            <a:pPr marL="742950" lvl="1" indent="-285750">
              <a:lnSpc>
                <a:spcPct val="150000"/>
              </a:lnSpc>
              <a:buClr>
                <a:srgbClr val="E8CD48"/>
              </a:buClr>
              <a:buFont typeface="Arial" panose="020B0604020202020204" pitchFamily="34" charset="0"/>
              <a:buChar char="•"/>
            </a:pPr>
            <a:endParaRPr lang="en-US" dirty="0"/>
          </a:p>
          <a:p>
            <a:pPr marL="285750" indent="-285750">
              <a:buClr>
                <a:srgbClr val="E8CD48"/>
              </a:buClr>
              <a:buFont typeface="Arial" panose="020B0604020202020204" pitchFamily="34" charset="0"/>
              <a:buChar char="•"/>
            </a:pPr>
            <a:endParaRPr lang="en-US" dirty="0"/>
          </a:p>
        </p:txBody>
      </p:sp>
      <p:sp>
        <p:nvSpPr>
          <p:cNvPr id="10" name="Freeform 835"/>
          <p:cNvSpPr>
            <a:spLocks/>
          </p:cNvSpPr>
          <p:nvPr/>
        </p:nvSpPr>
        <p:spPr bwMode="auto">
          <a:xfrm>
            <a:off x="978758" y="679403"/>
            <a:ext cx="895903" cy="901127"/>
          </a:xfrm>
          <a:custGeom>
            <a:avLst/>
            <a:gdLst>
              <a:gd name="T0" fmla="*/ 2147483646 w 21437"/>
              <a:gd name="T1" fmla="*/ 2147483646 h 21465"/>
              <a:gd name="T2" fmla="*/ 2147483646 w 21437"/>
              <a:gd name="T3" fmla="*/ 2147483646 h 21465"/>
              <a:gd name="T4" fmla="*/ 2147483646 w 21437"/>
              <a:gd name="T5" fmla="*/ 2147483646 h 21465"/>
              <a:gd name="T6" fmla="*/ 2147483646 w 21437"/>
              <a:gd name="T7" fmla="*/ 2147483646 h 214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37" h="21465" extrusionOk="0">
                <a:moveTo>
                  <a:pt x="15131" y="16740"/>
                </a:moveTo>
                <a:cubicBezTo>
                  <a:pt x="15131" y="16875"/>
                  <a:pt x="14863" y="16875"/>
                  <a:pt x="14729" y="16875"/>
                </a:cubicBezTo>
                <a:cubicBezTo>
                  <a:pt x="13790" y="16470"/>
                  <a:pt x="13790" y="16470"/>
                  <a:pt x="13790" y="16470"/>
                </a:cubicBezTo>
                <a:cubicBezTo>
                  <a:pt x="13521" y="16335"/>
                  <a:pt x="13387" y="16470"/>
                  <a:pt x="13253" y="16605"/>
                </a:cubicBezTo>
                <a:cubicBezTo>
                  <a:pt x="12851" y="17280"/>
                  <a:pt x="12314" y="17820"/>
                  <a:pt x="11643" y="18225"/>
                </a:cubicBezTo>
                <a:cubicBezTo>
                  <a:pt x="11375" y="18360"/>
                  <a:pt x="11375" y="18630"/>
                  <a:pt x="11509" y="18765"/>
                </a:cubicBezTo>
                <a:cubicBezTo>
                  <a:pt x="11912" y="19710"/>
                  <a:pt x="11912" y="19710"/>
                  <a:pt x="11912" y="19710"/>
                </a:cubicBezTo>
                <a:cubicBezTo>
                  <a:pt x="11912" y="19845"/>
                  <a:pt x="11912" y="20115"/>
                  <a:pt x="11643" y="20115"/>
                </a:cubicBezTo>
                <a:cubicBezTo>
                  <a:pt x="10570" y="20655"/>
                  <a:pt x="10570" y="20655"/>
                  <a:pt x="10570" y="20655"/>
                </a:cubicBezTo>
                <a:cubicBezTo>
                  <a:pt x="10436" y="20655"/>
                  <a:pt x="10302" y="20520"/>
                  <a:pt x="10167" y="20385"/>
                </a:cubicBezTo>
                <a:cubicBezTo>
                  <a:pt x="9765" y="19440"/>
                  <a:pt x="9765" y="19440"/>
                  <a:pt x="9765" y="19440"/>
                </a:cubicBezTo>
                <a:cubicBezTo>
                  <a:pt x="9765" y="19305"/>
                  <a:pt x="9497" y="19170"/>
                  <a:pt x="9362" y="19170"/>
                </a:cubicBezTo>
                <a:cubicBezTo>
                  <a:pt x="8557" y="19305"/>
                  <a:pt x="7753" y="19305"/>
                  <a:pt x="6948" y="19170"/>
                </a:cubicBezTo>
                <a:cubicBezTo>
                  <a:pt x="6813" y="19170"/>
                  <a:pt x="6679" y="19305"/>
                  <a:pt x="6545" y="19440"/>
                </a:cubicBezTo>
                <a:cubicBezTo>
                  <a:pt x="6143" y="20385"/>
                  <a:pt x="6143" y="20385"/>
                  <a:pt x="6143" y="20385"/>
                </a:cubicBezTo>
                <a:cubicBezTo>
                  <a:pt x="6143" y="20520"/>
                  <a:pt x="5874" y="20655"/>
                  <a:pt x="5740" y="20655"/>
                </a:cubicBezTo>
                <a:cubicBezTo>
                  <a:pt x="4667" y="20115"/>
                  <a:pt x="4667" y="20115"/>
                  <a:pt x="4667" y="20115"/>
                </a:cubicBezTo>
                <a:cubicBezTo>
                  <a:pt x="4667" y="20115"/>
                  <a:pt x="4533" y="20115"/>
                  <a:pt x="4533" y="19980"/>
                </a:cubicBezTo>
                <a:cubicBezTo>
                  <a:pt x="4533" y="19845"/>
                  <a:pt x="4533" y="19845"/>
                  <a:pt x="4533" y="19710"/>
                </a:cubicBezTo>
                <a:cubicBezTo>
                  <a:pt x="4935" y="18765"/>
                  <a:pt x="4935" y="18765"/>
                  <a:pt x="4935" y="18765"/>
                </a:cubicBezTo>
                <a:cubicBezTo>
                  <a:pt x="4935" y="18630"/>
                  <a:pt x="4935" y="18360"/>
                  <a:pt x="4801" y="18225"/>
                </a:cubicBezTo>
                <a:cubicBezTo>
                  <a:pt x="4130" y="17820"/>
                  <a:pt x="3594" y="17280"/>
                  <a:pt x="3057" y="16605"/>
                </a:cubicBezTo>
                <a:cubicBezTo>
                  <a:pt x="3057" y="16470"/>
                  <a:pt x="2789" y="16335"/>
                  <a:pt x="2654" y="16470"/>
                </a:cubicBezTo>
                <a:cubicBezTo>
                  <a:pt x="1581" y="16875"/>
                  <a:pt x="1581" y="16875"/>
                  <a:pt x="1581" y="16875"/>
                </a:cubicBezTo>
                <a:cubicBezTo>
                  <a:pt x="1447" y="16875"/>
                  <a:pt x="1313" y="16875"/>
                  <a:pt x="1179" y="16740"/>
                </a:cubicBezTo>
                <a:cubicBezTo>
                  <a:pt x="776" y="15525"/>
                  <a:pt x="776" y="15525"/>
                  <a:pt x="776" y="15525"/>
                </a:cubicBezTo>
                <a:cubicBezTo>
                  <a:pt x="776" y="15390"/>
                  <a:pt x="776" y="15255"/>
                  <a:pt x="910" y="15255"/>
                </a:cubicBezTo>
                <a:cubicBezTo>
                  <a:pt x="1984" y="14850"/>
                  <a:pt x="1984" y="14850"/>
                  <a:pt x="1984" y="14850"/>
                </a:cubicBezTo>
                <a:cubicBezTo>
                  <a:pt x="2118" y="14715"/>
                  <a:pt x="2252" y="14580"/>
                  <a:pt x="2118" y="14310"/>
                </a:cubicBezTo>
                <a:cubicBezTo>
                  <a:pt x="1984" y="13500"/>
                  <a:pt x="1984" y="12690"/>
                  <a:pt x="2118" y="11880"/>
                </a:cubicBezTo>
                <a:cubicBezTo>
                  <a:pt x="2252" y="11745"/>
                  <a:pt x="2118" y="11610"/>
                  <a:pt x="1984" y="11475"/>
                </a:cubicBezTo>
                <a:cubicBezTo>
                  <a:pt x="910" y="11070"/>
                  <a:pt x="910" y="11070"/>
                  <a:pt x="910" y="11070"/>
                </a:cubicBezTo>
                <a:cubicBezTo>
                  <a:pt x="910" y="11070"/>
                  <a:pt x="776" y="10935"/>
                  <a:pt x="776" y="10935"/>
                </a:cubicBezTo>
                <a:cubicBezTo>
                  <a:pt x="776" y="10800"/>
                  <a:pt x="776" y="10800"/>
                  <a:pt x="776" y="10665"/>
                </a:cubicBezTo>
                <a:cubicBezTo>
                  <a:pt x="1179" y="9585"/>
                  <a:pt x="1179" y="9585"/>
                  <a:pt x="1179" y="9585"/>
                </a:cubicBezTo>
                <a:cubicBezTo>
                  <a:pt x="1313" y="9585"/>
                  <a:pt x="1313" y="9450"/>
                  <a:pt x="1447" y="9450"/>
                </a:cubicBezTo>
                <a:cubicBezTo>
                  <a:pt x="1447" y="9450"/>
                  <a:pt x="1581" y="9450"/>
                  <a:pt x="1581" y="9450"/>
                </a:cubicBezTo>
                <a:cubicBezTo>
                  <a:pt x="2654" y="9855"/>
                  <a:pt x="2654" y="9855"/>
                  <a:pt x="2654" y="9855"/>
                </a:cubicBezTo>
                <a:cubicBezTo>
                  <a:pt x="2789" y="9990"/>
                  <a:pt x="3057" y="9855"/>
                  <a:pt x="3057" y="9720"/>
                </a:cubicBezTo>
                <a:cubicBezTo>
                  <a:pt x="3594" y="9045"/>
                  <a:pt x="4130" y="8505"/>
                  <a:pt x="4801" y="7965"/>
                </a:cubicBezTo>
                <a:cubicBezTo>
                  <a:pt x="4935" y="7965"/>
                  <a:pt x="5069" y="7695"/>
                  <a:pt x="4935" y="7560"/>
                </a:cubicBezTo>
                <a:cubicBezTo>
                  <a:pt x="4533" y="6480"/>
                  <a:pt x="4533" y="6480"/>
                  <a:pt x="4533" y="6480"/>
                </a:cubicBezTo>
                <a:cubicBezTo>
                  <a:pt x="4533" y="6480"/>
                  <a:pt x="4533" y="6345"/>
                  <a:pt x="4533" y="6345"/>
                </a:cubicBezTo>
                <a:cubicBezTo>
                  <a:pt x="4533" y="6210"/>
                  <a:pt x="4667" y="6210"/>
                  <a:pt x="4667" y="6210"/>
                </a:cubicBezTo>
                <a:cubicBezTo>
                  <a:pt x="5740" y="5670"/>
                  <a:pt x="5740" y="5670"/>
                  <a:pt x="5740" y="5670"/>
                </a:cubicBezTo>
                <a:cubicBezTo>
                  <a:pt x="5874" y="5670"/>
                  <a:pt x="6143" y="5670"/>
                  <a:pt x="6143" y="5805"/>
                </a:cubicBezTo>
                <a:cubicBezTo>
                  <a:pt x="6545" y="6885"/>
                  <a:pt x="6545" y="6885"/>
                  <a:pt x="6545" y="6885"/>
                </a:cubicBezTo>
                <a:cubicBezTo>
                  <a:pt x="6679" y="7020"/>
                  <a:pt x="6813" y="7155"/>
                  <a:pt x="7082" y="7020"/>
                </a:cubicBezTo>
                <a:cubicBezTo>
                  <a:pt x="7216" y="7020"/>
                  <a:pt x="7350" y="6750"/>
                  <a:pt x="7350" y="6615"/>
                </a:cubicBezTo>
                <a:cubicBezTo>
                  <a:pt x="6813" y="5535"/>
                  <a:pt x="6813" y="5535"/>
                  <a:pt x="6813" y="5535"/>
                </a:cubicBezTo>
                <a:cubicBezTo>
                  <a:pt x="6679" y="4995"/>
                  <a:pt x="6008" y="4725"/>
                  <a:pt x="5472" y="4995"/>
                </a:cubicBezTo>
                <a:cubicBezTo>
                  <a:pt x="4398" y="5400"/>
                  <a:pt x="4398" y="5400"/>
                  <a:pt x="4398" y="5400"/>
                </a:cubicBezTo>
                <a:cubicBezTo>
                  <a:pt x="4130" y="5535"/>
                  <a:pt x="3862" y="5670"/>
                  <a:pt x="3728" y="5940"/>
                </a:cubicBezTo>
                <a:cubicBezTo>
                  <a:pt x="3728" y="6210"/>
                  <a:pt x="3728" y="6615"/>
                  <a:pt x="3728" y="6885"/>
                </a:cubicBezTo>
                <a:cubicBezTo>
                  <a:pt x="4130" y="7560"/>
                  <a:pt x="4130" y="7560"/>
                  <a:pt x="4130" y="7560"/>
                </a:cubicBezTo>
                <a:cubicBezTo>
                  <a:pt x="3459" y="7965"/>
                  <a:pt x="3057" y="8505"/>
                  <a:pt x="2654" y="9045"/>
                </a:cubicBezTo>
                <a:cubicBezTo>
                  <a:pt x="1984" y="8775"/>
                  <a:pt x="1984" y="8775"/>
                  <a:pt x="1984" y="8775"/>
                </a:cubicBezTo>
                <a:cubicBezTo>
                  <a:pt x="1715" y="8640"/>
                  <a:pt x="1313" y="8640"/>
                  <a:pt x="1044" y="8775"/>
                </a:cubicBezTo>
                <a:cubicBezTo>
                  <a:pt x="776" y="8775"/>
                  <a:pt x="642" y="9045"/>
                  <a:pt x="508" y="9315"/>
                </a:cubicBezTo>
                <a:cubicBezTo>
                  <a:pt x="105" y="10395"/>
                  <a:pt x="105" y="10395"/>
                  <a:pt x="105" y="10395"/>
                </a:cubicBezTo>
                <a:cubicBezTo>
                  <a:pt x="-29" y="10665"/>
                  <a:pt x="-29" y="10935"/>
                  <a:pt x="105" y="11205"/>
                </a:cubicBezTo>
                <a:cubicBezTo>
                  <a:pt x="105" y="11475"/>
                  <a:pt x="374" y="11745"/>
                  <a:pt x="642" y="11880"/>
                </a:cubicBezTo>
                <a:cubicBezTo>
                  <a:pt x="1313" y="12150"/>
                  <a:pt x="1313" y="12150"/>
                  <a:pt x="1313" y="12150"/>
                </a:cubicBezTo>
                <a:cubicBezTo>
                  <a:pt x="1179" y="12825"/>
                  <a:pt x="1179" y="13500"/>
                  <a:pt x="1313" y="14175"/>
                </a:cubicBezTo>
                <a:cubicBezTo>
                  <a:pt x="642" y="14445"/>
                  <a:pt x="642" y="14445"/>
                  <a:pt x="642" y="14445"/>
                </a:cubicBezTo>
                <a:cubicBezTo>
                  <a:pt x="105" y="14715"/>
                  <a:pt x="-163" y="15390"/>
                  <a:pt x="105" y="15930"/>
                </a:cubicBezTo>
                <a:cubicBezTo>
                  <a:pt x="508" y="17010"/>
                  <a:pt x="508" y="17010"/>
                  <a:pt x="508" y="17010"/>
                </a:cubicBezTo>
                <a:cubicBezTo>
                  <a:pt x="776" y="17550"/>
                  <a:pt x="1313" y="17820"/>
                  <a:pt x="1984" y="17550"/>
                </a:cubicBezTo>
                <a:cubicBezTo>
                  <a:pt x="2654" y="17280"/>
                  <a:pt x="2654" y="17280"/>
                  <a:pt x="2654" y="17280"/>
                </a:cubicBezTo>
                <a:cubicBezTo>
                  <a:pt x="3057" y="17820"/>
                  <a:pt x="3459" y="18360"/>
                  <a:pt x="4130" y="18765"/>
                </a:cubicBezTo>
                <a:cubicBezTo>
                  <a:pt x="3728" y="19440"/>
                  <a:pt x="3728" y="19440"/>
                  <a:pt x="3728" y="19440"/>
                </a:cubicBezTo>
                <a:cubicBezTo>
                  <a:pt x="3728" y="19710"/>
                  <a:pt x="3728" y="19980"/>
                  <a:pt x="3728" y="20250"/>
                </a:cubicBezTo>
                <a:cubicBezTo>
                  <a:pt x="3862" y="20520"/>
                  <a:pt x="4130" y="20790"/>
                  <a:pt x="4398" y="20925"/>
                </a:cubicBezTo>
                <a:cubicBezTo>
                  <a:pt x="5472" y="21330"/>
                  <a:pt x="5472" y="21330"/>
                  <a:pt x="5472" y="21330"/>
                </a:cubicBezTo>
                <a:cubicBezTo>
                  <a:pt x="6008" y="21600"/>
                  <a:pt x="6679" y="21330"/>
                  <a:pt x="6813" y="20790"/>
                </a:cubicBezTo>
                <a:cubicBezTo>
                  <a:pt x="7216" y="19980"/>
                  <a:pt x="7216" y="19980"/>
                  <a:pt x="7216" y="19980"/>
                </a:cubicBezTo>
                <a:cubicBezTo>
                  <a:pt x="7887" y="20115"/>
                  <a:pt x="8557" y="20115"/>
                  <a:pt x="9228" y="19980"/>
                </a:cubicBezTo>
                <a:cubicBezTo>
                  <a:pt x="9497" y="20790"/>
                  <a:pt x="9497" y="20790"/>
                  <a:pt x="9497" y="20790"/>
                </a:cubicBezTo>
                <a:cubicBezTo>
                  <a:pt x="9631" y="21195"/>
                  <a:pt x="10033" y="21465"/>
                  <a:pt x="10570" y="21465"/>
                </a:cubicBezTo>
                <a:cubicBezTo>
                  <a:pt x="10704" y="21465"/>
                  <a:pt x="10838" y="21330"/>
                  <a:pt x="10972" y="21330"/>
                </a:cubicBezTo>
                <a:cubicBezTo>
                  <a:pt x="12046" y="20925"/>
                  <a:pt x="12046" y="20925"/>
                  <a:pt x="12046" y="20925"/>
                </a:cubicBezTo>
                <a:cubicBezTo>
                  <a:pt x="12582" y="20655"/>
                  <a:pt x="12851" y="19980"/>
                  <a:pt x="12582" y="19440"/>
                </a:cubicBezTo>
                <a:cubicBezTo>
                  <a:pt x="12314" y="18765"/>
                  <a:pt x="12314" y="18765"/>
                  <a:pt x="12314" y="18765"/>
                </a:cubicBezTo>
                <a:cubicBezTo>
                  <a:pt x="12851" y="18360"/>
                  <a:pt x="13387" y="17820"/>
                  <a:pt x="13790" y="17280"/>
                </a:cubicBezTo>
                <a:cubicBezTo>
                  <a:pt x="14461" y="17550"/>
                  <a:pt x="14461" y="17550"/>
                  <a:pt x="14461" y="17550"/>
                </a:cubicBezTo>
                <a:cubicBezTo>
                  <a:pt x="14997" y="17820"/>
                  <a:pt x="15668" y="17550"/>
                  <a:pt x="15936" y="17010"/>
                </a:cubicBezTo>
                <a:cubicBezTo>
                  <a:pt x="16339" y="15930"/>
                  <a:pt x="16339" y="15930"/>
                  <a:pt x="16339" y="15930"/>
                </a:cubicBezTo>
                <a:cubicBezTo>
                  <a:pt x="16473" y="15660"/>
                  <a:pt x="16473" y="15390"/>
                  <a:pt x="16339" y="15120"/>
                </a:cubicBezTo>
                <a:cubicBezTo>
                  <a:pt x="16205" y="14850"/>
                  <a:pt x="15936" y="14580"/>
                  <a:pt x="15668" y="14445"/>
                </a:cubicBezTo>
                <a:cubicBezTo>
                  <a:pt x="14729" y="14040"/>
                  <a:pt x="14729" y="14040"/>
                  <a:pt x="14729" y="14040"/>
                </a:cubicBezTo>
                <a:cubicBezTo>
                  <a:pt x="14595" y="13905"/>
                  <a:pt x="14326" y="14040"/>
                  <a:pt x="14192" y="14310"/>
                </a:cubicBezTo>
                <a:cubicBezTo>
                  <a:pt x="14192" y="14445"/>
                  <a:pt x="14192" y="14715"/>
                  <a:pt x="14461" y="14850"/>
                </a:cubicBezTo>
                <a:cubicBezTo>
                  <a:pt x="15400" y="15255"/>
                  <a:pt x="15400" y="15255"/>
                  <a:pt x="15400" y="15255"/>
                </a:cubicBezTo>
                <a:cubicBezTo>
                  <a:pt x="15534" y="15255"/>
                  <a:pt x="15534" y="15255"/>
                  <a:pt x="15534" y="15390"/>
                </a:cubicBezTo>
                <a:cubicBezTo>
                  <a:pt x="15668" y="15390"/>
                  <a:pt x="15668" y="15525"/>
                  <a:pt x="15534" y="15525"/>
                </a:cubicBezTo>
                <a:lnTo>
                  <a:pt x="15131" y="16740"/>
                </a:lnTo>
                <a:close/>
                <a:moveTo>
                  <a:pt x="8155" y="10395"/>
                </a:moveTo>
                <a:cubicBezTo>
                  <a:pt x="8423" y="10395"/>
                  <a:pt x="8557" y="10260"/>
                  <a:pt x="8557" y="9990"/>
                </a:cubicBezTo>
                <a:cubicBezTo>
                  <a:pt x="8557" y="9855"/>
                  <a:pt x="8423" y="9585"/>
                  <a:pt x="8155" y="9585"/>
                </a:cubicBezTo>
                <a:cubicBezTo>
                  <a:pt x="8155" y="9585"/>
                  <a:pt x="8155" y="9585"/>
                  <a:pt x="8155" y="9585"/>
                </a:cubicBezTo>
                <a:cubicBezTo>
                  <a:pt x="7216" y="9585"/>
                  <a:pt x="6277" y="9990"/>
                  <a:pt x="5740" y="10665"/>
                </a:cubicBezTo>
                <a:cubicBezTo>
                  <a:pt x="5069" y="11340"/>
                  <a:pt x="4667" y="12285"/>
                  <a:pt x="4667" y="13230"/>
                </a:cubicBezTo>
                <a:cubicBezTo>
                  <a:pt x="4667" y="14175"/>
                  <a:pt x="5069" y="14985"/>
                  <a:pt x="5740" y="15660"/>
                </a:cubicBezTo>
                <a:cubicBezTo>
                  <a:pt x="6411" y="16335"/>
                  <a:pt x="7216" y="16605"/>
                  <a:pt x="8155" y="16605"/>
                </a:cubicBezTo>
                <a:cubicBezTo>
                  <a:pt x="8155" y="16605"/>
                  <a:pt x="8155" y="16605"/>
                  <a:pt x="8155" y="16605"/>
                </a:cubicBezTo>
                <a:cubicBezTo>
                  <a:pt x="9094" y="16605"/>
                  <a:pt x="10033" y="16335"/>
                  <a:pt x="10704" y="15660"/>
                </a:cubicBezTo>
                <a:cubicBezTo>
                  <a:pt x="11375" y="14985"/>
                  <a:pt x="11643" y="14040"/>
                  <a:pt x="11643" y="13095"/>
                </a:cubicBezTo>
                <a:cubicBezTo>
                  <a:pt x="11643" y="12960"/>
                  <a:pt x="11509" y="12690"/>
                  <a:pt x="11241" y="12690"/>
                </a:cubicBezTo>
                <a:cubicBezTo>
                  <a:pt x="11241" y="12690"/>
                  <a:pt x="11241" y="12690"/>
                  <a:pt x="11241" y="12690"/>
                </a:cubicBezTo>
                <a:cubicBezTo>
                  <a:pt x="11107" y="12690"/>
                  <a:pt x="10838" y="12960"/>
                  <a:pt x="10838" y="13095"/>
                </a:cubicBezTo>
                <a:cubicBezTo>
                  <a:pt x="10838" y="13905"/>
                  <a:pt x="10570" y="14580"/>
                  <a:pt x="10167" y="15120"/>
                </a:cubicBezTo>
                <a:cubicBezTo>
                  <a:pt x="9631" y="15525"/>
                  <a:pt x="8960" y="15930"/>
                  <a:pt x="8155" y="15930"/>
                </a:cubicBezTo>
                <a:cubicBezTo>
                  <a:pt x="8155" y="15930"/>
                  <a:pt x="8155" y="15930"/>
                  <a:pt x="8155" y="15930"/>
                </a:cubicBezTo>
                <a:cubicBezTo>
                  <a:pt x="7484" y="15930"/>
                  <a:pt x="6813" y="15525"/>
                  <a:pt x="6277" y="15120"/>
                </a:cubicBezTo>
                <a:cubicBezTo>
                  <a:pt x="5740" y="14580"/>
                  <a:pt x="5472" y="13905"/>
                  <a:pt x="5472" y="13230"/>
                </a:cubicBezTo>
                <a:cubicBezTo>
                  <a:pt x="5472" y="12420"/>
                  <a:pt x="5740" y="11745"/>
                  <a:pt x="6277" y="11205"/>
                </a:cubicBezTo>
                <a:cubicBezTo>
                  <a:pt x="6813" y="10665"/>
                  <a:pt x="7484" y="10395"/>
                  <a:pt x="8155" y="10395"/>
                </a:cubicBezTo>
                <a:close/>
                <a:moveTo>
                  <a:pt x="20498" y="7695"/>
                </a:moveTo>
                <a:cubicBezTo>
                  <a:pt x="21035" y="7695"/>
                  <a:pt x="21437" y="7290"/>
                  <a:pt x="21437" y="6750"/>
                </a:cubicBezTo>
                <a:cubicBezTo>
                  <a:pt x="21437" y="5940"/>
                  <a:pt x="21437" y="5940"/>
                  <a:pt x="21437" y="5940"/>
                </a:cubicBezTo>
                <a:cubicBezTo>
                  <a:pt x="21437" y="5400"/>
                  <a:pt x="21035" y="4995"/>
                  <a:pt x="20498" y="4995"/>
                </a:cubicBezTo>
                <a:cubicBezTo>
                  <a:pt x="20095" y="4995"/>
                  <a:pt x="20095" y="4995"/>
                  <a:pt x="20095" y="4995"/>
                </a:cubicBezTo>
                <a:cubicBezTo>
                  <a:pt x="19961" y="4590"/>
                  <a:pt x="19827" y="4185"/>
                  <a:pt x="19559" y="3780"/>
                </a:cubicBezTo>
                <a:cubicBezTo>
                  <a:pt x="19827" y="3510"/>
                  <a:pt x="19827" y="3510"/>
                  <a:pt x="19827" y="3510"/>
                </a:cubicBezTo>
                <a:cubicBezTo>
                  <a:pt x="20230" y="3105"/>
                  <a:pt x="20230" y="2565"/>
                  <a:pt x="19827" y="2160"/>
                </a:cubicBezTo>
                <a:cubicBezTo>
                  <a:pt x="19290" y="1620"/>
                  <a:pt x="19290" y="1620"/>
                  <a:pt x="19290" y="1620"/>
                </a:cubicBezTo>
                <a:cubicBezTo>
                  <a:pt x="19156" y="1350"/>
                  <a:pt x="18888" y="1350"/>
                  <a:pt x="18620" y="1350"/>
                </a:cubicBezTo>
                <a:cubicBezTo>
                  <a:pt x="18351" y="1350"/>
                  <a:pt x="18217" y="1350"/>
                  <a:pt x="18083" y="1620"/>
                </a:cubicBezTo>
                <a:cubicBezTo>
                  <a:pt x="17680" y="1890"/>
                  <a:pt x="17680" y="1890"/>
                  <a:pt x="17680" y="1890"/>
                </a:cubicBezTo>
                <a:cubicBezTo>
                  <a:pt x="17278" y="1620"/>
                  <a:pt x="16876" y="1485"/>
                  <a:pt x="16473" y="1350"/>
                </a:cubicBezTo>
                <a:cubicBezTo>
                  <a:pt x="16473" y="945"/>
                  <a:pt x="16473" y="945"/>
                  <a:pt x="16473" y="945"/>
                </a:cubicBezTo>
                <a:cubicBezTo>
                  <a:pt x="16473" y="405"/>
                  <a:pt x="16071" y="0"/>
                  <a:pt x="15534" y="0"/>
                </a:cubicBezTo>
                <a:cubicBezTo>
                  <a:pt x="14729" y="0"/>
                  <a:pt x="14729" y="0"/>
                  <a:pt x="14729" y="0"/>
                </a:cubicBezTo>
                <a:cubicBezTo>
                  <a:pt x="14192" y="0"/>
                  <a:pt x="13790" y="405"/>
                  <a:pt x="13790" y="945"/>
                </a:cubicBezTo>
                <a:cubicBezTo>
                  <a:pt x="13790" y="1350"/>
                  <a:pt x="13790" y="1350"/>
                  <a:pt x="13790" y="1350"/>
                </a:cubicBezTo>
                <a:cubicBezTo>
                  <a:pt x="13387" y="1485"/>
                  <a:pt x="12985" y="1620"/>
                  <a:pt x="12582" y="1890"/>
                </a:cubicBezTo>
                <a:cubicBezTo>
                  <a:pt x="12180" y="1620"/>
                  <a:pt x="12180" y="1620"/>
                  <a:pt x="12180" y="1620"/>
                </a:cubicBezTo>
                <a:cubicBezTo>
                  <a:pt x="12046" y="1350"/>
                  <a:pt x="11777" y="1350"/>
                  <a:pt x="11509" y="1350"/>
                </a:cubicBezTo>
                <a:cubicBezTo>
                  <a:pt x="11375" y="1350"/>
                  <a:pt x="11107" y="1350"/>
                  <a:pt x="10972" y="1620"/>
                </a:cubicBezTo>
                <a:cubicBezTo>
                  <a:pt x="10302" y="2160"/>
                  <a:pt x="10302" y="2160"/>
                  <a:pt x="10302" y="2160"/>
                </a:cubicBezTo>
                <a:cubicBezTo>
                  <a:pt x="10033" y="2565"/>
                  <a:pt x="10033" y="3105"/>
                  <a:pt x="10302" y="3510"/>
                </a:cubicBezTo>
                <a:cubicBezTo>
                  <a:pt x="10704" y="3780"/>
                  <a:pt x="10704" y="3780"/>
                  <a:pt x="10704" y="3780"/>
                </a:cubicBezTo>
                <a:cubicBezTo>
                  <a:pt x="10436" y="4185"/>
                  <a:pt x="10302" y="4590"/>
                  <a:pt x="10167" y="4995"/>
                </a:cubicBezTo>
                <a:cubicBezTo>
                  <a:pt x="9631" y="4995"/>
                  <a:pt x="9631" y="4995"/>
                  <a:pt x="9631" y="4995"/>
                </a:cubicBezTo>
                <a:cubicBezTo>
                  <a:pt x="9228" y="4995"/>
                  <a:pt x="8826" y="5400"/>
                  <a:pt x="8826" y="5940"/>
                </a:cubicBezTo>
                <a:cubicBezTo>
                  <a:pt x="8826" y="6750"/>
                  <a:pt x="8826" y="6750"/>
                  <a:pt x="8826" y="6750"/>
                </a:cubicBezTo>
                <a:cubicBezTo>
                  <a:pt x="8826" y="7290"/>
                  <a:pt x="9228" y="7695"/>
                  <a:pt x="9631" y="7695"/>
                </a:cubicBezTo>
                <a:cubicBezTo>
                  <a:pt x="10167" y="7695"/>
                  <a:pt x="10167" y="7695"/>
                  <a:pt x="10167" y="7695"/>
                </a:cubicBezTo>
                <a:cubicBezTo>
                  <a:pt x="10302" y="8100"/>
                  <a:pt x="10436" y="8505"/>
                  <a:pt x="10704" y="8910"/>
                </a:cubicBezTo>
                <a:cubicBezTo>
                  <a:pt x="10302" y="9315"/>
                  <a:pt x="10302" y="9315"/>
                  <a:pt x="10302" y="9315"/>
                </a:cubicBezTo>
                <a:cubicBezTo>
                  <a:pt x="10033" y="9585"/>
                  <a:pt x="10033" y="10260"/>
                  <a:pt x="10302" y="10530"/>
                </a:cubicBezTo>
                <a:cubicBezTo>
                  <a:pt x="10972" y="11205"/>
                  <a:pt x="10972" y="11205"/>
                  <a:pt x="10972" y="11205"/>
                </a:cubicBezTo>
                <a:cubicBezTo>
                  <a:pt x="11107" y="11340"/>
                  <a:pt x="11375" y="11475"/>
                  <a:pt x="11509" y="11475"/>
                </a:cubicBezTo>
                <a:cubicBezTo>
                  <a:pt x="11777" y="11475"/>
                  <a:pt x="12046" y="11340"/>
                  <a:pt x="12180" y="11205"/>
                </a:cubicBezTo>
                <a:cubicBezTo>
                  <a:pt x="12582" y="10800"/>
                  <a:pt x="12582" y="10800"/>
                  <a:pt x="12582" y="10800"/>
                </a:cubicBezTo>
                <a:cubicBezTo>
                  <a:pt x="12985" y="11070"/>
                  <a:pt x="13387" y="11205"/>
                  <a:pt x="13790" y="11340"/>
                </a:cubicBezTo>
                <a:cubicBezTo>
                  <a:pt x="13790" y="11880"/>
                  <a:pt x="13790" y="11880"/>
                  <a:pt x="13790" y="11880"/>
                </a:cubicBezTo>
                <a:cubicBezTo>
                  <a:pt x="13790" y="12285"/>
                  <a:pt x="14192" y="12690"/>
                  <a:pt x="14729" y="12690"/>
                </a:cubicBezTo>
                <a:cubicBezTo>
                  <a:pt x="15534" y="12690"/>
                  <a:pt x="15534" y="12690"/>
                  <a:pt x="15534" y="12690"/>
                </a:cubicBezTo>
                <a:cubicBezTo>
                  <a:pt x="16071" y="12690"/>
                  <a:pt x="16473" y="12285"/>
                  <a:pt x="16473" y="11880"/>
                </a:cubicBezTo>
                <a:cubicBezTo>
                  <a:pt x="16473" y="11340"/>
                  <a:pt x="16473" y="11340"/>
                  <a:pt x="16473" y="11340"/>
                </a:cubicBezTo>
                <a:cubicBezTo>
                  <a:pt x="16876" y="11205"/>
                  <a:pt x="17278" y="11070"/>
                  <a:pt x="17680" y="10800"/>
                </a:cubicBezTo>
                <a:cubicBezTo>
                  <a:pt x="18083" y="11205"/>
                  <a:pt x="18083" y="11205"/>
                  <a:pt x="18083" y="11205"/>
                </a:cubicBezTo>
                <a:cubicBezTo>
                  <a:pt x="18217" y="11340"/>
                  <a:pt x="18351" y="11475"/>
                  <a:pt x="18620" y="11475"/>
                </a:cubicBezTo>
                <a:cubicBezTo>
                  <a:pt x="18888" y="11475"/>
                  <a:pt x="19156" y="11340"/>
                  <a:pt x="19290" y="11205"/>
                </a:cubicBezTo>
                <a:cubicBezTo>
                  <a:pt x="19827" y="10530"/>
                  <a:pt x="19827" y="10530"/>
                  <a:pt x="19827" y="10530"/>
                </a:cubicBezTo>
                <a:cubicBezTo>
                  <a:pt x="20230" y="10260"/>
                  <a:pt x="20230" y="9585"/>
                  <a:pt x="19827" y="9315"/>
                </a:cubicBezTo>
                <a:cubicBezTo>
                  <a:pt x="19559" y="8910"/>
                  <a:pt x="19559" y="8910"/>
                  <a:pt x="19559" y="8910"/>
                </a:cubicBezTo>
                <a:cubicBezTo>
                  <a:pt x="19827" y="8505"/>
                  <a:pt x="19961" y="8100"/>
                  <a:pt x="20095" y="7695"/>
                </a:cubicBezTo>
                <a:cubicBezTo>
                  <a:pt x="20498" y="7695"/>
                  <a:pt x="20498" y="7695"/>
                  <a:pt x="20498" y="7695"/>
                </a:cubicBezTo>
                <a:close/>
                <a:moveTo>
                  <a:pt x="19425" y="7290"/>
                </a:moveTo>
                <a:cubicBezTo>
                  <a:pt x="19290" y="7830"/>
                  <a:pt x="19022" y="8370"/>
                  <a:pt x="18754" y="8775"/>
                </a:cubicBezTo>
                <a:cubicBezTo>
                  <a:pt x="18620" y="8910"/>
                  <a:pt x="18620" y="9180"/>
                  <a:pt x="18754" y="9315"/>
                </a:cubicBezTo>
                <a:cubicBezTo>
                  <a:pt x="19290" y="9855"/>
                  <a:pt x="19290" y="9855"/>
                  <a:pt x="19290" y="9855"/>
                </a:cubicBezTo>
                <a:cubicBezTo>
                  <a:pt x="19425" y="9855"/>
                  <a:pt x="19425" y="9990"/>
                  <a:pt x="19290" y="9990"/>
                </a:cubicBezTo>
                <a:cubicBezTo>
                  <a:pt x="18754" y="10665"/>
                  <a:pt x="18754" y="10665"/>
                  <a:pt x="18754" y="10665"/>
                </a:cubicBezTo>
                <a:cubicBezTo>
                  <a:pt x="18754" y="10665"/>
                  <a:pt x="18620" y="10665"/>
                  <a:pt x="18620" y="10665"/>
                </a:cubicBezTo>
                <a:cubicBezTo>
                  <a:pt x="18620" y="10665"/>
                  <a:pt x="18620" y="10665"/>
                  <a:pt x="18620" y="10665"/>
                </a:cubicBezTo>
                <a:cubicBezTo>
                  <a:pt x="18083" y="10125"/>
                  <a:pt x="18083" y="10125"/>
                  <a:pt x="18083" y="10125"/>
                </a:cubicBezTo>
                <a:cubicBezTo>
                  <a:pt x="17949" y="9990"/>
                  <a:pt x="17680" y="9855"/>
                  <a:pt x="17546" y="9990"/>
                </a:cubicBezTo>
                <a:cubicBezTo>
                  <a:pt x="17010" y="10395"/>
                  <a:pt x="16473" y="10530"/>
                  <a:pt x="15936" y="10665"/>
                </a:cubicBezTo>
                <a:cubicBezTo>
                  <a:pt x="15802" y="10665"/>
                  <a:pt x="15668" y="10800"/>
                  <a:pt x="15668" y="11070"/>
                </a:cubicBezTo>
                <a:cubicBezTo>
                  <a:pt x="15668" y="11880"/>
                  <a:pt x="15668" y="11880"/>
                  <a:pt x="15668" y="11880"/>
                </a:cubicBezTo>
                <a:cubicBezTo>
                  <a:pt x="15668" y="11880"/>
                  <a:pt x="15534" y="11880"/>
                  <a:pt x="15534" y="11880"/>
                </a:cubicBezTo>
                <a:cubicBezTo>
                  <a:pt x="14729" y="11880"/>
                  <a:pt x="14729" y="11880"/>
                  <a:pt x="14729" y="11880"/>
                </a:cubicBezTo>
                <a:cubicBezTo>
                  <a:pt x="14595" y="11880"/>
                  <a:pt x="14595" y="11880"/>
                  <a:pt x="14595" y="11880"/>
                </a:cubicBezTo>
                <a:cubicBezTo>
                  <a:pt x="14595" y="11070"/>
                  <a:pt x="14595" y="11070"/>
                  <a:pt x="14595" y="11070"/>
                </a:cubicBezTo>
                <a:cubicBezTo>
                  <a:pt x="14595" y="10800"/>
                  <a:pt x="14461" y="10665"/>
                  <a:pt x="14326" y="10665"/>
                </a:cubicBezTo>
                <a:cubicBezTo>
                  <a:pt x="13656" y="10530"/>
                  <a:pt x="13119" y="10395"/>
                  <a:pt x="12717" y="9990"/>
                </a:cubicBezTo>
                <a:cubicBezTo>
                  <a:pt x="12582" y="9990"/>
                  <a:pt x="12582" y="9990"/>
                  <a:pt x="12448" y="9990"/>
                </a:cubicBezTo>
                <a:cubicBezTo>
                  <a:pt x="12314" y="9990"/>
                  <a:pt x="12314" y="9990"/>
                  <a:pt x="12180" y="10125"/>
                </a:cubicBezTo>
                <a:cubicBezTo>
                  <a:pt x="11643" y="10665"/>
                  <a:pt x="11643" y="10665"/>
                  <a:pt x="11643" y="10665"/>
                </a:cubicBezTo>
                <a:cubicBezTo>
                  <a:pt x="11643" y="10665"/>
                  <a:pt x="11643" y="10665"/>
                  <a:pt x="11509" y="10665"/>
                </a:cubicBezTo>
                <a:cubicBezTo>
                  <a:pt x="11509" y="10665"/>
                  <a:pt x="11509" y="10665"/>
                  <a:pt x="11509" y="10665"/>
                </a:cubicBezTo>
                <a:cubicBezTo>
                  <a:pt x="10838" y="9990"/>
                  <a:pt x="10838" y="9990"/>
                  <a:pt x="10838" y="9990"/>
                </a:cubicBezTo>
                <a:cubicBezTo>
                  <a:pt x="10838" y="9990"/>
                  <a:pt x="10838" y="9855"/>
                  <a:pt x="10838" y="9855"/>
                </a:cubicBezTo>
                <a:cubicBezTo>
                  <a:pt x="11509" y="9315"/>
                  <a:pt x="11509" y="9315"/>
                  <a:pt x="11509" y="9315"/>
                </a:cubicBezTo>
                <a:cubicBezTo>
                  <a:pt x="11643" y="9180"/>
                  <a:pt x="11643" y="8910"/>
                  <a:pt x="11509" y="8775"/>
                </a:cubicBezTo>
                <a:cubicBezTo>
                  <a:pt x="11241" y="8370"/>
                  <a:pt x="10972" y="7830"/>
                  <a:pt x="10838" y="7290"/>
                </a:cubicBezTo>
                <a:cubicBezTo>
                  <a:pt x="10838" y="7020"/>
                  <a:pt x="10704" y="6885"/>
                  <a:pt x="10436" y="6885"/>
                </a:cubicBezTo>
                <a:cubicBezTo>
                  <a:pt x="9631" y="6885"/>
                  <a:pt x="9631" y="6885"/>
                  <a:pt x="9631" y="6885"/>
                </a:cubicBezTo>
                <a:cubicBezTo>
                  <a:pt x="9631" y="6885"/>
                  <a:pt x="9631" y="6885"/>
                  <a:pt x="9631" y="6750"/>
                </a:cubicBezTo>
                <a:cubicBezTo>
                  <a:pt x="9631" y="5940"/>
                  <a:pt x="9631" y="5940"/>
                  <a:pt x="9631" y="5940"/>
                </a:cubicBezTo>
                <a:cubicBezTo>
                  <a:pt x="9631" y="5940"/>
                  <a:pt x="9631" y="5805"/>
                  <a:pt x="9631" y="5805"/>
                </a:cubicBezTo>
                <a:cubicBezTo>
                  <a:pt x="10436" y="5805"/>
                  <a:pt x="10436" y="5805"/>
                  <a:pt x="10436" y="5805"/>
                </a:cubicBezTo>
                <a:cubicBezTo>
                  <a:pt x="10704" y="5805"/>
                  <a:pt x="10838" y="5670"/>
                  <a:pt x="10838" y="5535"/>
                </a:cubicBezTo>
                <a:cubicBezTo>
                  <a:pt x="10972" y="4995"/>
                  <a:pt x="11241" y="4455"/>
                  <a:pt x="11509" y="3915"/>
                </a:cubicBezTo>
                <a:cubicBezTo>
                  <a:pt x="11643" y="3780"/>
                  <a:pt x="11643" y="3510"/>
                  <a:pt x="11509" y="3375"/>
                </a:cubicBezTo>
                <a:cubicBezTo>
                  <a:pt x="10838" y="2835"/>
                  <a:pt x="10838" y="2835"/>
                  <a:pt x="10838" y="2835"/>
                </a:cubicBezTo>
                <a:cubicBezTo>
                  <a:pt x="10838" y="2835"/>
                  <a:pt x="10838" y="2835"/>
                  <a:pt x="10838" y="2835"/>
                </a:cubicBezTo>
                <a:cubicBezTo>
                  <a:pt x="10838" y="2835"/>
                  <a:pt x="10838" y="2700"/>
                  <a:pt x="10838" y="2700"/>
                </a:cubicBezTo>
                <a:cubicBezTo>
                  <a:pt x="11509" y="2160"/>
                  <a:pt x="11509" y="2160"/>
                  <a:pt x="11509" y="2160"/>
                </a:cubicBezTo>
                <a:cubicBezTo>
                  <a:pt x="11509" y="2160"/>
                  <a:pt x="11509" y="2160"/>
                  <a:pt x="11509" y="2160"/>
                </a:cubicBezTo>
                <a:cubicBezTo>
                  <a:pt x="11643" y="2160"/>
                  <a:pt x="11643" y="2160"/>
                  <a:pt x="11643" y="2160"/>
                </a:cubicBezTo>
                <a:cubicBezTo>
                  <a:pt x="12180" y="2700"/>
                  <a:pt x="12180" y="2700"/>
                  <a:pt x="12180" y="2700"/>
                </a:cubicBezTo>
                <a:cubicBezTo>
                  <a:pt x="12314" y="2835"/>
                  <a:pt x="12582" y="2835"/>
                  <a:pt x="12717" y="2700"/>
                </a:cubicBezTo>
                <a:cubicBezTo>
                  <a:pt x="13119" y="2430"/>
                  <a:pt x="13656" y="2160"/>
                  <a:pt x="14192" y="2025"/>
                </a:cubicBezTo>
                <a:cubicBezTo>
                  <a:pt x="14461" y="2025"/>
                  <a:pt x="14595" y="1890"/>
                  <a:pt x="14595" y="1755"/>
                </a:cubicBezTo>
                <a:cubicBezTo>
                  <a:pt x="14595" y="945"/>
                  <a:pt x="14595" y="945"/>
                  <a:pt x="14595" y="945"/>
                </a:cubicBezTo>
                <a:cubicBezTo>
                  <a:pt x="14595" y="810"/>
                  <a:pt x="14595" y="810"/>
                  <a:pt x="14729" y="810"/>
                </a:cubicBezTo>
                <a:cubicBezTo>
                  <a:pt x="15534" y="810"/>
                  <a:pt x="15534" y="810"/>
                  <a:pt x="15534" y="810"/>
                </a:cubicBezTo>
                <a:cubicBezTo>
                  <a:pt x="15534" y="810"/>
                  <a:pt x="15668" y="810"/>
                  <a:pt x="15668" y="945"/>
                </a:cubicBezTo>
                <a:cubicBezTo>
                  <a:pt x="15668" y="1755"/>
                  <a:pt x="15668" y="1755"/>
                  <a:pt x="15668" y="1755"/>
                </a:cubicBezTo>
                <a:cubicBezTo>
                  <a:pt x="15668" y="1890"/>
                  <a:pt x="15802" y="2025"/>
                  <a:pt x="15936" y="2025"/>
                </a:cubicBezTo>
                <a:cubicBezTo>
                  <a:pt x="16473" y="2160"/>
                  <a:pt x="17010" y="2430"/>
                  <a:pt x="17546" y="2700"/>
                </a:cubicBezTo>
                <a:cubicBezTo>
                  <a:pt x="17680" y="2835"/>
                  <a:pt x="17949" y="2835"/>
                  <a:pt x="18083" y="2700"/>
                </a:cubicBezTo>
                <a:cubicBezTo>
                  <a:pt x="18620" y="2160"/>
                  <a:pt x="18620" y="2160"/>
                  <a:pt x="18620" y="2160"/>
                </a:cubicBezTo>
                <a:cubicBezTo>
                  <a:pt x="18620" y="2160"/>
                  <a:pt x="18620" y="2160"/>
                  <a:pt x="18620" y="2160"/>
                </a:cubicBezTo>
                <a:cubicBezTo>
                  <a:pt x="18620" y="2160"/>
                  <a:pt x="18754" y="2160"/>
                  <a:pt x="18754" y="2160"/>
                </a:cubicBezTo>
                <a:cubicBezTo>
                  <a:pt x="19290" y="2700"/>
                  <a:pt x="19290" y="2700"/>
                  <a:pt x="19290" y="2700"/>
                </a:cubicBezTo>
                <a:cubicBezTo>
                  <a:pt x="19425" y="2835"/>
                  <a:pt x="19425" y="2835"/>
                  <a:pt x="19290" y="2835"/>
                </a:cubicBezTo>
                <a:cubicBezTo>
                  <a:pt x="18754" y="3510"/>
                  <a:pt x="18754" y="3510"/>
                  <a:pt x="18754" y="3510"/>
                </a:cubicBezTo>
                <a:cubicBezTo>
                  <a:pt x="18620" y="3645"/>
                  <a:pt x="18620" y="3780"/>
                  <a:pt x="18754" y="3915"/>
                </a:cubicBezTo>
                <a:cubicBezTo>
                  <a:pt x="19022" y="4455"/>
                  <a:pt x="19290" y="4995"/>
                  <a:pt x="19425" y="5535"/>
                </a:cubicBezTo>
                <a:cubicBezTo>
                  <a:pt x="19425" y="5670"/>
                  <a:pt x="19559" y="5805"/>
                  <a:pt x="19693" y="5805"/>
                </a:cubicBezTo>
                <a:cubicBezTo>
                  <a:pt x="20498" y="5805"/>
                  <a:pt x="20498" y="5805"/>
                  <a:pt x="20498" y="5805"/>
                </a:cubicBezTo>
                <a:cubicBezTo>
                  <a:pt x="20632" y="5805"/>
                  <a:pt x="20632" y="5940"/>
                  <a:pt x="20632" y="5940"/>
                </a:cubicBezTo>
                <a:cubicBezTo>
                  <a:pt x="20632" y="6750"/>
                  <a:pt x="20632" y="6750"/>
                  <a:pt x="20632" y="6750"/>
                </a:cubicBezTo>
                <a:cubicBezTo>
                  <a:pt x="20632" y="6885"/>
                  <a:pt x="20632" y="6885"/>
                  <a:pt x="20498" y="6885"/>
                </a:cubicBezTo>
                <a:cubicBezTo>
                  <a:pt x="19693" y="6885"/>
                  <a:pt x="19693" y="6885"/>
                  <a:pt x="19693" y="6885"/>
                </a:cubicBezTo>
                <a:cubicBezTo>
                  <a:pt x="19559" y="6885"/>
                  <a:pt x="19425" y="7020"/>
                  <a:pt x="19425" y="7290"/>
                </a:cubicBezTo>
                <a:close/>
                <a:moveTo>
                  <a:pt x="15131" y="3780"/>
                </a:moveTo>
                <a:cubicBezTo>
                  <a:pt x="13656" y="3780"/>
                  <a:pt x="12582" y="4995"/>
                  <a:pt x="12582" y="6345"/>
                </a:cubicBezTo>
                <a:cubicBezTo>
                  <a:pt x="12582" y="7830"/>
                  <a:pt x="13656" y="8910"/>
                  <a:pt x="15131" y="8910"/>
                </a:cubicBezTo>
                <a:cubicBezTo>
                  <a:pt x="16473" y="8910"/>
                  <a:pt x="17680" y="7830"/>
                  <a:pt x="17680" y="6345"/>
                </a:cubicBezTo>
                <a:cubicBezTo>
                  <a:pt x="17680" y="4995"/>
                  <a:pt x="16473" y="3780"/>
                  <a:pt x="15131" y="3780"/>
                </a:cubicBezTo>
                <a:close/>
                <a:moveTo>
                  <a:pt x="15131" y="8100"/>
                </a:moveTo>
                <a:cubicBezTo>
                  <a:pt x="14192" y="8100"/>
                  <a:pt x="13387" y="7290"/>
                  <a:pt x="13387" y="6345"/>
                </a:cubicBezTo>
                <a:cubicBezTo>
                  <a:pt x="13387" y="5400"/>
                  <a:pt x="14192" y="4590"/>
                  <a:pt x="15131" y="4590"/>
                </a:cubicBezTo>
                <a:cubicBezTo>
                  <a:pt x="16071" y="4590"/>
                  <a:pt x="16876" y="5400"/>
                  <a:pt x="16876" y="6345"/>
                </a:cubicBezTo>
                <a:cubicBezTo>
                  <a:pt x="16876" y="7290"/>
                  <a:pt x="16071" y="8100"/>
                  <a:pt x="15131" y="8100"/>
                </a:cubicBezTo>
                <a:close/>
              </a:path>
            </a:pathLst>
          </a:custGeom>
          <a:solidFill>
            <a:srgbClr val="E8CD48"/>
          </a:solidFill>
          <a:ln>
            <a:noFill/>
          </a:ln>
        </p:spPr>
        <p:txBody>
          <a:bodyPr lIns="45719" rIns="45719"/>
          <a:lstStyle/>
          <a:p>
            <a:endParaRPr lang="en-US" dirty="0"/>
          </a:p>
        </p:txBody>
      </p:sp>
      <p:pic>
        <p:nvPicPr>
          <p:cNvPr id="6" name="Picture 5" descr="Logo&#10;&#10;Description automatically generated">
            <a:extLst>
              <a:ext uri="{FF2B5EF4-FFF2-40B4-BE49-F238E27FC236}">
                <a16:creationId xmlns:a16="http://schemas.microsoft.com/office/drawing/2014/main" id="{AE9F04D4-1FD5-7345-F879-D6F937FB5B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191865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50049" y="0"/>
            <a:ext cx="1064302" cy="184379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5628CC-8699-4E8D-BE88-EC4E237B381D}"/>
              </a:ext>
            </a:extLst>
          </p:cNvPr>
          <p:cNvSpPr/>
          <p:nvPr/>
        </p:nvSpPr>
        <p:spPr>
          <a:xfrm>
            <a:off x="9426" y="3762531"/>
            <a:ext cx="12173149" cy="2328357"/>
          </a:xfrm>
          <a:prstGeom prst="rect">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Rectangle: Rounded Corners 35">
            <a:extLst>
              <a:ext uri="{FF2B5EF4-FFF2-40B4-BE49-F238E27FC236}">
                <a16:creationId xmlns:a16="http://schemas.microsoft.com/office/drawing/2014/main" id="{50BC63E4-FE53-4DD1-B184-470771BC499E}"/>
              </a:ext>
            </a:extLst>
          </p:cNvPr>
          <p:cNvSpPr/>
          <p:nvPr/>
        </p:nvSpPr>
        <p:spPr>
          <a:xfrm>
            <a:off x="5351490" y="1480976"/>
            <a:ext cx="6002310" cy="3553346"/>
          </a:xfrm>
          <a:prstGeom prst="roundRect">
            <a:avLst>
              <a:gd name="adj" fmla="val 6536"/>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p:cNvSpPr>
            <a:spLocks noGrp="1"/>
          </p:cNvSpPr>
          <p:nvPr>
            <p:ph type="title"/>
          </p:nvPr>
        </p:nvSpPr>
        <p:spPr>
          <a:xfrm>
            <a:off x="521294" y="2242481"/>
            <a:ext cx="4830196" cy="1325563"/>
          </a:xfrm>
        </p:spPr>
        <p:txBody>
          <a:bodyPr>
            <a:noAutofit/>
          </a:bodyPr>
          <a:lstStyle/>
          <a:p>
            <a:r>
              <a:rPr lang="en-US" sz="2400" dirty="0"/>
              <a:t>AFFORDABLE HOUSING PROGRAM:</a:t>
            </a:r>
            <a:br>
              <a:rPr lang="en-US" sz="2400" dirty="0"/>
            </a:br>
            <a:r>
              <a:rPr lang="en-US" sz="2400" dirty="0"/>
              <a:t>HOME-ARP </a:t>
            </a:r>
            <a:br>
              <a:rPr lang="en-US" sz="2400" dirty="0"/>
            </a:br>
            <a:r>
              <a:rPr lang="en-US" sz="2400" dirty="0"/>
              <a:t>AFFORDABLE RENTAL HOUSING PROGRAM </a:t>
            </a:r>
            <a:br>
              <a:rPr lang="en-US" sz="2400" dirty="0"/>
            </a:br>
            <a:br>
              <a:rPr lang="en-US" sz="2400" dirty="0"/>
            </a:br>
            <a:endParaRPr lang="en-US" sz="2400" dirty="0"/>
          </a:p>
        </p:txBody>
      </p:sp>
      <p:sp>
        <p:nvSpPr>
          <p:cNvPr id="4" name="Slide Number Placeholder 3"/>
          <p:cNvSpPr>
            <a:spLocks noGrp="1"/>
          </p:cNvSpPr>
          <p:nvPr>
            <p:ph type="sldNum" sz="quarter" idx="12"/>
          </p:nvPr>
        </p:nvSpPr>
        <p:spPr/>
        <p:txBody>
          <a:bodyPr/>
          <a:lstStyle/>
          <a:p>
            <a:fld id="{B5710A8E-EDF3-4BAE-B9AF-4928F118BE40}" type="slidenum">
              <a:rPr lang="en-US" smtClean="0"/>
              <a:t>13</a:t>
            </a:fld>
            <a:endParaRPr lang="en-US" dirty="0"/>
          </a:p>
        </p:txBody>
      </p:sp>
      <p:sp>
        <p:nvSpPr>
          <p:cNvPr id="3" name="Content Placeholder 2"/>
          <p:cNvSpPr>
            <a:spLocks noGrp="1"/>
          </p:cNvSpPr>
          <p:nvPr>
            <p:ph idx="1"/>
          </p:nvPr>
        </p:nvSpPr>
        <p:spPr>
          <a:xfrm>
            <a:off x="5531371" y="1580530"/>
            <a:ext cx="5642548" cy="3513752"/>
          </a:xfrm>
        </p:spPr>
        <p:txBody>
          <a:bodyPr>
            <a:normAutofit lnSpcReduction="10000"/>
          </a:bodyPr>
          <a:lstStyle/>
          <a:p>
            <a:pPr>
              <a:lnSpc>
                <a:spcPct val="150000"/>
              </a:lnSpc>
              <a:buClr>
                <a:srgbClr val="E8CD48"/>
              </a:buClr>
            </a:pPr>
            <a:r>
              <a:rPr lang="en-US" b="1" dirty="0">
                <a:solidFill>
                  <a:srgbClr val="FFC000"/>
                </a:solidFill>
              </a:rPr>
              <a:t>What are Qualifying Populations (QPs)?</a:t>
            </a:r>
          </a:p>
          <a:p>
            <a:pPr marL="0" indent="0">
              <a:buNone/>
            </a:pPr>
            <a:r>
              <a:rPr lang="en-US" dirty="0"/>
              <a:t>Eligibility for </a:t>
            </a:r>
            <a:r>
              <a:rPr lang="en-US" b="1" dirty="0">
                <a:solidFill>
                  <a:srgbClr val="92D050"/>
                </a:solidFill>
              </a:rPr>
              <a:t>standard HOME </a:t>
            </a:r>
            <a:r>
              <a:rPr lang="en-US" dirty="0"/>
              <a:t>assistance is based on household income</a:t>
            </a:r>
          </a:p>
          <a:p>
            <a:pPr lvl="1"/>
            <a:r>
              <a:rPr lang="en-US" dirty="0"/>
              <a:t>For rental housing most units at or below 60% or 50% AMI (some as high as 80% AMI)</a:t>
            </a:r>
          </a:p>
          <a:p>
            <a:pPr marL="0" indent="0">
              <a:buClr>
                <a:schemeClr val="tx1"/>
              </a:buClr>
              <a:buNone/>
            </a:pPr>
            <a:r>
              <a:rPr lang="en-US" b="1" dirty="0">
                <a:solidFill>
                  <a:schemeClr val="tx2">
                    <a:lumMod val="75000"/>
                  </a:schemeClr>
                </a:solidFill>
              </a:rPr>
              <a:t>HOME-ARP</a:t>
            </a:r>
            <a:r>
              <a:rPr lang="en-US" dirty="0"/>
              <a:t> eligibility does </a:t>
            </a:r>
            <a:r>
              <a:rPr lang="en-US" b="1" u="sng" dirty="0"/>
              <a:t>not</a:t>
            </a:r>
            <a:r>
              <a:rPr lang="en-US" dirty="0"/>
              <a:t> rely on household income, HOME-ARP is limited to four Qualifying Populations (QPs) – those who are:</a:t>
            </a:r>
          </a:p>
          <a:p>
            <a:pPr marL="800100" lvl="1" indent="-342900">
              <a:buFont typeface="+mj-lt"/>
              <a:buAutoNum type="arabicPeriod"/>
            </a:pPr>
            <a:r>
              <a:rPr lang="en-US" dirty="0"/>
              <a:t>Homeless </a:t>
            </a:r>
          </a:p>
          <a:p>
            <a:pPr marL="800100" lvl="1" indent="-342900">
              <a:buFont typeface="+mj-lt"/>
              <a:buAutoNum type="arabicPeriod"/>
            </a:pPr>
            <a:r>
              <a:rPr lang="en-US" dirty="0"/>
              <a:t>At-risk of Homelessness</a:t>
            </a:r>
          </a:p>
          <a:p>
            <a:pPr marL="800100" lvl="1" indent="-342900">
              <a:buFont typeface="+mj-lt"/>
              <a:buAutoNum type="arabicPeriod"/>
            </a:pPr>
            <a:r>
              <a:rPr lang="en-US" dirty="0"/>
              <a:t>Fleeing, or Attempting to Flee, Domestic Violence, Dating Violence, Sexual Assault, Stalking, or Human Trafficking (VAWA/Trafficking for short)</a:t>
            </a:r>
          </a:p>
          <a:p>
            <a:pPr marL="800100" lvl="1" indent="-342900">
              <a:buFont typeface="+mj-lt"/>
              <a:buAutoNum type="arabicPeriod"/>
            </a:pPr>
            <a:r>
              <a:rPr lang="en-US" dirty="0"/>
              <a:t>Other Populations where HOME-ARP assistance would </a:t>
            </a:r>
          </a:p>
          <a:p>
            <a:pPr marL="1257300" lvl="2" indent="-342900">
              <a:buFont typeface="+mj-lt"/>
              <a:buAutoNum type="alphaUcPeriod"/>
            </a:pPr>
            <a:r>
              <a:rPr lang="en-US" dirty="0"/>
              <a:t>Prevent the household’s homelessness or </a:t>
            </a:r>
          </a:p>
          <a:p>
            <a:pPr marL="1257300" lvl="2" indent="-342900">
              <a:buFont typeface="+mj-lt"/>
              <a:buAutoNum type="alphaUcPeriod"/>
            </a:pPr>
            <a:r>
              <a:rPr lang="en-US" dirty="0"/>
              <a:t>Serve those with the “greatest risk of housing instability”</a:t>
            </a:r>
          </a:p>
          <a:p>
            <a:pPr marL="742950" lvl="1" indent="-285750">
              <a:lnSpc>
                <a:spcPct val="150000"/>
              </a:lnSpc>
              <a:buClr>
                <a:srgbClr val="E8CD48"/>
              </a:buClr>
              <a:buFont typeface="Arial" panose="020B0604020202020204" pitchFamily="34" charset="0"/>
              <a:buChar char="•"/>
            </a:pPr>
            <a:endParaRPr lang="en-US" dirty="0">
              <a:solidFill>
                <a:srgbClr val="0070C0"/>
              </a:solidFill>
            </a:endParaRPr>
          </a:p>
          <a:p>
            <a:pPr marL="742950" lvl="1" indent="-285750">
              <a:lnSpc>
                <a:spcPct val="150000"/>
              </a:lnSpc>
              <a:buClr>
                <a:srgbClr val="E8CD48"/>
              </a:buClr>
              <a:buFont typeface="Arial" panose="020B0604020202020204" pitchFamily="34" charset="0"/>
              <a:buChar char="•"/>
            </a:pPr>
            <a:endParaRPr lang="en-US" dirty="0"/>
          </a:p>
          <a:p>
            <a:pPr marL="285750" indent="-285750">
              <a:buClr>
                <a:srgbClr val="E8CD48"/>
              </a:buClr>
              <a:buFont typeface="Arial" panose="020B0604020202020204" pitchFamily="34" charset="0"/>
              <a:buChar char="•"/>
            </a:pPr>
            <a:endParaRPr lang="en-US" dirty="0"/>
          </a:p>
        </p:txBody>
      </p:sp>
      <p:sp>
        <p:nvSpPr>
          <p:cNvPr id="10" name="Freeform 835"/>
          <p:cNvSpPr>
            <a:spLocks/>
          </p:cNvSpPr>
          <p:nvPr/>
        </p:nvSpPr>
        <p:spPr bwMode="auto">
          <a:xfrm>
            <a:off x="978758" y="679403"/>
            <a:ext cx="895903" cy="901127"/>
          </a:xfrm>
          <a:custGeom>
            <a:avLst/>
            <a:gdLst>
              <a:gd name="T0" fmla="*/ 2147483646 w 21437"/>
              <a:gd name="T1" fmla="*/ 2147483646 h 21465"/>
              <a:gd name="T2" fmla="*/ 2147483646 w 21437"/>
              <a:gd name="T3" fmla="*/ 2147483646 h 21465"/>
              <a:gd name="T4" fmla="*/ 2147483646 w 21437"/>
              <a:gd name="T5" fmla="*/ 2147483646 h 21465"/>
              <a:gd name="T6" fmla="*/ 2147483646 w 21437"/>
              <a:gd name="T7" fmla="*/ 2147483646 h 214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37" h="21465" extrusionOk="0">
                <a:moveTo>
                  <a:pt x="15131" y="16740"/>
                </a:moveTo>
                <a:cubicBezTo>
                  <a:pt x="15131" y="16875"/>
                  <a:pt x="14863" y="16875"/>
                  <a:pt x="14729" y="16875"/>
                </a:cubicBezTo>
                <a:cubicBezTo>
                  <a:pt x="13790" y="16470"/>
                  <a:pt x="13790" y="16470"/>
                  <a:pt x="13790" y="16470"/>
                </a:cubicBezTo>
                <a:cubicBezTo>
                  <a:pt x="13521" y="16335"/>
                  <a:pt x="13387" y="16470"/>
                  <a:pt x="13253" y="16605"/>
                </a:cubicBezTo>
                <a:cubicBezTo>
                  <a:pt x="12851" y="17280"/>
                  <a:pt x="12314" y="17820"/>
                  <a:pt x="11643" y="18225"/>
                </a:cubicBezTo>
                <a:cubicBezTo>
                  <a:pt x="11375" y="18360"/>
                  <a:pt x="11375" y="18630"/>
                  <a:pt x="11509" y="18765"/>
                </a:cubicBezTo>
                <a:cubicBezTo>
                  <a:pt x="11912" y="19710"/>
                  <a:pt x="11912" y="19710"/>
                  <a:pt x="11912" y="19710"/>
                </a:cubicBezTo>
                <a:cubicBezTo>
                  <a:pt x="11912" y="19845"/>
                  <a:pt x="11912" y="20115"/>
                  <a:pt x="11643" y="20115"/>
                </a:cubicBezTo>
                <a:cubicBezTo>
                  <a:pt x="10570" y="20655"/>
                  <a:pt x="10570" y="20655"/>
                  <a:pt x="10570" y="20655"/>
                </a:cubicBezTo>
                <a:cubicBezTo>
                  <a:pt x="10436" y="20655"/>
                  <a:pt x="10302" y="20520"/>
                  <a:pt x="10167" y="20385"/>
                </a:cubicBezTo>
                <a:cubicBezTo>
                  <a:pt x="9765" y="19440"/>
                  <a:pt x="9765" y="19440"/>
                  <a:pt x="9765" y="19440"/>
                </a:cubicBezTo>
                <a:cubicBezTo>
                  <a:pt x="9765" y="19305"/>
                  <a:pt x="9497" y="19170"/>
                  <a:pt x="9362" y="19170"/>
                </a:cubicBezTo>
                <a:cubicBezTo>
                  <a:pt x="8557" y="19305"/>
                  <a:pt x="7753" y="19305"/>
                  <a:pt x="6948" y="19170"/>
                </a:cubicBezTo>
                <a:cubicBezTo>
                  <a:pt x="6813" y="19170"/>
                  <a:pt x="6679" y="19305"/>
                  <a:pt x="6545" y="19440"/>
                </a:cubicBezTo>
                <a:cubicBezTo>
                  <a:pt x="6143" y="20385"/>
                  <a:pt x="6143" y="20385"/>
                  <a:pt x="6143" y="20385"/>
                </a:cubicBezTo>
                <a:cubicBezTo>
                  <a:pt x="6143" y="20520"/>
                  <a:pt x="5874" y="20655"/>
                  <a:pt x="5740" y="20655"/>
                </a:cubicBezTo>
                <a:cubicBezTo>
                  <a:pt x="4667" y="20115"/>
                  <a:pt x="4667" y="20115"/>
                  <a:pt x="4667" y="20115"/>
                </a:cubicBezTo>
                <a:cubicBezTo>
                  <a:pt x="4667" y="20115"/>
                  <a:pt x="4533" y="20115"/>
                  <a:pt x="4533" y="19980"/>
                </a:cubicBezTo>
                <a:cubicBezTo>
                  <a:pt x="4533" y="19845"/>
                  <a:pt x="4533" y="19845"/>
                  <a:pt x="4533" y="19710"/>
                </a:cubicBezTo>
                <a:cubicBezTo>
                  <a:pt x="4935" y="18765"/>
                  <a:pt x="4935" y="18765"/>
                  <a:pt x="4935" y="18765"/>
                </a:cubicBezTo>
                <a:cubicBezTo>
                  <a:pt x="4935" y="18630"/>
                  <a:pt x="4935" y="18360"/>
                  <a:pt x="4801" y="18225"/>
                </a:cubicBezTo>
                <a:cubicBezTo>
                  <a:pt x="4130" y="17820"/>
                  <a:pt x="3594" y="17280"/>
                  <a:pt x="3057" y="16605"/>
                </a:cubicBezTo>
                <a:cubicBezTo>
                  <a:pt x="3057" y="16470"/>
                  <a:pt x="2789" y="16335"/>
                  <a:pt x="2654" y="16470"/>
                </a:cubicBezTo>
                <a:cubicBezTo>
                  <a:pt x="1581" y="16875"/>
                  <a:pt x="1581" y="16875"/>
                  <a:pt x="1581" y="16875"/>
                </a:cubicBezTo>
                <a:cubicBezTo>
                  <a:pt x="1447" y="16875"/>
                  <a:pt x="1313" y="16875"/>
                  <a:pt x="1179" y="16740"/>
                </a:cubicBezTo>
                <a:cubicBezTo>
                  <a:pt x="776" y="15525"/>
                  <a:pt x="776" y="15525"/>
                  <a:pt x="776" y="15525"/>
                </a:cubicBezTo>
                <a:cubicBezTo>
                  <a:pt x="776" y="15390"/>
                  <a:pt x="776" y="15255"/>
                  <a:pt x="910" y="15255"/>
                </a:cubicBezTo>
                <a:cubicBezTo>
                  <a:pt x="1984" y="14850"/>
                  <a:pt x="1984" y="14850"/>
                  <a:pt x="1984" y="14850"/>
                </a:cubicBezTo>
                <a:cubicBezTo>
                  <a:pt x="2118" y="14715"/>
                  <a:pt x="2252" y="14580"/>
                  <a:pt x="2118" y="14310"/>
                </a:cubicBezTo>
                <a:cubicBezTo>
                  <a:pt x="1984" y="13500"/>
                  <a:pt x="1984" y="12690"/>
                  <a:pt x="2118" y="11880"/>
                </a:cubicBezTo>
                <a:cubicBezTo>
                  <a:pt x="2252" y="11745"/>
                  <a:pt x="2118" y="11610"/>
                  <a:pt x="1984" y="11475"/>
                </a:cubicBezTo>
                <a:cubicBezTo>
                  <a:pt x="910" y="11070"/>
                  <a:pt x="910" y="11070"/>
                  <a:pt x="910" y="11070"/>
                </a:cubicBezTo>
                <a:cubicBezTo>
                  <a:pt x="910" y="11070"/>
                  <a:pt x="776" y="10935"/>
                  <a:pt x="776" y="10935"/>
                </a:cubicBezTo>
                <a:cubicBezTo>
                  <a:pt x="776" y="10800"/>
                  <a:pt x="776" y="10800"/>
                  <a:pt x="776" y="10665"/>
                </a:cubicBezTo>
                <a:cubicBezTo>
                  <a:pt x="1179" y="9585"/>
                  <a:pt x="1179" y="9585"/>
                  <a:pt x="1179" y="9585"/>
                </a:cubicBezTo>
                <a:cubicBezTo>
                  <a:pt x="1313" y="9585"/>
                  <a:pt x="1313" y="9450"/>
                  <a:pt x="1447" y="9450"/>
                </a:cubicBezTo>
                <a:cubicBezTo>
                  <a:pt x="1447" y="9450"/>
                  <a:pt x="1581" y="9450"/>
                  <a:pt x="1581" y="9450"/>
                </a:cubicBezTo>
                <a:cubicBezTo>
                  <a:pt x="2654" y="9855"/>
                  <a:pt x="2654" y="9855"/>
                  <a:pt x="2654" y="9855"/>
                </a:cubicBezTo>
                <a:cubicBezTo>
                  <a:pt x="2789" y="9990"/>
                  <a:pt x="3057" y="9855"/>
                  <a:pt x="3057" y="9720"/>
                </a:cubicBezTo>
                <a:cubicBezTo>
                  <a:pt x="3594" y="9045"/>
                  <a:pt x="4130" y="8505"/>
                  <a:pt x="4801" y="7965"/>
                </a:cubicBezTo>
                <a:cubicBezTo>
                  <a:pt x="4935" y="7965"/>
                  <a:pt x="5069" y="7695"/>
                  <a:pt x="4935" y="7560"/>
                </a:cubicBezTo>
                <a:cubicBezTo>
                  <a:pt x="4533" y="6480"/>
                  <a:pt x="4533" y="6480"/>
                  <a:pt x="4533" y="6480"/>
                </a:cubicBezTo>
                <a:cubicBezTo>
                  <a:pt x="4533" y="6480"/>
                  <a:pt x="4533" y="6345"/>
                  <a:pt x="4533" y="6345"/>
                </a:cubicBezTo>
                <a:cubicBezTo>
                  <a:pt x="4533" y="6210"/>
                  <a:pt x="4667" y="6210"/>
                  <a:pt x="4667" y="6210"/>
                </a:cubicBezTo>
                <a:cubicBezTo>
                  <a:pt x="5740" y="5670"/>
                  <a:pt x="5740" y="5670"/>
                  <a:pt x="5740" y="5670"/>
                </a:cubicBezTo>
                <a:cubicBezTo>
                  <a:pt x="5874" y="5670"/>
                  <a:pt x="6143" y="5670"/>
                  <a:pt x="6143" y="5805"/>
                </a:cubicBezTo>
                <a:cubicBezTo>
                  <a:pt x="6545" y="6885"/>
                  <a:pt x="6545" y="6885"/>
                  <a:pt x="6545" y="6885"/>
                </a:cubicBezTo>
                <a:cubicBezTo>
                  <a:pt x="6679" y="7020"/>
                  <a:pt x="6813" y="7155"/>
                  <a:pt x="7082" y="7020"/>
                </a:cubicBezTo>
                <a:cubicBezTo>
                  <a:pt x="7216" y="7020"/>
                  <a:pt x="7350" y="6750"/>
                  <a:pt x="7350" y="6615"/>
                </a:cubicBezTo>
                <a:cubicBezTo>
                  <a:pt x="6813" y="5535"/>
                  <a:pt x="6813" y="5535"/>
                  <a:pt x="6813" y="5535"/>
                </a:cubicBezTo>
                <a:cubicBezTo>
                  <a:pt x="6679" y="4995"/>
                  <a:pt x="6008" y="4725"/>
                  <a:pt x="5472" y="4995"/>
                </a:cubicBezTo>
                <a:cubicBezTo>
                  <a:pt x="4398" y="5400"/>
                  <a:pt x="4398" y="5400"/>
                  <a:pt x="4398" y="5400"/>
                </a:cubicBezTo>
                <a:cubicBezTo>
                  <a:pt x="4130" y="5535"/>
                  <a:pt x="3862" y="5670"/>
                  <a:pt x="3728" y="5940"/>
                </a:cubicBezTo>
                <a:cubicBezTo>
                  <a:pt x="3728" y="6210"/>
                  <a:pt x="3728" y="6615"/>
                  <a:pt x="3728" y="6885"/>
                </a:cubicBezTo>
                <a:cubicBezTo>
                  <a:pt x="4130" y="7560"/>
                  <a:pt x="4130" y="7560"/>
                  <a:pt x="4130" y="7560"/>
                </a:cubicBezTo>
                <a:cubicBezTo>
                  <a:pt x="3459" y="7965"/>
                  <a:pt x="3057" y="8505"/>
                  <a:pt x="2654" y="9045"/>
                </a:cubicBezTo>
                <a:cubicBezTo>
                  <a:pt x="1984" y="8775"/>
                  <a:pt x="1984" y="8775"/>
                  <a:pt x="1984" y="8775"/>
                </a:cubicBezTo>
                <a:cubicBezTo>
                  <a:pt x="1715" y="8640"/>
                  <a:pt x="1313" y="8640"/>
                  <a:pt x="1044" y="8775"/>
                </a:cubicBezTo>
                <a:cubicBezTo>
                  <a:pt x="776" y="8775"/>
                  <a:pt x="642" y="9045"/>
                  <a:pt x="508" y="9315"/>
                </a:cubicBezTo>
                <a:cubicBezTo>
                  <a:pt x="105" y="10395"/>
                  <a:pt x="105" y="10395"/>
                  <a:pt x="105" y="10395"/>
                </a:cubicBezTo>
                <a:cubicBezTo>
                  <a:pt x="-29" y="10665"/>
                  <a:pt x="-29" y="10935"/>
                  <a:pt x="105" y="11205"/>
                </a:cubicBezTo>
                <a:cubicBezTo>
                  <a:pt x="105" y="11475"/>
                  <a:pt x="374" y="11745"/>
                  <a:pt x="642" y="11880"/>
                </a:cubicBezTo>
                <a:cubicBezTo>
                  <a:pt x="1313" y="12150"/>
                  <a:pt x="1313" y="12150"/>
                  <a:pt x="1313" y="12150"/>
                </a:cubicBezTo>
                <a:cubicBezTo>
                  <a:pt x="1179" y="12825"/>
                  <a:pt x="1179" y="13500"/>
                  <a:pt x="1313" y="14175"/>
                </a:cubicBezTo>
                <a:cubicBezTo>
                  <a:pt x="642" y="14445"/>
                  <a:pt x="642" y="14445"/>
                  <a:pt x="642" y="14445"/>
                </a:cubicBezTo>
                <a:cubicBezTo>
                  <a:pt x="105" y="14715"/>
                  <a:pt x="-163" y="15390"/>
                  <a:pt x="105" y="15930"/>
                </a:cubicBezTo>
                <a:cubicBezTo>
                  <a:pt x="508" y="17010"/>
                  <a:pt x="508" y="17010"/>
                  <a:pt x="508" y="17010"/>
                </a:cubicBezTo>
                <a:cubicBezTo>
                  <a:pt x="776" y="17550"/>
                  <a:pt x="1313" y="17820"/>
                  <a:pt x="1984" y="17550"/>
                </a:cubicBezTo>
                <a:cubicBezTo>
                  <a:pt x="2654" y="17280"/>
                  <a:pt x="2654" y="17280"/>
                  <a:pt x="2654" y="17280"/>
                </a:cubicBezTo>
                <a:cubicBezTo>
                  <a:pt x="3057" y="17820"/>
                  <a:pt x="3459" y="18360"/>
                  <a:pt x="4130" y="18765"/>
                </a:cubicBezTo>
                <a:cubicBezTo>
                  <a:pt x="3728" y="19440"/>
                  <a:pt x="3728" y="19440"/>
                  <a:pt x="3728" y="19440"/>
                </a:cubicBezTo>
                <a:cubicBezTo>
                  <a:pt x="3728" y="19710"/>
                  <a:pt x="3728" y="19980"/>
                  <a:pt x="3728" y="20250"/>
                </a:cubicBezTo>
                <a:cubicBezTo>
                  <a:pt x="3862" y="20520"/>
                  <a:pt x="4130" y="20790"/>
                  <a:pt x="4398" y="20925"/>
                </a:cubicBezTo>
                <a:cubicBezTo>
                  <a:pt x="5472" y="21330"/>
                  <a:pt x="5472" y="21330"/>
                  <a:pt x="5472" y="21330"/>
                </a:cubicBezTo>
                <a:cubicBezTo>
                  <a:pt x="6008" y="21600"/>
                  <a:pt x="6679" y="21330"/>
                  <a:pt x="6813" y="20790"/>
                </a:cubicBezTo>
                <a:cubicBezTo>
                  <a:pt x="7216" y="19980"/>
                  <a:pt x="7216" y="19980"/>
                  <a:pt x="7216" y="19980"/>
                </a:cubicBezTo>
                <a:cubicBezTo>
                  <a:pt x="7887" y="20115"/>
                  <a:pt x="8557" y="20115"/>
                  <a:pt x="9228" y="19980"/>
                </a:cubicBezTo>
                <a:cubicBezTo>
                  <a:pt x="9497" y="20790"/>
                  <a:pt x="9497" y="20790"/>
                  <a:pt x="9497" y="20790"/>
                </a:cubicBezTo>
                <a:cubicBezTo>
                  <a:pt x="9631" y="21195"/>
                  <a:pt x="10033" y="21465"/>
                  <a:pt x="10570" y="21465"/>
                </a:cubicBezTo>
                <a:cubicBezTo>
                  <a:pt x="10704" y="21465"/>
                  <a:pt x="10838" y="21330"/>
                  <a:pt x="10972" y="21330"/>
                </a:cubicBezTo>
                <a:cubicBezTo>
                  <a:pt x="12046" y="20925"/>
                  <a:pt x="12046" y="20925"/>
                  <a:pt x="12046" y="20925"/>
                </a:cubicBezTo>
                <a:cubicBezTo>
                  <a:pt x="12582" y="20655"/>
                  <a:pt x="12851" y="19980"/>
                  <a:pt x="12582" y="19440"/>
                </a:cubicBezTo>
                <a:cubicBezTo>
                  <a:pt x="12314" y="18765"/>
                  <a:pt x="12314" y="18765"/>
                  <a:pt x="12314" y="18765"/>
                </a:cubicBezTo>
                <a:cubicBezTo>
                  <a:pt x="12851" y="18360"/>
                  <a:pt x="13387" y="17820"/>
                  <a:pt x="13790" y="17280"/>
                </a:cubicBezTo>
                <a:cubicBezTo>
                  <a:pt x="14461" y="17550"/>
                  <a:pt x="14461" y="17550"/>
                  <a:pt x="14461" y="17550"/>
                </a:cubicBezTo>
                <a:cubicBezTo>
                  <a:pt x="14997" y="17820"/>
                  <a:pt x="15668" y="17550"/>
                  <a:pt x="15936" y="17010"/>
                </a:cubicBezTo>
                <a:cubicBezTo>
                  <a:pt x="16339" y="15930"/>
                  <a:pt x="16339" y="15930"/>
                  <a:pt x="16339" y="15930"/>
                </a:cubicBezTo>
                <a:cubicBezTo>
                  <a:pt x="16473" y="15660"/>
                  <a:pt x="16473" y="15390"/>
                  <a:pt x="16339" y="15120"/>
                </a:cubicBezTo>
                <a:cubicBezTo>
                  <a:pt x="16205" y="14850"/>
                  <a:pt x="15936" y="14580"/>
                  <a:pt x="15668" y="14445"/>
                </a:cubicBezTo>
                <a:cubicBezTo>
                  <a:pt x="14729" y="14040"/>
                  <a:pt x="14729" y="14040"/>
                  <a:pt x="14729" y="14040"/>
                </a:cubicBezTo>
                <a:cubicBezTo>
                  <a:pt x="14595" y="13905"/>
                  <a:pt x="14326" y="14040"/>
                  <a:pt x="14192" y="14310"/>
                </a:cubicBezTo>
                <a:cubicBezTo>
                  <a:pt x="14192" y="14445"/>
                  <a:pt x="14192" y="14715"/>
                  <a:pt x="14461" y="14850"/>
                </a:cubicBezTo>
                <a:cubicBezTo>
                  <a:pt x="15400" y="15255"/>
                  <a:pt x="15400" y="15255"/>
                  <a:pt x="15400" y="15255"/>
                </a:cubicBezTo>
                <a:cubicBezTo>
                  <a:pt x="15534" y="15255"/>
                  <a:pt x="15534" y="15255"/>
                  <a:pt x="15534" y="15390"/>
                </a:cubicBezTo>
                <a:cubicBezTo>
                  <a:pt x="15668" y="15390"/>
                  <a:pt x="15668" y="15525"/>
                  <a:pt x="15534" y="15525"/>
                </a:cubicBezTo>
                <a:lnTo>
                  <a:pt x="15131" y="16740"/>
                </a:lnTo>
                <a:close/>
                <a:moveTo>
                  <a:pt x="8155" y="10395"/>
                </a:moveTo>
                <a:cubicBezTo>
                  <a:pt x="8423" y="10395"/>
                  <a:pt x="8557" y="10260"/>
                  <a:pt x="8557" y="9990"/>
                </a:cubicBezTo>
                <a:cubicBezTo>
                  <a:pt x="8557" y="9855"/>
                  <a:pt x="8423" y="9585"/>
                  <a:pt x="8155" y="9585"/>
                </a:cubicBezTo>
                <a:cubicBezTo>
                  <a:pt x="8155" y="9585"/>
                  <a:pt x="8155" y="9585"/>
                  <a:pt x="8155" y="9585"/>
                </a:cubicBezTo>
                <a:cubicBezTo>
                  <a:pt x="7216" y="9585"/>
                  <a:pt x="6277" y="9990"/>
                  <a:pt x="5740" y="10665"/>
                </a:cubicBezTo>
                <a:cubicBezTo>
                  <a:pt x="5069" y="11340"/>
                  <a:pt x="4667" y="12285"/>
                  <a:pt x="4667" y="13230"/>
                </a:cubicBezTo>
                <a:cubicBezTo>
                  <a:pt x="4667" y="14175"/>
                  <a:pt x="5069" y="14985"/>
                  <a:pt x="5740" y="15660"/>
                </a:cubicBezTo>
                <a:cubicBezTo>
                  <a:pt x="6411" y="16335"/>
                  <a:pt x="7216" y="16605"/>
                  <a:pt x="8155" y="16605"/>
                </a:cubicBezTo>
                <a:cubicBezTo>
                  <a:pt x="8155" y="16605"/>
                  <a:pt x="8155" y="16605"/>
                  <a:pt x="8155" y="16605"/>
                </a:cubicBezTo>
                <a:cubicBezTo>
                  <a:pt x="9094" y="16605"/>
                  <a:pt x="10033" y="16335"/>
                  <a:pt x="10704" y="15660"/>
                </a:cubicBezTo>
                <a:cubicBezTo>
                  <a:pt x="11375" y="14985"/>
                  <a:pt x="11643" y="14040"/>
                  <a:pt x="11643" y="13095"/>
                </a:cubicBezTo>
                <a:cubicBezTo>
                  <a:pt x="11643" y="12960"/>
                  <a:pt x="11509" y="12690"/>
                  <a:pt x="11241" y="12690"/>
                </a:cubicBezTo>
                <a:cubicBezTo>
                  <a:pt x="11241" y="12690"/>
                  <a:pt x="11241" y="12690"/>
                  <a:pt x="11241" y="12690"/>
                </a:cubicBezTo>
                <a:cubicBezTo>
                  <a:pt x="11107" y="12690"/>
                  <a:pt x="10838" y="12960"/>
                  <a:pt x="10838" y="13095"/>
                </a:cubicBezTo>
                <a:cubicBezTo>
                  <a:pt x="10838" y="13905"/>
                  <a:pt x="10570" y="14580"/>
                  <a:pt x="10167" y="15120"/>
                </a:cubicBezTo>
                <a:cubicBezTo>
                  <a:pt x="9631" y="15525"/>
                  <a:pt x="8960" y="15930"/>
                  <a:pt x="8155" y="15930"/>
                </a:cubicBezTo>
                <a:cubicBezTo>
                  <a:pt x="8155" y="15930"/>
                  <a:pt x="8155" y="15930"/>
                  <a:pt x="8155" y="15930"/>
                </a:cubicBezTo>
                <a:cubicBezTo>
                  <a:pt x="7484" y="15930"/>
                  <a:pt x="6813" y="15525"/>
                  <a:pt x="6277" y="15120"/>
                </a:cubicBezTo>
                <a:cubicBezTo>
                  <a:pt x="5740" y="14580"/>
                  <a:pt x="5472" y="13905"/>
                  <a:pt x="5472" y="13230"/>
                </a:cubicBezTo>
                <a:cubicBezTo>
                  <a:pt x="5472" y="12420"/>
                  <a:pt x="5740" y="11745"/>
                  <a:pt x="6277" y="11205"/>
                </a:cubicBezTo>
                <a:cubicBezTo>
                  <a:pt x="6813" y="10665"/>
                  <a:pt x="7484" y="10395"/>
                  <a:pt x="8155" y="10395"/>
                </a:cubicBezTo>
                <a:close/>
                <a:moveTo>
                  <a:pt x="20498" y="7695"/>
                </a:moveTo>
                <a:cubicBezTo>
                  <a:pt x="21035" y="7695"/>
                  <a:pt x="21437" y="7290"/>
                  <a:pt x="21437" y="6750"/>
                </a:cubicBezTo>
                <a:cubicBezTo>
                  <a:pt x="21437" y="5940"/>
                  <a:pt x="21437" y="5940"/>
                  <a:pt x="21437" y="5940"/>
                </a:cubicBezTo>
                <a:cubicBezTo>
                  <a:pt x="21437" y="5400"/>
                  <a:pt x="21035" y="4995"/>
                  <a:pt x="20498" y="4995"/>
                </a:cubicBezTo>
                <a:cubicBezTo>
                  <a:pt x="20095" y="4995"/>
                  <a:pt x="20095" y="4995"/>
                  <a:pt x="20095" y="4995"/>
                </a:cubicBezTo>
                <a:cubicBezTo>
                  <a:pt x="19961" y="4590"/>
                  <a:pt x="19827" y="4185"/>
                  <a:pt x="19559" y="3780"/>
                </a:cubicBezTo>
                <a:cubicBezTo>
                  <a:pt x="19827" y="3510"/>
                  <a:pt x="19827" y="3510"/>
                  <a:pt x="19827" y="3510"/>
                </a:cubicBezTo>
                <a:cubicBezTo>
                  <a:pt x="20230" y="3105"/>
                  <a:pt x="20230" y="2565"/>
                  <a:pt x="19827" y="2160"/>
                </a:cubicBezTo>
                <a:cubicBezTo>
                  <a:pt x="19290" y="1620"/>
                  <a:pt x="19290" y="1620"/>
                  <a:pt x="19290" y="1620"/>
                </a:cubicBezTo>
                <a:cubicBezTo>
                  <a:pt x="19156" y="1350"/>
                  <a:pt x="18888" y="1350"/>
                  <a:pt x="18620" y="1350"/>
                </a:cubicBezTo>
                <a:cubicBezTo>
                  <a:pt x="18351" y="1350"/>
                  <a:pt x="18217" y="1350"/>
                  <a:pt x="18083" y="1620"/>
                </a:cubicBezTo>
                <a:cubicBezTo>
                  <a:pt x="17680" y="1890"/>
                  <a:pt x="17680" y="1890"/>
                  <a:pt x="17680" y="1890"/>
                </a:cubicBezTo>
                <a:cubicBezTo>
                  <a:pt x="17278" y="1620"/>
                  <a:pt x="16876" y="1485"/>
                  <a:pt x="16473" y="1350"/>
                </a:cubicBezTo>
                <a:cubicBezTo>
                  <a:pt x="16473" y="945"/>
                  <a:pt x="16473" y="945"/>
                  <a:pt x="16473" y="945"/>
                </a:cubicBezTo>
                <a:cubicBezTo>
                  <a:pt x="16473" y="405"/>
                  <a:pt x="16071" y="0"/>
                  <a:pt x="15534" y="0"/>
                </a:cubicBezTo>
                <a:cubicBezTo>
                  <a:pt x="14729" y="0"/>
                  <a:pt x="14729" y="0"/>
                  <a:pt x="14729" y="0"/>
                </a:cubicBezTo>
                <a:cubicBezTo>
                  <a:pt x="14192" y="0"/>
                  <a:pt x="13790" y="405"/>
                  <a:pt x="13790" y="945"/>
                </a:cubicBezTo>
                <a:cubicBezTo>
                  <a:pt x="13790" y="1350"/>
                  <a:pt x="13790" y="1350"/>
                  <a:pt x="13790" y="1350"/>
                </a:cubicBezTo>
                <a:cubicBezTo>
                  <a:pt x="13387" y="1485"/>
                  <a:pt x="12985" y="1620"/>
                  <a:pt x="12582" y="1890"/>
                </a:cubicBezTo>
                <a:cubicBezTo>
                  <a:pt x="12180" y="1620"/>
                  <a:pt x="12180" y="1620"/>
                  <a:pt x="12180" y="1620"/>
                </a:cubicBezTo>
                <a:cubicBezTo>
                  <a:pt x="12046" y="1350"/>
                  <a:pt x="11777" y="1350"/>
                  <a:pt x="11509" y="1350"/>
                </a:cubicBezTo>
                <a:cubicBezTo>
                  <a:pt x="11375" y="1350"/>
                  <a:pt x="11107" y="1350"/>
                  <a:pt x="10972" y="1620"/>
                </a:cubicBezTo>
                <a:cubicBezTo>
                  <a:pt x="10302" y="2160"/>
                  <a:pt x="10302" y="2160"/>
                  <a:pt x="10302" y="2160"/>
                </a:cubicBezTo>
                <a:cubicBezTo>
                  <a:pt x="10033" y="2565"/>
                  <a:pt x="10033" y="3105"/>
                  <a:pt x="10302" y="3510"/>
                </a:cubicBezTo>
                <a:cubicBezTo>
                  <a:pt x="10704" y="3780"/>
                  <a:pt x="10704" y="3780"/>
                  <a:pt x="10704" y="3780"/>
                </a:cubicBezTo>
                <a:cubicBezTo>
                  <a:pt x="10436" y="4185"/>
                  <a:pt x="10302" y="4590"/>
                  <a:pt x="10167" y="4995"/>
                </a:cubicBezTo>
                <a:cubicBezTo>
                  <a:pt x="9631" y="4995"/>
                  <a:pt x="9631" y="4995"/>
                  <a:pt x="9631" y="4995"/>
                </a:cubicBezTo>
                <a:cubicBezTo>
                  <a:pt x="9228" y="4995"/>
                  <a:pt x="8826" y="5400"/>
                  <a:pt x="8826" y="5940"/>
                </a:cubicBezTo>
                <a:cubicBezTo>
                  <a:pt x="8826" y="6750"/>
                  <a:pt x="8826" y="6750"/>
                  <a:pt x="8826" y="6750"/>
                </a:cubicBezTo>
                <a:cubicBezTo>
                  <a:pt x="8826" y="7290"/>
                  <a:pt x="9228" y="7695"/>
                  <a:pt x="9631" y="7695"/>
                </a:cubicBezTo>
                <a:cubicBezTo>
                  <a:pt x="10167" y="7695"/>
                  <a:pt x="10167" y="7695"/>
                  <a:pt x="10167" y="7695"/>
                </a:cubicBezTo>
                <a:cubicBezTo>
                  <a:pt x="10302" y="8100"/>
                  <a:pt x="10436" y="8505"/>
                  <a:pt x="10704" y="8910"/>
                </a:cubicBezTo>
                <a:cubicBezTo>
                  <a:pt x="10302" y="9315"/>
                  <a:pt x="10302" y="9315"/>
                  <a:pt x="10302" y="9315"/>
                </a:cubicBezTo>
                <a:cubicBezTo>
                  <a:pt x="10033" y="9585"/>
                  <a:pt x="10033" y="10260"/>
                  <a:pt x="10302" y="10530"/>
                </a:cubicBezTo>
                <a:cubicBezTo>
                  <a:pt x="10972" y="11205"/>
                  <a:pt x="10972" y="11205"/>
                  <a:pt x="10972" y="11205"/>
                </a:cubicBezTo>
                <a:cubicBezTo>
                  <a:pt x="11107" y="11340"/>
                  <a:pt x="11375" y="11475"/>
                  <a:pt x="11509" y="11475"/>
                </a:cubicBezTo>
                <a:cubicBezTo>
                  <a:pt x="11777" y="11475"/>
                  <a:pt x="12046" y="11340"/>
                  <a:pt x="12180" y="11205"/>
                </a:cubicBezTo>
                <a:cubicBezTo>
                  <a:pt x="12582" y="10800"/>
                  <a:pt x="12582" y="10800"/>
                  <a:pt x="12582" y="10800"/>
                </a:cubicBezTo>
                <a:cubicBezTo>
                  <a:pt x="12985" y="11070"/>
                  <a:pt x="13387" y="11205"/>
                  <a:pt x="13790" y="11340"/>
                </a:cubicBezTo>
                <a:cubicBezTo>
                  <a:pt x="13790" y="11880"/>
                  <a:pt x="13790" y="11880"/>
                  <a:pt x="13790" y="11880"/>
                </a:cubicBezTo>
                <a:cubicBezTo>
                  <a:pt x="13790" y="12285"/>
                  <a:pt x="14192" y="12690"/>
                  <a:pt x="14729" y="12690"/>
                </a:cubicBezTo>
                <a:cubicBezTo>
                  <a:pt x="15534" y="12690"/>
                  <a:pt x="15534" y="12690"/>
                  <a:pt x="15534" y="12690"/>
                </a:cubicBezTo>
                <a:cubicBezTo>
                  <a:pt x="16071" y="12690"/>
                  <a:pt x="16473" y="12285"/>
                  <a:pt x="16473" y="11880"/>
                </a:cubicBezTo>
                <a:cubicBezTo>
                  <a:pt x="16473" y="11340"/>
                  <a:pt x="16473" y="11340"/>
                  <a:pt x="16473" y="11340"/>
                </a:cubicBezTo>
                <a:cubicBezTo>
                  <a:pt x="16876" y="11205"/>
                  <a:pt x="17278" y="11070"/>
                  <a:pt x="17680" y="10800"/>
                </a:cubicBezTo>
                <a:cubicBezTo>
                  <a:pt x="18083" y="11205"/>
                  <a:pt x="18083" y="11205"/>
                  <a:pt x="18083" y="11205"/>
                </a:cubicBezTo>
                <a:cubicBezTo>
                  <a:pt x="18217" y="11340"/>
                  <a:pt x="18351" y="11475"/>
                  <a:pt x="18620" y="11475"/>
                </a:cubicBezTo>
                <a:cubicBezTo>
                  <a:pt x="18888" y="11475"/>
                  <a:pt x="19156" y="11340"/>
                  <a:pt x="19290" y="11205"/>
                </a:cubicBezTo>
                <a:cubicBezTo>
                  <a:pt x="19827" y="10530"/>
                  <a:pt x="19827" y="10530"/>
                  <a:pt x="19827" y="10530"/>
                </a:cubicBezTo>
                <a:cubicBezTo>
                  <a:pt x="20230" y="10260"/>
                  <a:pt x="20230" y="9585"/>
                  <a:pt x="19827" y="9315"/>
                </a:cubicBezTo>
                <a:cubicBezTo>
                  <a:pt x="19559" y="8910"/>
                  <a:pt x="19559" y="8910"/>
                  <a:pt x="19559" y="8910"/>
                </a:cubicBezTo>
                <a:cubicBezTo>
                  <a:pt x="19827" y="8505"/>
                  <a:pt x="19961" y="8100"/>
                  <a:pt x="20095" y="7695"/>
                </a:cubicBezTo>
                <a:cubicBezTo>
                  <a:pt x="20498" y="7695"/>
                  <a:pt x="20498" y="7695"/>
                  <a:pt x="20498" y="7695"/>
                </a:cubicBezTo>
                <a:close/>
                <a:moveTo>
                  <a:pt x="19425" y="7290"/>
                </a:moveTo>
                <a:cubicBezTo>
                  <a:pt x="19290" y="7830"/>
                  <a:pt x="19022" y="8370"/>
                  <a:pt x="18754" y="8775"/>
                </a:cubicBezTo>
                <a:cubicBezTo>
                  <a:pt x="18620" y="8910"/>
                  <a:pt x="18620" y="9180"/>
                  <a:pt x="18754" y="9315"/>
                </a:cubicBezTo>
                <a:cubicBezTo>
                  <a:pt x="19290" y="9855"/>
                  <a:pt x="19290" y="9855"/>
                  <a:pt x="19290" y="9855"/>
                </a:cubicBezTo>
                <a:cubicBezTo>
                  <a:pt x="19425" y="9855"/>
                  <a:pt x="19425" y="9990"/>
                  <a:pt x="19290" y="9990"/>
                </a:cubicBezTo>
                <a:cubicBezTo>
                  <a:pt x="18754" y="10665"/>
                  <a:pt x="18754" y="10665"/>
                  <a:pt x="18754" y="10665"/>
                </a:cubicBezTo>
                <a:cubicBezTo>
                  <a:pt x="18754" y="10665"/>
                  <a:pt x="18620" y="10665"/>
                  <a:pt x="18620" y="10665"/>
                </a:cubicBezTo>
                <a:cubicBezTo>
                  <a:pt x="18620" y="10665"/>
                  <a:pt x="18620" y="10665"/>
                  <a:pt x="18620" y="10665"/>
                </a:cubicBezTo>
                <a:cubicBezTo>
                  <a:pt x="18083" y="10125"/>
                  <a:pt x="18083" y="10125"/>
                  <a:pt x="18083" y="10125"/>
                </a:cubicBezTo>
                <a:cubicBezTo>
                  <a:pt x="17949" y="9990"/>
                  <a:pt x="17680" y="9855"/>
                  <a:pt x="17546" y="9990"/>
                </a:cubicBezTo>
                <a:cubicBezTo>
                  <a:pt x="17010" y="10395"/>
                  <a:pt x="16473" y="10530"/>
                  <a:pt x="15936" y="10665"/>
                </a:cubicBezTo>
                <a:cubicBezTo>
                  <a:pt x="15802" y="10665"/>
                  <a:pt x="15668" y="10800"/>
                  <a:pt x="15668" y="11070"/>
                </a:cubicBezTo>
                <a:cubicBezTo>
                  <a:pt x="15668" y="11880"/>
                  <a:pt x="15668" y="11880"/>
                  <a:pt x="15668" y="11880"/>
                </a:cubicBezTo>
                <a:cubicBezTo>
                  <a:pt x="15668" y="11880"/>
                  <a:pt x="15534" y="11880"/>
                  <a:pt x="15534" y="11880"/>
                </a:cubicBezTo>
                <a:cubicBezTo>
                  <a:pt x="14729" y="11880"/>
                  <a:pt x="14729" y="11880"/>
                  <a:pt x="14729" y="11880"/>
                </a:cubicBezTo>
                <a:cubicBezTo>
                  <a:pt x="14595" y="11880"/>
                  <a:pt x="14595" y="11880"/>
                  <a:pt x="14595" y="11880"/>
                </a:cubicBezTo>
                <a:cubicBezTo>
                  <a:pt x="14595" y="11070"/>
                  <a:pt x="14595" y="11070"/>
                  <a:pt x="14595" y="11070"/>
                </a:cubicBezTo>
                <a:cubicBezTo>
                  <a:pt x="14595" y="10800"/>
                  <a:pt x="14461" y="10665"/>
                  <a:pt x="14326" y="10665"/>
                </a:cubicBezTo>
                <a:cubicBezTo>
                  <a:pt x="13656" y="10530"/>
                  <a:pt x="13119" y="10395"/>
                  <a:pt x="12717" y="9990"/>
                </a:cubicBezTo>
                <a:cubicBezTo>
                  <a:pt x="12582" y="9990"/>
                  <a:pt x="12582" y="9990"/>
                  <a:pt x="12448" y="9990"/>
                </a:cubicBezTo>
                <a:cubicBezTo>
                  <a:pt x="12314" y="9990"/>
                  <a:pt x="12314" y="9990"/>
                  <a:pt x="12180" y="10125"/>
                </a:cubicBezTo>
                <a:cubicBezTo>
                  <a:pt x="11643" y="10665"/>
                  <a:pt x="11643" y="10665"/>
                  <a:pt x="11643" y="10665"/>
                </a:cubicBezTo>
                <a:cubicBezTo>
                  <a:pt x="11643" y="10665"/>
                  <a:pt x="11643" y="10665"/>
                  <a:pt x="11509" y="10665"/>
                </a:cubicBezTo>
                <a:cubicBezTo>
                  <a:pt x="11509" y="10665"/>
                  <a:pt x="11509" y="10665"/>
                  <a:pt x="11509" y="10665"/>
                </a:cubicBezTo>
                <a:cubicBezTo>
                  <a:pt x="10838" y="9990"/>
                  <a:pt x="10838" y="9990"/>
                  <a:pt x="10838" y="9990"/>
                </a:cubicBezTo>
                <a:cubicBezTo>
                  <a:pt x="10838" y="9990"/>
                  <a:pt x="10838" y="9855"/>
                  <a:pt x="10838" y="9855"/>
                </a:cubicBezTo>
                <a:cubicBezTo>
                  <a:pt x="11509" y="9315"/>
                  <a:pt x="11509" y="9315"/>
                  <a:pt x="11509" y="9315"/>
                </a:cubicBezTo>
                <a:cubicBezTo>
                  <a:pt x="11643" y="9180"/>
                  <a:pt x="11643" y="8910"/>
                  <a:pt x="11509" y="8775"/>
                </a:cubicBezTo>
                <a:cubicBezTo>
                  <a:pt x="11241" y="8370"/>
                  <a:pt x="10972" y="7830"/>
                  <a:pt x="10838" y="7290"/>
                </a:cubicBezTo>
                <a:cubicBezTo>
                  <a:pt x="10838" y="7020"/>
                  <a:pt x="10704" y="6885"/>
                  <a:pt x="10436" y="6885"/>
                </a:cubicBezTo>
                <a:cubicBezTo>
                  <a:pt x="9631" y="6885"/>
                  <a:pt x="9631" y="6885"/>
                  <a:pt x="9631" y="6885"/>
                </a:cubicBezTo>
                <a:cubicBezTo>
                  <a:pt x="9631" y="6885"/>
                  <a:pt x="9631" y="6885"/>
                  <a:pt x="9631" y="6750"/>
                </a:cubicBezTo>
                <a:cubicBezTo>
                  <a:pt x="9631" y="5940"/>
                  <a:pt x="9631" y="5940"/>
                  <a:pt x="9631" y="5940"/>
                </a:cubicBezTo>
                <a:cubicBezTo>
                  <a:pt x="9631" y="5940"/>
                  <a:pt x="9631" y="5805"/>
                  <a:pt x="9631" y="5805"/>
                </a:cubicBezTo>
                <a:cubicBezTo>
                  <a:pt x="10436" y="5805"/>
                  <a:pt x="10436" y="5805"/>
                  <a:pt x="10436" y="5805"/>
                </a:cubicBezTo>
                <a:cubicBezTo>
                  <a:pt x="10704" y="5805"/>
                  <a:pt x="10838" y="5670"/>
                  <a:pt x="10838" y="5535"/>
                </a:cubicBezTo>
                <a:cubicBezTo>
                  <a:pt x="10972" y="4995"/>
                  <a:pt x="11241" y="4455"/>
                  <a:pt x="11509" y="3915"/>
                </a:cubicBezTo>
                <a:cubicBezTo>
                  <a:pt x="11643" y="3780"/>
                  <a:pt x="11643" y="3510"/>
                  <a:pt x="11509" y="3375"/>
                </a:cubicBezTo>
                <a:cubicBezTo>
                  <a:pt x="10838" y="2835"/>
                  <a:pt x="10838" y="2835"/>
                  <a:pt x="10838" y="2835"/>
                </a:cubicBezTo>
                <a:cubicBezTo>
                  <a:pt x="10838" y="2835"/>
                  <a:pt x="10838" y="2835"/>
                  <a:pt x="10838" y="2835"/>
                </a:cubicBezTo>
                <a:cubicBezTo>
                  <a:pt x="10838" y="2835"/>
                  <a:pt x="10838" y="2700"/>
                  <a:pt x="10838" y="2700"/>
                </a:cubicBezTo>
                <a:cubicBezTo>
                  <a:pt x="11509" y="2160"/>
                  <a:pt x="11509" y="2160"/>
                  <a:pt x="11509" y="2160"/>
                </a:cubicBezTo>
                <a:cubicBezTo>
                  <a:pt x="11509" y="2160"/>
                  <a:pt x="11509" y="2160"/>
                  <a:pt x="11509" y="2160"/>
                </a:cubicBezTo>
                <a:cubicBezTo>
                  <a:pt x="11643" y="2160"/>
                  <a:pt x="11643" y="2160"/>
                  <a:pt x="11643" y="2160"/>
                </a:cubicBezTo>
                <a:cubicBezTo>
                  <a:pt x="12180" y="2700"/>
                  <a:pt x="12180" y="2700"/>
                  <a:pt x="12180" y="2700"/>
                </a:cubicBezTo>
                <a:cubicBezTo>
                  <a:pt x="12314" y="2835"/>
                  <a:pt x="12582" y="2835"/>
                  <a:pt x="12717" y="2700"/>
                </a:cubicBezTo>
                <a:cubicBezTo>
                  <a:pt x="13119" y="2430"/>
                  <a:pt x="13656" y="2160"/>
                  <a:pt x="14192" y="2025"/>
                </a:cubicBezTo>
                <a:cubicBezTo>
                  <a:pt x="14461" y="2025"/>
                  <a:pt x="14595" y="1890"/>
                  <a:pt x="14595" y="1755"/>
                </a:cubicBezTo>
                <a:cubicBezTo>
                  <a:pt x="14595" y="945"/>
                  <a:pt x="14595" y="945"/>
                  <a:pt x="14595" y="945"/>
                </a:cubicBezTo>
                <a:cubicBezTo>
                  <a:pt x="14595" y="810"/>
                  <a:pt x="14595" y="810"/>
                  <a:pt x="14729" y="810"/>
                </a:cubicBezTo>
                <a:cubicBezTo>
                  <a:pt x="15534" y="810"/>
                  <a:pt x="15534" y="810"/>
                  <a:pt x="15534" y="810"/>
                </a:cubicBezTo>
                <a:cubicBezTo>
                  <a:pt x="15534" y="810"/>
                  <a:pt x="15668" y="810"/>
                  <a:pt x="15668" y="945"/>
                </a:cubicBezTo>
                <a:cubicBezTo>
                  <a:pt x="15668" y="1755"/>
                  <a:pt x="15668" y="1755"/>
                  <a:pt x="15668" y="1755"/>
                </a:cubicBezTo>
                <a:cubicBezTo>
                  <a:pt x="15668" y="1890"/>
                  <a:pt x="15802" y="2025"/>
                  <a:pt x="15936" y="2025"/>
                </a:cubicBezTo>
                <a:cubicBezTo>
                  <a:pt x="16473" y="2160"/>
                  <a:pt x="17010" y="2430"/>
                  <a:pt x="17546" y="2700"/>
                </a:cubicBezTo>
                <a:cubicBezTo>
                  <a:pt x="17680" y="2835"/>
                  <a:pt x="17949" y="2835"/>
                  <a:pt x="18083" y="2700"/>
                </a:cubicBezTo>
                <a:cubicBezTo>
                  <a:pt x="18620" y="2160"/>
                  <a:pt x="18620" y="2160"/>
                  <a:pt x="18620" y="2160"/>
                </a:cubicBezTo>
                <a:cubicBezTo>
                  <a:pt x="18620" y="2160"/>
                  <a:pt x="18620" y="2160"/>
                  <a:pt x="18620" y="2160"/>
                </a:cubicBezTo>
                <a:cubicBezTo>
                  <a:pt x="18620" y="2160"/>
                  <a:pt x="18754" y="2160"/>
                  <a:pt x="18754" y="2160"/>
                </a:cubicBezTo>
                <a:cubicBezTo>
                  <a:pt x="19290" y="2700"/>
                  <a:pt x="19290" y="2700"/>
                  <a:pt x="19290" y="2700"/>
                </a:cubicBezTo>
                <a:cubicBezTo>
                  <a:pt x="19425" y="2835"/>
                  <a:pt x="19425" y="2835"/>
                  <a:pt x="19290" y="2835"/>
                </a:cubicBezTo>
                <a:cubicBezTo>
                  <a:pt x="18754" y="3510"/>
                  <a:pt x="18754" y="3510"/>
                  <a:pt x="18754" y="3510"/>
                </a:cubicBezTo>
                <a:cubicBezTo>
                  <a:pt x="18620" y="3645"/>
                  <a:pt x="18620" y="3780"/>
                  <a:pt x="18754" y="3915"/>
                </a:cubicBezTo>
                <a:cubicBezTo>
                  <a:pt x="19022" y="4455"/>
                  <a:pt x="19290" y="4995"/>
                  <a:pt x="19425" y="5535"/>
                </a:cubicBezTo>
                <a:cubicBezTo>
                  <a:pt x="19425" y="5670"/>
                  <a:pt x="19559" y="5805"/>
                  <a:pt x="19693" y="5805"/>
                </a:cubicBezTo>
                <a:cubicBezTo>
                  <a:pt x="20498" y="5805"/>
                  <a:pt x="20498" y="5805"/>
                  <a:pt x="20498" y="5805"/>
                </a:cubicBezTo>
                <a:cubicBezTo>
                  <a:pt x="20632" y="5805"/>
                  <a:pt x="20632" y="5940"/>
                  <a:pt x="20632" y="5940"/>
                </a:cubicBezTo>
                <a:cubicBezTo>
                  <a:pt x="20632" y="6750"/>
                  <a:pt x="20632" y="6750"/>
                  <a:pt x="20632" y="6750"/>
                </a:cubicBezTo>
                <a:cubicBezTo>
                  <a:pt x="20632" y="6885"/>
                  <a:pt x="20632" y="6885"/>
                  <a:pt x="20498" y="6885"/>
                </a:cubicBezTo>
                <a:cubicBezTo>
                  <a:pt x="19693" y="6885"/>
                  <a:pt x="19693" y="6885"/>
                  <a:pt x="19693" y="6885"/>
                </a:cubicBezTo>
                <a:cubicBezTo>
                  <a:pt x="19559" y="6885"/>
                  <a:pt x="19425" y="7020"/>
                  <a:pt x="19425" y="7290"/>
                </a:cubicBezTo>
                <a:close/>
                <a:moveTo>
                  <a:pt x="15131" y="3780"/>
                </a:moveTo>
                <a:cubicBezTo>
                  <a:pt x="13656" y="3780"/>
                  <a:pt x="12582" y="4995"/>
                  <a:pt x="12582" y="6345"/>
                </a:cubicBezTo>
                <a:cubicBezTo>
                  <a:pt x="12582" y="7830"/>
                  <a:pt x="13656" y="8910"/>
                  <a:pt x="15131" y="8910"/>
                </a:cubicBezTo>
                <a:cubicBezTo>
                  <a:pt x="16473" y="8910"/>
                  <a:pt x="17680" y="7830"/>
                  <a:pt x="17680" y="6345"/>
                </a:cubicBezTo>
                <a:cubicBezTo>
                  <a:pt x="17680" y="4995"/>
                  <a:pt x="16473" y="3780"/>
                  <a:pt x="15131" y="3780"/>
                </a:cubicBezTo>
                <a:close/>
                <a:moveTo>
                  <a:pt x="15131" y="8100"/>
                </a:moveTo>
                <a:cubicBezTo>
                  <a:pt x="14192" y="8100"/>
                  <a:pt x="13387" y="7290"/>
                  <a:pt x="13387" y="6345"/>
                </a:cubicBezTo>
                <a:cubicBezTo>
                  <a:pt x="13387" y="5400"/>
                  <a:pt x="14192" y="4590"/>
                  <a:pt x="15131" y="4590"/>
                </a:cubicBezTo>
                <a:cubicBezTo>
                  <a:pt x="16071" y="4590"/>
                  <a:pt x="16876" y="5400"/>
                  <a:pt x="16876" y="6345"/>
                </a:cubicBezTo>
                <a:cubicBezTo>
                  <a:pt x="16876" y="7290"/>
                  <a:pt x="16071" y="8100"/>
                  <a:pt x="15131" y="8100"/>
                </a:cubicBezTo>
                <a:close/>
              </a:path>
            </a:pathLst>
          </a:custGeom>
          <a:solidFill>
            <a:srgbClr val="E8CD48"/>
          </a:solidFill>
          <a:ln>
            <a:noFill/>
          </a:ln>
        </p:spPr>
        <p:txBody>
          <a:bodyPr lIns="45719" rIns="45719"/>
          <a:lstStyle/>
          <a:p>
            <a:endParaRPr lang="en-US" dirty="0"/>
          </a:p>
        </p:txBody>
      </p:sp>
      <p:pic>
        <p:nvPicPr>
          <p:cNvPr id="6" name="Picture 5" descr="Logo&#10;&#10;Description automatically generated">
            <a:extLst>
              <a:ext uri="{FF2B5EF4-FFF2-40B4-BE49-F238E27FC236}">
                <a16:creationId xmlns:a16="http://schemas.microsoft.com/office/drawing/2014/main" id="{745602DF-3E6F-47E4-ED67-CB418DF1F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1684853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50049" y="0"/>
            <a:ext cx="1064302" cy="184379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5628CC-8699-4E8D-BE88-EC4E237B381D}"/>
              </a:ext>
            </a:extLst>
          </p:cNvPr>
          <p:cNvSpPr/>
          <p:nvPr/>
        </p:nvSpPr>
        <p:spPr>
          <a:xfrm>
            <a:off x="0" y="3808360"/>
            <a:ext cx="12173149" cy="2328357"/>
          </a:xfrm>
          <a:prstGeom prst="rect">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Rectangle: Rounded Corners 35">
            <a:extLst>
              <a:ext uri="{FF2B5EF4-FFF2-40B4-BE49-F238E27FC236}">
                <a16:creationId xmlns:a16="http://schemas.microsoft.com/office/drawing/2014/main" id="{50BC63E4-FE53-4DD1-B184-470771BC499E}"/>
              </a:ext>
            </a:extLst>
          </p:cNvPr>
          <p:cNvSpPr/>
          <p:nvPr/>
        </p:nvSpPr>
        <p:spPr>
          <a:xfrm>
            <a:off x="5351490" y="1480976"/>
            <a:ext cx="6002310" cy="3553346"/>
          </a:xfrm>
          <a:prstGeom prst="roundRect">
            <a:avLst>
              <a:gd name="adj" fmla="val 6536"/>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p:cNvSpPr>
            <a:spLocks noGrp="1"/>
          </p:cNvSpPr>
          <p:nvPr>
            <p:ph type="title"/>
          </p:nvPr>
        </p:nvSpPr>
        <p:spPr>
          <a:xfrm>
            <a:off x="521294" y="2242481"/>
            <a:ext cx="4830196" cy="1325563"/>
          </a:xfrm>
        </p:spPr>
        <p:txBody>
          <a:bodyPr>
            <a:noAutofit/>
          </a:bodyPr>
          <a:lstStyle/>
          <a:p>
            <a:r>
              <a:rPr lang="en-US" sz="2400" dirty="0"/>
              <a:t>AFFORDABLE HOUSING PROGRAM:</a:t>
            </a:r>
            <a:br>
              <a:rPr lang="en-US" sz="2400" dirty="0"/>
            </a:br>
            <a:r>
              <a:rPr lang="en-US" sz="2400" dirty="0"/>
              <a:t>HOME-ARP </a:t>
            </a:r>
            <a:br>
              <a:rPr lang="en-US" sz="2400" dirty="0"/>
            </a:br>
            <a:r>
              <a:rPr lang="en-US" sz="2400" dirty="0"/>
              <a:t>AFFORDABLE RENTAL HOUSING PROGRAM </a:t>
            </a:r>
            <a:br>
              <a:rPr lang="en-US" sz="2400" dirty="0"/>
            </a:br>
            <a:br>
              <a:rPr lang="en-US" sz="2400" dirty="0"/>
            </a:br>
            <a:endParaRPr lang="en-US" sz="2400" dirty="0"/>
          </a:p>
        </p:txBody>
      </p:sp>
      <p:sp>
        <p:nvSpPr>
          <p:cNvPr id="4" name="Slide Number Placeholder 3"/>
          <p:cNvSpPr>
            <a:spLocks noGrp="1"/>
          </p:cNvSpPr>
          <p:nvPr>
            <p:ph type="sldNum" sz="quarter" idx="12"/>
          </p:nvPr>
        </p:nvSpPr>
        <p:spPr/>
        <p:txBody>
          <a:bodyPr/>
          <a:lstStyle/>
          <a:p>
            <a:fld id="{B5710A8E-EDF3-4BAE-B9AF-4928F118BE40}" type="slidenum">
              <a:rPr lang="en-US" smtClean="0"/>
              <a:t>14</a:t>
            </a:fld>
            <a:endParaRPr lang="en-US" dirty="0"/>
          </a:p>
        </p:txBody>
      </p:sp>
      <p:sp>
        <p:nvSpPr>
          <p:cNvPr id="3" name="Content Placeholder 2"/>
          <p:cNvSpPr>
            <a:spLocks noGrp="1"/>
          </p:cNvSpPr>
          <p:nvPr>
            <p:ph idx="1"/>
          </p:nvPr>
        </p:nvSpPr>
        <p:spPr>
          <a:xfrm>
            <a:off x="5531371" y="1748798"/>
            <a:ext cx="5642548" cy="3513752"/>
          </a:xfrm>
        </p:spPr>
        <p:txBody>
          <a:bodyPr>
            <a:normAutofit/>
          </a:bodyPr>
          <a:lstStyle/>
          <a:p>
            <a:pPr>
              <a:lnSpc>
                <a:spcPct val="150000"/>
              </a:lnSpc>
              <a:buClr>
                <a:srgbClr val="E8CD48"/>
              </a:buClr>
            </a:pPr>
            <a:r>
              <a:rPr lang="en-US" sz="1600" b="1" dirty="0">
                <a:solidFill>
                  <a:srgbClr val="FFC000"/>
                </a:solidFill>
              </a:rPr>
              <a:t>HOME-ARP AFFORDABLE RENTAL HOUSING Program Overview:  </a:t>
            </a:r>
          </a:p>
          <a:p>
            <a:pPr marL="742950" lvl="1" indent="-285750">
              <a:lnSpc>
                <a:spcPct val="150000"/>
              </a:lnSpc>
              <a:buClr>
                <a:srgbClr val="E8CD48"/>
              </a:buClr>
              <a:buFont typeface="Arial" panose="020B0604020202020204" pitchFamily="34" charset="0"/>
              <a:buChar char="•"/>
            </a:pPr>
            <a:r>
              <a:rPr lang="en-US" sz="1600" dirty="0"/>
              <a:t>Acquisition, Construction, Rehabilitation. </a:t>
            </a:r>
          </a:p>
          <a:p>
            <a:pPr marL="742950" lvl="1" indent="-285750">
              <a:lnSpc>
                <a:spcPct val="150000"/>
              </a:lnSpc>
              <a:buClr>
                <a:srgbClr val="E8CD48"/>
              </a:buClr>
              <a:buFont typeface="Arial" panose="020B0604020202020204" pitchFamily="34" charset="0"/>
              <a:buChar char="•"/>
            </a:pPr>
            <a:r>
              <a:rPr lang="en-US" sz="1600" dirty="0"/>
              <a:t>Financial assistance for development subsidies will be in form of a grant. </a:t>
            </a:r>
          </a:p>
          <a:p>
            <a:pPr marL="742950" lvl="1" indent="-285750">
              <a:lnSpc>
                <a:spcPct val="150000"/>
              </a:lnSpc>
              <a:buClr>
                <a:srgbClr val="E8CD48"/>
              </a:buClr>
              <a:buFont typeface="Arial" panose="020B0604020202020204" pitchFamily="34" charset="0"/>
              <a:buChar char="•"/>
            </a:pPr>
            <a:r>
              <a:rPr lang="en-US" sz="1600" dirty="0"/>
              <a:t>Rents cannot exceed limitations established by HUD.</a:t>
            </a:r>
          </a:p>
          <a:p>
            <a:pPr marL="742950" lvl="1" indent="-285750">
              <a:lnSpc>
                <a:spcPct val="150000"/>
              </a:lnSpc>
              <a:buClr>
                <a:srgbClr val="E8CD48"/>
              </a:buClr>
              <a:buFont typeface="Arial" panose="020B0604020202020204" pitchFamily="34" charset="0"/>
              <a:buChar char="•"/>
            </a:pPr>
            <a:r>
              <a:rPr lang="en-US" sz="1600" dirty="0"/>
              <a:t>Tenants must meet the definition of Qualifying Population (QP) as determined by HUD.</a:t>
            </a:r>
          </a:p>
          <a:p>
            <a:pPr marL="742950" lvl="1" indent="-285750">
              <a:lnSpc>
                <a:spcPct val="150000"/>
              </a:lnSpc>
              <a:buClr>
                <a:srgbClr val="E8CD48"/>
              </a:buClr>
              <a:buFont typeface="Arial" panose="020B0604020202020204" pitchFamily="34" charset="0"/>
              <a:buChar char="•"/>
            </a:pPr>
            <a:endParaRPr lang="en-US" dirty="0">
              <a:solidFill>
                <a:srgbClr val="0070C0"/>
              </a:solidFill>
            </a:endParaRPr>
          </a:p>
          <a:p>
            <a:pPr marL="742950" lvl="1" indent="-285750">
              <a:lnSpc>
                <a:spcPct val="150000"/>
              </a:lnSpc>
              <a:buClr>
                <a:srgbClr val="E8CD48"/>
              </a:buClr>
              <a:buFont typeface="Arial" panose="020B0604020202020204" pitchFamily="34" charset="0"/>
              <a:buChar char="•"/>
            </a:pPr>
            <a:endParaRPr lang="en-US" dirty="0"/>
          </a:p>
          <a:p>
            <a:pPr marL="285750" indent="-285750">
              <a:buClr>
                <a:srgbClr val="E8CD48"/>
              </a:buClr>
              <a:buFont typeface="Arial" panose="020B0604020202020204" pitchFamily="34" charset="0"/>
              <a:buChar char="•"/>
            </a:pPr>
            <a:endParaRPr lang="en-US" dirty="0"/>
          </a:p>
        </p:txBody>
      </p:sp>
      <p:sp>
        <p:nvSpPr>
          <p:cNvPr id="10" name="Freeform 835"/>
          <p:cNvSpPr>
            <a:spLocks/>
          </p:cNvSpPr>
          <p:nvPr/>
        </p:nvSpPr>
        <p:spPr bwMode="auto">
          <a:xfrm>
            <a:off x="978758" y="679403"/>
            <a:ext cx="895903" cy="901127"/>
          </a:xfrm>
          <a:custGeom>
            <a:avLst/>
            <a:gdLst>
              <a:gd name="T0" fmla="*/ 2147483646 w 21437"/>
              <a:gd name="T1" fmla="*/ 2147483646 h 21465"/>
              <a:gd name="T2" fmla="*/ 2147483646 w 21437"/>
              <a:gd name="T3" fmla="*/ 2147483646 h 21465"/>
              <a:gd name="T4" fmla="*/ 2147483646 w 21437"/>
              <a:gd name="T5" fmla="*/ 2147483646 h 21465"/>
              <a:gd name="T6" fmla="*/ 2147483646 w 21437"/>
              <a:gd name="T7" fmla="*/ 2147483646 h 214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37" h="21465" extrusionOk="0">
                <a:moveTo>
                  <a:pt x="15131" y="16740"/>
                </a:moveTo>
                <a:cubicBezTo>
                  <a:pt x="15131" y="16875"/>
                  <a:pt x="14863" y="16875"/>
                  <a:pt x="14729" y="16875"/>
                </a:cubicBezTo>
                <a:cubicBezTo>
                  <a:pt x="13790" y="16470"/>
                  <a:pt x="13790" y="16470"/>
                  <a:pt x="13790" y="16470"/>
                </a:cubicBezTo>
                <a:cubicBezTo>
                  <a:pt x="13521" y="16335"/>
                  <a:pt x="13387" y="16470"/>
                  <a:pt x="13253" y="16605"/>
                </a:cubicBezTo>
                <a:cubicBezTo>
                  <a:pt x="12851" y="17280"/>
                  <a:pt x="12314" y="17820"/>
                  <a:pt x="11643" y="18225"/>
                </a:cubicBezTo>
                <a:cubicBezTo>
                  <a:pt x="11375" y="18360"/>
                  <a:pt x="11375" y="18630"/>
                  <a:pt x="11509" y="18765"/>
                </a:cubicBezTo>
                <a:cubicBezTo>
                  <a:pt x="11912" y="19710"/>
                  <a:pt x="11912" y="19710"/>
                  <a:pt x="11912" y="19710"/>
                </a:cubicBezTo>
                <a:cubicBezTo>
                  <a:pt x="11912" y="19845"/>
                  <a:pt x="11912" y="20115"/>
                  <a:pt x="11643" y="20115"/>
                </a:cubicBezTo>
                <a:cubicBezTo>
                  <a:pt x="10570" y="20655"/>
                  <a:pt x="10570" y="20655"/>
                  <a:pt x="10570" y="20655"/>
                </a:cubicBezTo>
                <a:cubicBezTo>
                  <a:pt x="10436" y="20655"/>
                  <a:pt x="10302" y="20520"/>
                  <a:pt x="10167" y="20385"/>
                </a:cubicBezTo>
                <a:cubicBezTo>
                  <a:pt x="9765" y="19440"/>
                  <a:pt x="9765" y="19440"/>
                  <a:pt x="9765" y="19440"/>
                </a:cubicBezTo>
                <a:cubicBezTo>
                  <a:pt x="9765" y="19305"/>
                  <a:pt x="9497" y="19170"/>
                  <a:pt x="9362" y="19170"/>
                </a:cubicBezTo>
                <a:cubicBezTo>
                  <a:pt x="8557" y="19305"/>
                  <a:pt x="7753" y="19305"/>
                  <a:pt x="6948" y="19170"/>
                </a:cubicBezTo>
                <a:cubicBezTo>
                  <a:pt x="6813" y="19170"/>
                  <a:pt x="6679" y="19305"/>
                  <a:pt x="6545" y="19440"/>
                </a:cubicBezTo>
                <a:cubicBezTo>
                  <a:pt x="6143" y="20385"/>
                  <a:pt x="6143" y="20385"/>
                  <a:pt x="6143" y="20385"/>
                </a:cubicBezTo>
                <a:cubicBezTo>
                  <a:pt x="6143" y="20520"/>
                  <a:pt x="5874" y="20655"/>
                  <a:pt x="5740" y="20655"/>
                </a:cubicBezTo>
                <a:cubicBezTo>
                  <a:pt x="4667" y="20115"/>
                  <a:pt x="4667" y="20115"/>
                  <a:pt x="4667" y="20115"/>
                </a:cubicBezTo>
                <a:cubicBezTo>
                  <a:pt x="4667" y="20115"/>
                  <a:pt x="4533" y="20115"/>
                  <a:pt x="4533" y="19980"/>
                </a:cubicBezTo>
                <a:cubicBezTo>
                  <a:pt x="4533" y="19845"/>
                  <a:pt x="4533" y="19845"/>
                  <a:pt x="4533" y="19710"/>
                </a:cubicBezTo>
                <a:cubicBezTo>
                  <a:pt x="4935" y="18765"/>
                  <a:pt x="4935" y="18765"/>
                  <a:pt x="4935" y="18765"/>
                </a:cubicBezTo>
                <a:cubicBezTo>
                  <a:pt x="4935" y="18630"/>
                  <a:pt x="4935" y="18360"/>
                  <a:pt x="4801" y="18225"/>
                </a:cubicBezTo>
                <a:cubicBezTo>
                  <a:pt x="4130" y="17820"/>
                  <a:pt x="3594" y="17280"/>
                  <a:pt x="3057" y="16605"/>
                </a:cubicBezTo>
                <a:cubicBezTo>
                  <a:pt x="3057" y="16470"/>
                  <a:pt x="2789" y="16335"/>
                  <a:pt x="2654" y="16470"/>
                </a:cubicBezTo>
                <a:cubicBezTo>
                  <a:pt x="1581" y="16875"/>
                  <a:pt x="1581" y="16875"/>
                  <a:pt x="1581" y="16875"/>
                </a:cubicBezTo>
                <a:cubicBezTo>
                  <a:pt x="1447" y="16875"/>
                  <a:pt x="1313" y="16875"/>
                  <a:pt x="1179" y="16740"/>
                </a:cubicBezTo>
                <a:cubicBezTo>
                  <a:pt x="776" y="15525"/>
                  <a:pt x="776" y="15525"/>
                  <a:pt x="776" y="15525"/>
                </a:cubicBezTo>
                <a:cubicBezTo>
                  <a:pt x="776" y="15390"/>
                  <a:pt x="776" y="15255"/>
                  <a:pt x="910" y="15255"/>
                </a:cubicBezTo>
                <a:cubicBezTo>
                  <a:pt x="1984" y="14850"/>
                  <a:pt x="1984" y="14850"/>
                  <a:pt x="1984" y="14850"/>
                </a:cubicBezTo>
                <a:cubicBezTo>
                  <a:pt x="2118" y="14715"/>
                  <a:pt x="2252" y="14580"/>
                  <a:pt x="2118" y="14310"/>
                </a:cubicBezTo>
                <a:cubicBezTo>
                  <a:pt x="1984" y="13500"/>
                  <a:pt x="1984" y="12690"/>
                  <a:pt x="2118" y="11880"/>
                </a:cubicBezTo>
                <a:cubicBezTo>
                  <a:pt x="2252" y="11745"/>
                  <a:pt x="2118" y="11610"/>
                  <a:pt x="1984" y="11475"/>
                </a:cubicBezTo>
                <a:cubicBezTo>
                  <a:pt x="910" y="11070"/>
                  <a:pt x="910" y="11070"/>
                  <a:pt x="910" y="11070"/>
                </a:cubicBezTo>
                <a:cubicBezTo>
                  <a:pt x="910" y="11070"/>
                  <a:pt x="776" y="10935"/>
                  <a:pt x="776" y="10935"/>
                </a:cubicBezTo>
                <a:cubicBezTo>
                  <a:pt x="776" y="10800"/>
                  <a:pt x="776" y="10800"/>
                  <a:pt x="776" y="10665"/>
                </a:cubicBezTo>
                <a:cubicBezTo>
                  <a:pt x="1179" y="9585"/>
                  <a:pt x="1179" y="9585"/>
                  <a:pt x="1179" y="9585"/>
                </a:cubicBezTo>
                <a:cubicBezTo>
                  <a:pt x="1313" y="9585"/>
                  <a:pt x="1313" y="9450"/>
                  <a:pt x="1447" y="9450"/>
                </a:cubicBezTo>
                <a:cubicBezTo>
                  <a:pt x="1447" y="9450"/>
                  <a:pt x="1581" y="9450"/>
                  <a:pt x="1581" y="9450"/>
                </a:cubicBezTo>
                <a:cubicBezTo>
                  <a:pt x="2654" y="9855"/>
                  <a:pt x="2654" y="9855"/>
                  <a:pt x="2654" y="9855"/>
                </a:cubicBezTo>
                <a:cubicBezTo>
                  <a:pt x="2789" y="9990"/>
                  <a:pt x="3057" y="9855"/>
                  <a:pt x="3057" y="9720"/>
                </a:cubicBezTo>
                <a:cubicBezTo>
                  <a:pt x="3594" y="9045"/>
                  <a:pt x="4130" y="8505"/>
                  <a:pt x="4801" y="7965"/>
                </a:cubicBezTo>
                <a:cubicBezTo>
                  <a:pt x="4935" y="7965"/>
                  <a:pt x="5069" y="7695"/>
                  <a:pt x="4935" y="7560"/>
                </a:cubicBezTo>
                <a:cubicBezTo>
                  <a:pt x="4533" y="6480"/>
                  <a:pt x="4533" y="6480"/>
                  <a:pt x="4533" y="6480"/>
                </a:cubicBezTo>
                <a:cubicBezTo>
                  <a:pt x="4533" y="6480"/>
                  <a:pt x="4533" y="6345"/>
                  <a:pt x="4533" y="6345"/>
                </a:cubicBezTo>
                <a:cubicBezTo>
                  <a:pt x="4533" y="6210"/>
                  <a:pt x="4667" y="6210"/>
                  <a:pt x="4667" y="6210"/>
                </a:cubicBezTo>
                <a:cubicBezTo>
                  <a:pt x="5740" y="5670"/>
                  <a:pt x="5740" y="5670"/>
                  <a:pt x="5740" y="5670"/>
                </a:cubicBezTo>
                <a:cubicBezTo>
                  <a:pt x="5874" y="5670"/>
                  <a:pt x="6143" y="5670"/>
                  <a:pt x="6143" y="5805"/>
                </a:cubicBezTo>
                <a:cubicBezTo>
                  <a:pt x="6545" y="6885"/>
                  <a:pt x="6545" y="6885"/>
                  <a:pt x="6545" y="6885"/>
                </a:cubicBezTo>
                <a:cubicBezTo>
                  <a:pt x="6679" y="7020"/>
                  <a:pt x="6813" y="7155"/>
                  <a:pt x="7082" y="7020"/>
                </a:cubicBezTo>
                <a:cubicBezTo>
                  <a:pt x="7216" y="7020"/>
                  <a:pt x="7350" y="6750"/>
                  <a:pt x="7350" y="6615"/>
                </a:cubicBezTo>
                <a:cubicBezTo>
                  <a:pt x="6813" y="5535"/>
                  <a:pt x="6813" y="5535"/>
                  <a:pt x="6813" y="5535"/>
                </a:cubicBezTo>
                <a:cubicBezTo>
                  <a:pt x="6679" y="4995"/>
                  <a:pt x="6008" y="4725"/>
                  <a:pt x="5472" y="4995"/>
                </a:cubicBezTo>
                <a:cubicBezTo>
                  <a:pt x="4398" y="5400"/>
                  <a:pt x="4398" y="5400"/>
                  <a:pt x="4398" y="5400"/>
                </a:cubicBezTo>
                <a:cubicBezTo>
                  <a:pt x="4130" y="5535"/>
                  <a:pt x="3862" y="5670"/>
                  <a:pt x="3728" y="5940"/>
                </a:cubicBezTo>
                <a:cubicBezTo>
                  <a:pt x="3728" y="6210"/>
                  <a:pt x="3728" y="6615"/>
                  <a:pt x="3728" y="6885"/>
                </a:cubicBezTo>
                <a:cubicBezTo>
                  <a:pt x="4130" y="7560"/>
                  <a:pt x="4130" y="7560"/>
                  <a:pt x="4130" y="7560"/>
                </a:cubicBezTo>
                <a:cubicBezTo>
                  <a:pt x="3459" y="7965"/>
                  <a:pt x="3057" y="8505"/>
                  <a:pt x="2654" y="9045"/>
                </a:cubicBezTo>
                <a:cubicBezTo>
                  <a:pt x="1984" y="8775"/>
                  <a:pt x="1984" y="8775"/>
                  <a:pt x="1984" y="8775"/>
                </a:cubicBezTo>
                <a:cubicBezTo>
                  <a:pt x="1715" y="8640"/>
                  <a:pt x="1313" y="8640"/>
                  <a:pt x="1044" y="8775"/>
                </a:cubicBezTo>
                <a:cubicBezTo>
                  <a:pt x="776" y="8775"/>
                  <a:pt x="642" y="9045"/>
                  <a:pt x="508" y="9315"/>
                </a:cubicBezTo>
                <a:cubicBezTo>
                  <a:pt x="105" y="10395"/>
                  <a:pt x="105" y="10395"/>
                  <a:pt x="105" y="10395"/>
                </a:cubicBezTo>
                <a:cubicBezTo>
                  <a:pt x="-29" y="10665"/>
                  <a:pt x="-29" y="10935"/>
                  <a:pt x="105" y="11205"/>
                </a:cubicBezTo>
                <a:cubicBezTo>
                  <a:pt x="105" y="11475"/>
                  <a:pt x="374" y="11745"/>
                  <a:pt x="642" y="11880"/>
                </a:cubicBezTo>
                <a:cubicBezTo>
                  <a:pt x="1313" y="12150"/>
                  <a:pt x="1313" y="12150"/>
                  <a:pt x="1313" y="12150"/>
                </a:cubicBezTo>
                <a:cubicBezTo>
                  <a:pt x="1179" y="12825"/>
                  <a:pt x="1179" y="13500"/>
                  <a:pt x="1313" y="14175"/>
                </a:cubicBezTo>
                <a:cubicBezTo>
                  <a:pt x="642" y="14445"/>
                  <a:pt x="642" y="14445"/>
                  <a:pt x="642" y="14445"/>
                </a:cubicBezTo>
                <a:cubicBezTo>
                  <a:pt x="105" y="14715"/>
                  <a:pt x="-163" y="15390"/>
                  <a:pt x="105" y="15930"/>
                </a:cubicBezTo>
                <a:cubicBezTo>
                  <a:pt x="508" y="17010"/>
                  <a:pt x="508" y="17010"/>
                  <a:pt x="508" y="17010"/>
                </a:cubicBezTo>
                <a:cubicBezTo>
                  <a:pt x="776" y="17550"/>
                  <a:pt x="1313" y="17820"/>
                  <a:pt x="1984" y="17550"/>
                </a:cubicBezTo>
                <a:cubicBezTo>
                  <a:pt x="2654" y="17280"/>
                  <a:pt x="2654" y="17280"/>
                  <a:pt x="2654" y="17280"/>
                </a:cubicBezTo>
                <a:cubicBezTo>
                  <a:pt x="3057" y="17820"/>
                  <a:pt x="3459" y="18360"/>
                  <a:pt x="4130" y="18765"/>
                </a:cubicBezTo>
                <a:cubicBezTo>
                  <a:pt x="3728" y="19440"/>
                  <a:pt x="3728" y="19440"/>
                  <a:pt x="3728" y="19440"/>
                </a:cubicBezTo>
                <a:cubicBezTo>
                  <a:pt x="3728" y="19710"/>
                  <a:pt x="3728" y="19980"/>
                  <a:pt x="3728" y="20250"/>
                </a:cubicBezTo>
                <a:cubicBezTo>
                  <a:pt x="3862" y="20520"/>
                  <a:pt x="4130" y="20790"/>
                  <a:pt x="4398" y="20925"/>
                </a:cubicBezTo>
                <a:cubicBezTo>
                  <a:pt x="5472" y="21330"/>
                  <a:pt x="5472" y="21330"/>
                  <a:pt x="5472" y="21330"/>
                </a:cubicBezTo>
                <a:cubicBezTo>
                  <a:pt x="6008" y="21600"/>
                  <a:pt x="6679" y="21330"/>
                  <a:pt x="6813" y="20790"/>
                </a:cubicBezTo>
                <a:cubicBezTo>
                  <a:pt x="7216" y="19980"/>
                  <a:pt x="7216" y="19980"/>
                  <a:pt x="7216" y="19980"/>
                </a:cubicBezTo>
                <a:cubicBezTo>
                  <a:pt x="7887" y="20115"/>
                  <a:pt x="8557" y="20115"/>
                  <a:pt x="9228" y="19980"/>
                </a:cubicBezTo>
                <a:cubicBezTo>
                  <a:pt x="9497" y="20790"/>
                  <a:pt x="9497" y="20790"/>
                  <a:pt x="9497" y="20790"/>
                </a:cubicBezTo>
                <a:cubicBezTo>
                  <a:pt x="9631" y="21195"/>
                  <a:pt x="10033" y="21465"/>
                  <a:pt x="10570" y="21465"/>
                </a:cubicBezTo>
                <a:cubicBezTo>
                  <a:pt x="10704" y="21465"/>
                  <a:pt x="10838" y="21330"/>
                  <a:pt x="10972" y="21330"/>
                </a:cubicBezTo>
                <a:cubicBezTo>
                  <a:pt x="12046" y="20925"/>
                  <a:pt x="12046" y="20925"/>
                  <a:pt x="12046" y="20925"/>
                </a:cubicBezTo>
                <a:cubicBezTo>
                  <a:pt x="12582" y="20655"/>
                  <a:pt x="12851" y="19980"/>
                  <a:pt x="12582" y="19440"/>
                </a:cubicBezTo>
                <a:cubicBezTo>
                  <a:pt x="12314" y="18765"/>
                  <a:pt x="12314" y="18765"/>
                  <a:pt x="12314" y="18765"/>
                </a:cubicBezTo>
                <a:cubicBezTo>
                  <a:pt x="12851" y="18360"/>
                  <a:pt x="13387" y="17820"/>
                  <a:pt x="13790" y="17280"/>
                </a:cubicBezTo>
                <a:cubicBezTo>
                  <a:pt x="14461" y="17550"/>
                  <a:pt x="14461" y="17550"/>
                  <a:pt x="14461" y="17550"/>
                </a:cubicBezTo>
                <a:cubicBezTo>
                  <a:pt x="14997" y="17820"/>
                  <a:pt x="15668" y="17550"/>
                  <a:pt x="15936" y="17010"/>
                </a:cubicBezTo>
                <a:cubicBezTo>
                  <a:pt x="16339" y="15930"/>
                  <a:pt x="16339" y="15930"/>
                  <a:pt x="16339" y="15930"/>
                </a:cubicBezTo>
                <a:cubicBezTo>
                  <a:pt x="16473" y="15660"/>
                  <a:pt x="16473" y="15390"/>
                  <a:pt x="16339" y="15120"/>
                </a:cubicBezTo>
                <a:cubicBezTo>
                  <a:pt x="16205" y="14850"/>
                  <a:pt x="15936" y="14580"/>
                  <a:pt x="15668" y="14445"/>
                </a:cubicBezTo>
                <a:cubicBezTo>
                  <a:pt x="14729" y="14040"/>
                  <a:pt x="14729" y="14040"/>
                  <a:pt x="14729" y="14040"/>
                </a:cubicBezTo>
                <a:cubicBezTo>
                  <a:pt x="14595" y="13905"/>
                  <a:pt x="14326" y="14040"/>
                  <a:pt x="14192" y="14310"/>
                </a:cubicBezTo>
                <a:cubicBezTo>
                  <a:pt x="14192" y="14445"/>
                  <a:pt x="14192" y="14715"/>
                  <a:pt x="14461" y="14850"/>
                </a:cubicBezTo>
                <a:cubicBezTo>
                  <a:pt x="15400" y="15255"/>
                  <a:pt x="15400" y="15255"/>
                  <a:pt x="15400" y="15255"/>
                </a:cubicBezTo>
                <a:cubicBezTo>
                  <a:pt x="15534" y="15255"/>
                  <a:pt x="15534" y="15255"/>
                  <a:pt x="15534" y="15390"/>
                </a:cubicBezTo>
                <a:cubicBezTo>
                  <a:pt x="15668" y="15390"/>
                  <a:pt x="15668" y="15525"/>
                  <a:pt x="15534" y="15525"/>
                </a:cubicBezTo>
                <a:lnTo>
                  <a:pt x="15131" y="16740"/>
                </a:lnTo>
                <a:close/>
                <a:moveTo>
                  <a:pt x="8155" y="10395"/>
                </a:moveTo>
                <a:cubicBezTo>
                  <a:pt x="8423" y="10395"/>
                  <a:pt x="8557" y="10260"/>
                  <a:pt x="8557" y="9990"/>
                </a:cubicBezTo>
                <a:cubicBezTo>
                  <a:pt x="8557" y="9855"/>
                  <a:pt x="8423" y="9585"/>
                  <a:pt x="8155" y="9585"/>
                </a:cubicBezTo>
                <a:cubicBezTo>
                  <a:pt x="8155" y="9585"/>
                  <a:pt x="8155" y="9585"/>
                  <a:pt x="8155" y="9585"/>
                </a:cubicBezTo>
                <a:cubicBezTo>
                  <a:pt x="7216" y="9585"/>
                  <a:pt x="6277" y="9990"/>
                  <a:pt x="5740" y="10665"/>
                </a:cubicBezTo>
                <a:cubicBezTo>
                  <a:pt x="5069" y="11340"/>
                  <a:pt x="4667" y="12285"/>
                  <a:pt x="4667" y="13230"/>
                </a:cubicBezTo>
                <a:cubicBezTo>
                  <a:pt x="4667" y="14175"/>
                  <a:pt x="5069" y="14985"/>
                  <a:pt x="5740" y="15660"/>
                </a:cubicBezTo>
                <a:cubicBezTo>
                  <a:pt x="6411" y="16335"/>
                  <a:pt x="7216" y="16605"/>
                  <a:pt x="8155" y="16605"/>
                </a:cubicBezTo>
                <a:cubicBezTo>
                  <a:pt x="8155" y="16605"/>
                  <a:pt x="8155" y="16605"/>
                  <a:pt x="8155" y="16605"/>
                </a:cubicBezTo>
                <a:cubicBezTo>
                  <a:pt x="9094" y="16605"/>
                  <a:pt x="10033" y="16335"/>
                  <a:pt x="10704" y="15660"/>
                </a:cubicBezTo>
                <a:cubicBezTo>
                  <a:pt x="11375" y="14985"/>
                  <a:pt x="11643" y="14040"/>
                  <a:pt x="11643" y="13095"/>
                </a:cubicBezTo>
                <a:cubicBezTo>
                  <a:pt x="11643" y="12960"/>
                  <a:pt x="11509" y="12690"/>
                  <a:pt x="11241" y="12690"/>
                </a:cubicBezTo>
                <a:cubicBezTo>
                  <a:pt x="11241" y="12690"/>
                  <a:pt x="11241" y="12690"/>
                  <a:pt x="11241" y="12690"/>
                </a:cubicBezTo>
                <a:cubicBezTo>
                  <a:pt x="11107" y="12690"/>
                  <a:pt x="10838" y="12960"/>
                  <a:pt x="10838" y="13095"/>
                </a:cubicBezTo>
                <a:cubicBezTo>
                  <a:pt x="10838" y="13905"/>
                  <a:pt x="10570" y="14580"/>
                  <a:pt x="10167" y="15120"/>
                </a:cubicBezTo>
                <a:cubicBezTo>
                  <a:pt x="9631" y="15525"/>
                  <a:pt x="8960" y="15930"/>
                  <a:pt x="8155" y="15930"/>
                </a:cubicBezTo>
                <a:cubicBezTo>
                  <a:pt x="8155" y="15930"/>
                  <a:pt x="8155" y="15930"/>
                  <a:pt x="8155" y="15930"/>
                </a:cubicBezTo>
                <a:cubicBezTo>
                  <a:pt x="7484" y="15930"/>
                  <a:pt x="6813" y="15525"/>
                  <a:pt x="6277" y="15120"/>
                </a:cubicBezTo>
                <a:cubicBezTo>
                  <a:pt x="5740" y="14580"/>
                  <a:pt x="5472" y="13905"/>
                  <a:pt x="5472" y="13230"/>
                </a:cubicBezTo>
                <a:cubicBezTo>
                  <a:pt x="5472" y="12420"/>
                  <a:pt x="5740" y="11745"/>
                  <a:pt x="6277" y="11205"/>
                </a:cubicBezTo>
                <a:cubicBezTo>
                  <a:pt x="6813" y="10665"/>
                  <a:pt x="7484" y="10395"/>
                  <a:pt x="8155" y="10395"/>
                </a:cubicBezTo>
                <a:close/>
                <a:moveTo>
                  <a:pt x="20498" y="7695"/>
                </a:moveTo>
                <a:cubicBezTo>
                  <a:pt x="21035" y="7695"/>
                  <a:pt x="21437" y="7290"/>
                  <a:pt x="21437" y="6750"/>
                </a:cubicBezTo>
                <a:cubicBezTo>
                  <a:pt x="21437" y="5940"/>
                  <a:pt x="21437" y="5940"/>
                  <a:pt x="21437" y="5940"/>
                </a:cubicBezTo>
                <a:cubicBezTo>
                  <a:pt x="21437" y="5400"/>
                  <a:pt x="21035" y="4995"/>
                  <a:pt x="20498" y="4995"/>
                </a:cubicBezTo>
                <a:cubicBezTo>
                  <a:pt x="20095" y="4995"/>
                  <a:pt x="20095" y="4995"/>
                  <a:pt x="20095" y="4995"/>
                </a:cubicBezTo>
                <a:cubicBezTo>
                  <a:pt x="19961" y="4590"/>
                  <a:pt x="19827" y="4185"/>
                  <a:pt x="19559" y="3780"/>
                </a:cubicBezTo>
                <a:cubicBezTo>
                  <a:pt x="19827" y="3510"/>
                  <a:pt x="19827" y="3510"/>
                  <a:pt x="19827" y="3510"/>
                </a:cubicBezTo>
                <a:cubicBezTo>
                  <a:pt x="20230" y="3105"/>
                  <a:pt x="20230" y="2565"/>
                  <a:pt x="19827" y="2160"/>
                </a:cubicBezTo>
                <a:cubicBezTo>
                  <a:pt x="19290" y="1620"/>
                  <a:pt x="19290" y="1620"/>
                  <a:pt x="19290" y="1620"/>
                </a:cubicBezTo>
                <a:cubicBezTo>
                  <a:pt x="19156" y="1350"/>
                  <a:pt x="18888" y="1350"/>
                  <a:pt x="18620" y="1350"/>
                </a:cubicBezTo>
                <a:cubicBezTo>
                  <a:pt x="18351" y="1350"/>
                  <a:pt x="18217" y="1350"/>
                  <a:pt x="18083" y="1620"/>
                </a:cubicBezTo>
                <a:cubicBezTo>
                  <a:pt x="17680" y="1890"/>
                  <a:pt x="17680" y="1890"/>
                  <a:pt x="17680" y="1890"/>
                </a:cubicBezTo>
                <a:cubicBezTo>
                  <a:pt x="17278" y="1620"/>
                  <a:pt x="16876" y="1485"/>
                  <a:pt x="16473" y="1350"/>
                </a:cubicBezTo>
                <a:cubicBezTo>
                  <a:pt x="16473" y="945"/>
                  <a:pt x="16473" y="945"/>
                  <a:pt x="16473" y="945"/>
                </a:cubicBezTo>
                <a:cubicBezTo>
                  <a:pt x="16473" y="405"/>
                  <a:pt x="16071" y="0"/>
                  <a:pt x="15534" y="0"/>
                </a:cubicBezTo>
                <a:cubicBezTo>
                  <a:pt x="14729" y="0"/>
                  <a:pt x="14729" y="0"/>
                  <a:pt x="14729" y="0"/>
                </a:cubicBezTo>
                <a:cubicBezTo>
                  <a:pt x="14192" y="0"/>
                  <a:pt x="13790" y="405"/>
                  <a:pt x="13790" y="945"/>
                </a:cubicBezTo>
                <a:cubicBezTo>
                  <a:pt x="13790" y="1350"/>
                  <a:pt x="13790" y="1350"/>
                  <a:pt x="13790" y="1350"/>
                </a:cubicBezTo>
                <a:cubicBezTo>
                  <a:pt x="13387" y="1485"/>
                  <a:pt x="12985" y="1620"/>
                  <a:pt x="12582" y="1890"/>
                </a:cubicBezTo>
                <a:cubicBezTo>
                  <a:pt x="12180" y="1620"/>
                  <a:pt x="12180" y="1620"/>
                  <a:pt x="12180" y="1620"/>
                </a:cubicBezTo>
                <a:cubicBezTo>
                  <a:pt x="12046" y="1350"/>
                  <a:pt x="11777" y="1350"/>
                  <a:pt x="11509" y="1350"/>
                </a:cubicBezTo>
                <a:cubicBezTo>
                  <a:pt x="11375" y="1350"/>
                  <a:pt x="11107" y="1350"/>
                  <a:pt x="10972" y="1620"/>
                </a:cubicBezTo>
                <a:cubicBezTo>
                  <a:pt x="10302" y="2160"/>
                  <a:pt x="10302" y="2160"/>
                  <a:pt x="10302" y="2160"/>
                </a:cubicBezTo>
                <a:cubicBezTo>
                  <a:pt x="10033" y="2565"/>
                  <a:pt x="10033" y="3105"/>
                  <a:pt x="10302" y="3510"/>
                </a:cubicBezTo>
                <a:cubicBezTo>
                  <a:pt x="10704" y="3780"/>
                  <a:pt x="10704" y="3780"/>
                  <a:pt x="10704" y="3780"/>
                </a:cubicBezTo>
                <a:cubicBezTo>
                  <a:pt x="10436" y="4185"/>
                  <a:pt x="10302" y="4590"/>
                  <a:pt x="10167" y="4995"/>
                </a:cubicBezTo>
                <a:cubicBezTo>
                  <a:pt x="9631" y="4995"/>
                  <a:pt x="9631" y="4995"/>
                  <a:pt x="9631" y="4995"/>
                </a:cubicBezTo>
                <a:cubicBezTo>
                  <a:pt x="9228" y="4995"/>
                  <a:pt x="8826" y="5400"/>
                  <a:pt x="8826" y="5940"/>
                </a:cubicBezTo>
                <a:cubicBezTo>
                  <a:pt x="8826" y="6750"/>
                  <a:pt x="8826" y="6750"/>
                  <a:pt x="8826" y="6750"/>
                </a:cubicBezTo>
                <a:cubicBezTo>
                  <a:pt x="8826" y="7290"/>
                  <a:pt x="9228" y="7695"/>
                  <a:pt x="9631" y="7695"/>
                </a:cubicBezTo>
                <a:cubicBezTo>
                  <a:pt x="10167" y="7695"/>
                  <a:pt x="10167" y="7695"/>
                  <a:pt x="10167" y="7695"/>
                </a:cubicBezTo>
                <a:cubicBezTo>
                  <a:pt x="10302" y="8100"/>
                  <a:pt x="10436" y="8505"/>
                  <a:pt x="10704" y="8910"/>
                </a:cubicBezTo>
                <a:cubicBezTo>
                  <a:pt x="10302" y="9315"/>
                  <a:pt x="10302" y="9315"/>
                  <a:pt x="10302" y="9315"/>
                </a:cubicBezTo>
                <a:cubicBezTo>
                  <a:pt x="10033" y="9585"/>
                  <a:pt x="10033" y="10260"/>
                  <a:pt x="10302" y="10530"/>
                </a:cubicBezTo>
                <a:cubicBezTo>
                  <a:pt x="10972" y="11205"/>
                  <a:pt x="10972" y="11205"/>
                  <a:pt x="10972" y="11205"/>
                </a:cubicBezTo>
                <a:cubicBezTo>
                  <a:pt x="11107" y="11340"/>
                  <a:pt x="11375" y="11475"/>
                  <a:pt x="11509" y="11475"/>
                </a:cubicBezTo>
                <a:cubicBezTo>
                  <a:pt x="11777" y="11475"/>
                  <a:pt x="12046" y="11340"/>
                  <a:pt x="12180" y="11205"/>
                </a:cubicBezTo>
                <a:cubicBezTo>
                  <a:pt x="12582" y="10800"/>
                  <a:pt x="12582" y="10800"/>
                  <a:pt x="12582" y="10800"/>
                </a:cubicBezTo>
                <a:cubicBezTo>
                  <a:pt x="12985" y="11070"/>
                  <a:pt x="13387" y="11205"/>
                  <a:pt x="13790" y="11340"/>
                </a:cubicBezTo>
                <a:cubicBezTo>
                  <a:pt x="13790" y="11880"/>
                  <a:pt x="13790" y="11880"/>
                  <a:pt x="13790" y="11880"/>
                </a:cubicBezTo>
                <a:cubicBezTo>
                  <a:pt x="13790" y="12285"/>
                  <a:pt x="14192" y="12690"/>
                  <a:pt x="14729" y="12690"/>
                </a:cubicBezTo>
                <a:cubicBezTo>
                  <a:pt x="15534" y="12690"/>
                  <a:pt x="15534" y="12690"/>
                  <a:pt x="15534" y="12690"/>
                </a:cubicBezTo>
                <a:cubicBezTo>
                  <a:pt x="16071" y="12690"/>
                  <a:pt x="16473" y="12285"/>
                  <a:pt x="16473" y="11880"/>
                </a:cubicBezTo>
                <a:cubicBezTo>
                  <a:pt x="16473" y="11340"/>
                  <a:pt x="16473" y="11340"/>
                  <a:pt x="16473" y="11340"/>
                </a:cubicBezTo>
                <a:cubicBezTo>
                  <a:pt x="16876" y="11205"/>
                  <a:pt x="17278" y="11070"/>
                  <a:pt x="17680" y="10800"/>
                </a:cubicBezTo>
                <a:cubicBezTo>
                  <a:pt x="18083" y="11205"/>
                  <a:pt x="18083" y="11205"/>
                  <a:pt x="18083" y="11205"/>
                </a:cubicBezTo>
                <a:cubicBezTo>
                  <a:pt x="18217" y="11340"/>
                  <a:pt x="18351" y="11475"/>
                  <a:pt x="18620" y="11475"/>
                </a:cubicBezTo>
                <a:cubicBezTo>
                  <a:pt x="18888" y="11475"/>
                  <a:pt x="19156" y="11340"/>
                  <a:pt x="19290" y="11205"/>
                </a:cubicBezTo>
                <a:cubicBezTo>
                  <a:pt x="19827" y="10530"/>
                  <a:pt x="19827" y="10530"/>
                  <a:pt x="19827" y="10530"/>
                </a:cubicBezTo>
                <a:cubicBezTo>
                  <a:pt x="20230" y="10260"/>
                  <a:pt x="20230" y="9585"/>
                  <a:pt x="19827" y="9315"/>
                </a:cubicBezTo>
                <a:cubicBezTo>
                  <a:pt x="19559" y="8910"/>
                  <a:pt x="19559" y="8910"/>
                  <a:pt x="19559" y="8910"/>
                </a:cubicBezTo>
                <a:cubicBezTo>
                  <a:pt x="19827" y="8505"/>
                  <a:pt x="19961" y="8100"/>
                  <a:pt x="20095" y="7695"/>
                </a:cubicBezTo>
                <a:cubicBezTo>
                  <a:pt x="20498" y="7695"/>
                  <a:pt x="20498" y="7695"/>
                  <a:pt x="20498" y="7695"/>
                </a:cubicBezTo>
                <a:close/>
                <a:moveTo>
                  <a:pt x="19425" y="7290"/>
                </a:moveTo>
                <a:cubicBezTo>
                  <a:pt x="19290" y="7830"/>
                  <a:pt x="19022" y="8370"/>
                  <a:pt x="18754" y="8775"/>
                </a:cubicBezTo>
                <a:cubicBezTo>
                  <a:pt x="18620" y="8910"/>
                  <a:pt x="18620" y="9180"/>
                  <a:pt x="18754" y="9315"/>
                </a:cubicBezTo>
                <a:cubicBezTo>
                  <a:pt x="19290" y="9855"/>
                  <a:pt x="19290" y="9855"/>
                  <a:pt x="19290" y="9855"/>
                </a:cubicBezTo>
                <a:cubicBezTo>
                  <a:pt x="19425" y="9855"/>
                  <a:pt x="19425" y="9990"/>
                  <a:pt x="19290" y="9990"/>
                </a:cubicBezTo>
                <a:cubicBezTo>
                  <a:pt x="18754" y="10665"/>
                  <a:pt x="18754" y="10665"/>
                  <a:pt x="18754" y="10665"/>
                </a:cubicBezTo>
                <a:cubicBezTo>
                  <a:pt x="18754" y="10665"/>
                  <a:pt x="18620" y="10665"/>
                  <a:pt x="18620" y="10665"/>
                </a:cubicBezTo>
                <a:cubicBezTo>
                  <a:pt x="18620" y="10665"/>
                  <a:pt x="18620" y="10665"/>
                  <a:pt x="18620" y="10665"/>
                </a:cubicBezTo>
                <a:cubicBezTo>
                  <a:pt x="18083" y="10125"/>
                  <a:pt x="18083" y="10125"/>
                  <a:pt x="18083" y="10125"/>
                </a:cubicBezTo>
                <a:cubicBezTo>
                  <a:pt x="17949" y="9990"/>
                  <a:pt x="17680" y="9855"/>
                  <a:pt x="17546" y="9990"/>
                </a:cubicBezTo>
                <a:cubicBezTo>
                  <a:pt x="17010" y="10395"/>
                  <a:pt x="16473" y="10530"/>
                  <a:pt x="15936" y="10665"/>
                </a:cubicBezTo>
                <a:cubicBezTo>
                  <a:pt x="15802" y="10665"/>
                  <a:pt x="15668" y="10800"/>
                  <a:pt x="15668" y="11070"/>
                </a:cubicBezTo>
                <a:cubicBezTo>
                  <a:pt x="15668" y="11880"/>
                  <a:pt x="15668" y="11880"/>
                  <a:pt x="15668" y="11880"/>
                </a:cubicBezTo>
                <a:cubicBezTo>
                  <a:pt x="15668" y="11880"/>
                  <a:pt x="15534" y="11880"/>
                  <a:pt x="15534" y="11880"/>
                </a:cubicBezTo>
                <a:cubicBezTo>
                  <a:pt x="14729" y="11880"/>
                  <a:pt x="14729" y="11880"/>
                  <a:pt x="14729" y="11880"/>
                </a:cubicBezTo>
                <a:cubicBezTo>
                  <a:pt x="14595" y="11880"/>
                  <a:pt x="14595" y="11880"/>
                  <a:pt x="14595" y="11880"/>
                </a:cubicBezTo>
                <a:cubicBezTo>
                  <a:pt x="14595" y="11070"/>
                  <a:pt x="14595" y="11070"/>
                  <a:pt x="14595" y="11070"/>
                </a:cubicBezTo>
                <a:cubicBezTo>
                  <a:pt x="14595" y="10800"/>
                  <a:pt x="14461" y="10665"/>
                  <a:pt x="14326" y="10665"/>
                </a:cubicBezTo>
                <a:cubicBezTo>
                  <a:pt x="13656" y="10530"/>
                  <a:pt x="13119" y="10395"/>
                  <a:pt x="12717" y="9990"/>
                </a:cubicBezTo>
                <a:cubicBezTo>
                  <a:pt x="12582" y="9990"/>
                  <a:pt x="12582" y="9990"/>
                  <a:pt x="12448" y="9990"/>
                </a:cubicBezTo>
                <a:cubicBezTo>
                  <a:pt x="12314" y="9990"/>
                  <a:pt x="12314" y="9990"/>
                  <a:pt x="12180" y="10125"/>
                </a:cubicBezTo>
                <a:cubicBezTo>
                  <a:pt x="11643" y="10665"/>
                  <a:pt x="11643" y="10665"/>
                  <a:pt x="11643" y="10665"/>
                </a:cubicBezTo>
                <a:cubicBezTo>
                  <a:pt x="11643" y="10665"/>
                  <a:pt x="11643" y="10665"/>
                  <a:pt x="11509" y="10665"/>
                </a:cubicBezTo>
                <a:cubicBezTo>
                  <a:pt x="11509" y="10665"/>
                  <a:pt x="11509" y="10665"/>
                  <a:pt x="11509" y="10665"/>
                </a:cubicBezTo>
                <a:cubicBezTo>
                  <a:pt x="10838" y="9990"/>
                  <a:pt x="10838" y="9990"/>
                  <a:pt x="10838" y="9990"/>
                </a:cubicBezTo>
                <a:cubicBezTo>
                  <a:pt x="10838" y="9990"/>
                  <a:pt x="10838" y="9855"/>
                  <a:pt x="10838" y="9855"/>
                </a:cubicBezTo>
                <a:cubicBezTo>
                  <a:pt x="11509" y="9315"/>
                  <a:pt x="11509" y="9315"/>
                  <a:pt x="11509" y="9315"/>
                </a:cubicBezTo>
                <a:cubicBezTo>
                  <a:pt x="11643" y="9180"/>
                  <a:pt x="11643" y="8910"/>
                  <a:pt x="11509" y="8775"/>
                </a:cubicBezTo>
                <a:cubicBezTo>
                  <a:pt x="11241" y="8370"/>
                  <a:pt x="10972" y="7830"/>
                  <a:pt x="10838" y="7290"/>
                </a:cubicBezTo>
                <a:cubicBezTo>
                  <a:pt x="10838" y="7020"/>
                  <a:pt x="10704" y="6885"/>
                  <a:pt x="10436" y="6885"/>
                </a:cubicBezTo>
                <a:cubicBezTo>
                  <a:pt x="9631" y="6885"/>
                  <a:pt x="9631" y="6885"/>
                  <a:pt x="9631" y="6885"/>
                </a:cubicBezTo>
                <a:cubicBezTo>
                  <a:pt x="9631" y="6885"/>
                  <a:pt x="9631" y="6885"/>
                  <a:pt x="9631" y="6750"/>
                </a:cubicBezTo>
                <a:cubicBezTo>
                  <a:pt x="9631" y="5940"/>
                  <a:pt x="9631" y="5940"/>
                  <a:pt x="9631" y="5940"/>
                </a:cubicBezTo>
                <a:cubicBezTo>
                  <a:pt x="9631" y="5940"/>
                  <a:pt x="9631" y="5805"/>
                  <a:pt x="9631" y="5805"/>
                </a:cubicBezTo>
                <a:cubicBezTo>
                  <a:pt x="10436" y="5805"/>
                  <a:pt x="10436" y="5805"/>
                  <a:pt x="10436" y="5805"/>
                </a:cubicBezTo>
                <a:cubicBezTo>
                  <a:pt x="10704" y="5805"/>
                  <a:pt x="10838" y="5670"/>
                  <a:pt x="10838" y="5535"/>
                </a:cubicBezTo>
                <a:cubicBezTo>
                  <a:pt x="10972" y="4995"/>
                  <a:pt x="11241" y="4455"/>
                  <a:pt x="11509" y="3915"/>
                </a:cubicBezTo>
                <a:cubicBezTo>
                  <a:pt x="11643" y="3780"/>
                  <a:pt x="11643" y="3510"/>
                  <a:pt x="11509" y="3375"/>
                </a:cubicBezTo>
                <a:cubicBezTo>
                  <a:pt x="10838" y="2835"/>
                  <a:pt x="10838" y="2835"/>
                  <a:pt x="10838" y="2835"/>
                </a:cubicBezTo>
                <a:cubicBezTo>
                  <a:pt x="10838" y="2835"/>
                  <a:pt x="10838" y="2835"/>
                  <a:pt x="10838" y="2835"/>
                </a:cubicBezTo>
                <a:cubicBezTo>
                  <a:pt x="10838" y="2835"/>
                  <a:pt x="10838" y="2700"/>
                  <a:pt x="10838" y="2700"/>
                </a:cubicBezTo>
                <a:cubicBezTo>
                  <a:pt x="11509" y="2160"/>
                  <a:pt x="11509" y="2160"/>
                  <a:pt x="11509" y="2160"/>
                </a:cubicBezTo>
                <a:cubicBezTo>
                  <a:pt x="11509" y="2160"/>
                  <a:pt x="11509" y="2160"/>
                  <a:pt x="11509" y="2160"/>
                </a:cubicBezTo>
                <a:cubicBezTo>
                  <a:pt x="11643" y="2160"/>
                  <a:pt x="11643" y="2160"/>
                  <a:pt x="11643" y="2160"/>
                </a:cubicBezTo>
                <a:cubicBezTo>
                  <a:pt x="12180" y="2700"/>
                  <a:pt x="12180" y="2700"/>
                  <a:pt x="12180" y="2700"/>
                </a:cubicBezTo>
                <a:cubicBezTo>
                  <a:pt x="12314" y="2835"/>
                  <a:pt x="12582" y="2835"/>
                  <a:pt x="12717" y="2700"/>
                </a:cubicBezTo>
                <a:cubicBezTo>
                  <a:pt x="13119" y="2430"/>
                  <a:pt x="13656" y="2160"/>
                  <a:pt x="14192" y="2025"/>
                </a:cubicBezTo>
                <a:cubicBezTo>
                  <a:pt x="14461" y="2025"/>
                  <a:pt x="14595" y="1890"/>
                  <a:pt x="14595" y="1755"/>
                </a:cubicBezTo>
                <a:cubicBezTo>
                  <a:pt x="14595" y="945"/>
                  <a:pt x="14595" y="945"/>
                  <a:pt x="14595" y="945"/>
                </a:cubicBezTo>
                <a:cubicBezTo>
                  <a:pt x="14595" y="810"/>
                  <a:pt x="14595" y="810"/>
                  <a:pt x="14729" y="810"/>
                </a:cubicBezTo>
                <a:cubicBezTo>
                  <a:pt x="15534" y="810"/>
                  <a:pt x="15534" y="810"/>
                  <a:pt x="15534" y="810"/>
                </a:cubicBezTo>
                <a:cubicBezTo>
                  <a:pt x="15534" y="810"/>
                  <a:pt x="15668" y="810"/>
                  <a:pt x="15668" y="945"/>
                </a:cubicBezTo>
                <a:cubicBezTo>
                  <a:pt x="15668" y="1755"/>
                  <a:pt x="15668" y="1755"/>
                  <a:pt x="15668" y="1755"/>
                </a:cubicBezTo>
                <a:cubicBezTo>
                  <a:pt x="15668" y="1890"/>
                  <a:pt x="15802" y="2025"/>
                  <a:pt x="15936" y="2025"/>
                </a:cubicBezTo>
                <a:cubicBezTo>
                  <a:pt x="16473" y="2160"/>
                  <a:pt x="17010" y="2430"/>
                  <a:pt x="17546" y="2700"/>
                </a:cubicBezTo>
                <a:cubicBezTo>
                  <a:pt x="17680" y="2835"/>
                  <a:pt x="17949" y="2835"/>
                  <a:pt x="18083" y="2700"/>
                </a:cubicBezTo>
                <a:cubicBezTo>
                  <a:pt x="18620" y="2160"/>
                  <a:pt x="18620" y="2160"/>
                  <a:pt x="18620" y="2160"/>
                </a:cubicBezTo>
                <a:cubicBezTo>
                  <a:pt x="18620" y="2160"/>
                  <a:pt x="18620" y="2160"/>
                  <a:pt x="18620" y="2160"/>
                </a:cubicBezTo>
                <a:cubicBezTo>
                  <a:pt x="18620" y="2160"/>
                  <a:pt x="18754" y="2160"/>
                  <a:pt x="18754" y="2160"/>
                </a:cubicBezTo>
                <a:cubicBezTo>
                  <a:pt x="19290" y="2700"/>
                  <a:pt x="19290" y="2700"/>
                  <a:pt x="19290" y="2700"/>
                </a:cubicBezTo>
                <a:cubicBezTo>
                  <a:pt x="19425" y="2835"/>
                  <a:pt x="19425" y="2835"/>
                  <a:pt x="19290" y="2835"/>
                </a:cubicBezTo>
                <a:cubicBezTo>
                  <a:pt x="18754" y="3510"/>
                  <a:pt x="18754" y="3510"/>
                  <a:pt x="18754" y="3510"/>
                </a:cubicBezTo>
                <a:cubicBezTo>
                  <a:pt x="18620" y="3645"/>
                  <a:pt x="18620" y="3780"/>
                  <a:pt x="18754" y="3915"/>
                </a:cubicBezTo>
                <a:cubicBezTo>
                  <a:pt x="19022" y="4455"/>
                  <a:pt x="19290" y="4995"/>
                  <a:pt x="19425" y="5535"/>
                </a:cubicBezTo>
                <a:cubicBezTo>
                  <a:pt x="19425" y="5670"/>
                  <a:pt x="19559" y="5805"/>
                  <a:pt x="19693" y="5805"/>
                </a:cubicBezTo>
                <a:cubicBezTo>
                  <a:pt x="20498" y="5805"/>
                  <a:pt x="20498" y="5805"/>
                  <a:pt x="20498" y="5805"/>
                </a:cubicBezTo>
                <a:cubicBezTo>
                  <a:pt x="20632" y="5805"/>
                  <a:pt x="20632" y="5940"/>
                  <a:pt x="20632" y="5940"/>
                </a:cubicBezTo>
                <a:cubicBezTo>
                  <a:pt x="20632" y="6750"/>
                  <a:pt x="20632" y="6750"/>
                  <a:pt x="20632" y="6750"/>
                </a:cubicBezTo>
                <a:cubicBezTo>
                  <a:pt x="20632" y="6885"/>
                  <a:pt x="20632" y="6885"/>
                  <a:pt x="20498" y="6885"/>
                </a:cubicBezTo>
                <a:cubicBezTo>
                  <a:pt x="19693" y="6885"/>
                  <a:pt x="19693" y="6885"/>
                  <a:pt x="19693" y="6885"/>
                </a:cubicBezTo>
                <a:cubicBezTo>
                  <a:pt x="19559" y="6885"/>
                  <a:pt x="19425" y="7020"/>
                  <a:pt x="19425" y="7290"/>
                </a:cubicBezTo>
                <a:close/>
                <a:moveTo>
                  <a:pt x="15131" y="3780"/>
                </a:moveTo>
                <a:cubicBezTo>
                  <a:pt x="13656" y="3780"/>
                  <a:pt x="12582" y="4995"/>
                  <a:pt x="12582" y="6345"/>
                </a:cubicBezTo>
                <a:cubicBezTo>
                  <a:pt x="12582" y="7830"/>
                  <a:pt x="13656" y="8910"/>
                  <a:pt x="15131" y="8910"/>
                </a:cubicBezTo>
                <a:cubicBezTo>
                  <a:pt x="16473" y="8910"/>
                  <a:pt x="17680" y="7830"/>
                  <a:pt x="17680" y="6345"/>
                </a:cubicBezTo>
                <a:cubicBezTo>
                  <a:pt x="17680" y="4995"/>
                  <a:pt x="16473" y="3780"/>
                  <a:pt x="15131" y="3780"/>
                </a:cubicBezTo>
                <a:close/>
                <a:moveTo>
                  <a:pt x="15131" y="8100"/>
                </a:moveTo>
                <a:cubicBezTo>
                  <a:pt x="14192" y="8100"/>
                  <a:pt x="13387" y="7290"/>
                  <a:pt x="13387" y="6345"/>
                </a:cubicBezTo>
                <a:cubicBezTo>
                  <a:pt x="13387" y="5400"/>
                  <a:pt x="14192" y="4590"/>
                  <a:pt x="15131" y="4590"/>
                </a:cubicBezTo>
                <a:cubicBezTo>
                  <a:pt x="16071" y="4590"/>
                  <a:pt x="16876" y="5400"/>
                  <a:pt x="16876" y="6345"/>
                </a:cubicBezTo>
                <a:cubicBezTo>
                  <a:pt x="16876" y="7290"/>
                  <a:pt x="16071" y="8100"/>
                  <a:pt x="15131" y="8100"/>
                </a:cubicBezTo>
                <a:close/>
              </a:path>
            </a:pathLst>
          </a:custGeom>
          <a:solidFill>
            <a:srgbClr val="E8CD48"/>
          </a:solidFill>
          <a:ln>
            <a:noFill/>
          </a:ln>
        </p:spPr>
        <p:txBody>
          <a:bodyPr lIns="45719" rIns="45719"/>
          <a:lstStyle/>
          <a:p>
            <a:endParaRPr lang="en-US" dirty="0"/>
          </a:p>
        </p:txBody>
      </p:sp>
      <p:pic>
        <p:nvPicPr>
          <p:cNvPr id="6" name="Picture 5" descr="Logo&#10;&#10;Description automatically generated">
            <a:extLst>
              <a:ext uri="{FF2B5EF4-FFF2-40B4-BE49-F238E27FC236}">
                <a16:creationId xmlns:a16="http://schemas.microsoft.com/office/drawing/2014/main" id="{745602DF-3E6F-47E4-ED67-CB418DF1F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12646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50049" y="0"/>
            <a:ext cx="1064302" cy="184379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5628CC-8699-4E8D-BE88-EC4E237B381D}"/>
              </a:ext>
            </a:extLst>
          </p:cNvPr>
          <p:cNvSpPr/>
          <p:nvPr/>
        </p:nvSpPr>
        <p:spPr>
          <a:xfrm>
            <a:off x="9426" y="3762531"/>
            <a:ext cx="12173149" cy="2328357"/>
          </a:xfrm>
          <a:prstGeom prst="rect">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Rectangle: Rounded Corners 35">
            <a:extLst>
              <a:ext uri="{FF2B5EF4-FFF2-40B4-BE49-F238E27FC236}">
                <a16:creationId xmlns:a16="http://schemas.microsoft.com/office/drawing/2014/main" id="{50BC63E4-FE53-4DD1-B184-470771BC499E}"/>
              </a:ext>
            </a:extLst>
          </p:cNvPr>
          <p:cNvSpPr/>
          <p:nvPr/>
        </p:nvSpPr>
        <p:spPr>
          <a:xfrm>
            <a:off x="5351490" y="1480976"/>
            <a:ext cx="6002310" cy="3553346"/>
          </a:xfrm>
          <a:prstGeom prst="roundRect">
            <a:avLst>
              <a:gd name="adj" fmla="val 6536"/>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p:cNvSpPr>
            <a:spLocks noGrp="1"/>
          </p:cNvSpPr>
          <p:nvPr>
            <p:ph type="title"/>
          </p:nvPr>
        </p:nvSpPr>
        <p:spPr>
          <a:xfrm>
            <a:off x="615298" y="2174114"/>
            <a:ext cx="4736192" cy="1325563"/>
          </a:xfrm>
        </p:spPr>
        <p:txBody>
          <a:bodyPr>
            <a:noAutofit/>
          </a:bodyPr>
          <a:lstStyle/>
          <a:p>
            <a:r>
              <a:rPr lang="en-US" sz="2400" dirty="0"/>
              <a:t>AFFORDABLE HOUSING PROGRAM:</a:t>
            </a:r>
            <a:br>
              <a:rPr lang="en-US" sz="2400" dirty="0"/>
            </a:br>
            <a:r>
              <a:rPr lang="en-US" sz="2400" dirty="0"/>
              <a:t>HOME-ARP </a:t>
            </a:r>
            <a:br>
              <a:rPr lang="en-US" sz="2400" dirty="0"/>
            </a:br>
            <a:r>
              <a:rPr lang="en-US" sz="2400" dirty="0"/>
              <a:t>AFFORDABLE RENTAL HOUSING PROGRAM</a:t>
            </a:r>
          </a:p>
        </p:txBody>
      </p:sp>
      <p:sp>
        <p:nvSpPr>
          <p:cNvPr id="4" name="Slide Number Placeholder 3"/>
          <p:cNvSpPr>
            <a:spLocks noGrp="1"/>
          </p:cNvSpPr>
          <p:nvPr>
            <p:ph type="sldNum" sz="quarter" idx="12"/>
          </p:nvPr>
        </p:nvSpPr>
        <p:spPr/>
        <p:txBody>
          <a:bodyPr/>
          <a:lstStyle/>
          <a:p>
            <a:fld id="{B5710A8E-EDF3-4BAE-B9AF-4928F118BE40}" type="slidenum">
              <a:rPr lang="en-US" smtClean="0"/>
              <a:t>15</a:t>
            </a:fld>
            <a:endParaRPr lang="en-US" dirty="0"/>
          </a:p>
        </p:txBody>
      </p:sp>
      <p:sp>
        <p:nvSpPr>
          <p:cNvPr id="3" name="Content Placeholder 2"/>
          <p:cNvSpPr>
            <a:spLocks noGrp="1"/>
          </p:cNvSpPr>
          <p:nvPr>
            <p:ph idx="1"/>
          </p:nvPr>
        </p:nvSpPr>
        <p:spPr>
          <a:xfrm>
            <a:off x="5531371" y="1580530"/>
            <a:ext cx="5642548" cy="3513752"/>
          </a:xfrm>
        </p:spPr>
        <p:txBody>
          <a:bodyPr>
            <a:normAutofit fontScale="92500"/>
          </a:bodyPr>
          <a:lstStyle/>
          <a:p>
            <a:pPr>
              <a:lnSpc>
                <a:spcPct val="150000"/>
              </a:lnSpc>
              <a:buClr>
                <a:srgbClr val="E8CD48"/>
              </a:buClr>
            </a:pPr>
            <a:r>
              <a:rPr lang="en-US" sz="1600" b="1" dirty="0">
                <a:solidFill>
                  <a:srgbClr val="FFC000"/>
                </a:solidFill>
              </a:rPr>
              <a:t>CROSS CUTTING REGULATIONS</a:t>
            </a:r>
          </a:p>
          <a:p>
            <a:pPr marL="285750" indent="-285750">
              <a:lnSpc>
                <a:spcPct val="150000"/>
              </a:lnSpc>
              <a:buClr>
                <a:srgbClr val="E8CD48"/>
              </a:buClr>
              <a:buFont typeface="Arial" panose="020B0604020202020204" pitchFamily="34" charset="0"/>
              <a:buChar char="•"/>
            </a:pPr>
            <a:r>
              <a:rPr lang="en-US" sz="1600" dirty="0"/>
              <a:t>Environmental Reviews (Historic Reviews, Indian Tribal Reviews)</a:t>
            </a:r>
          </a:p>
          <a:p>
            <a:pPr marL="285750" indent="-285750">
              <a:lnSpc>
                <a:spcPct val="150000"/>
              </a:lnSpc>
              <a:buClr>
                <a:srgbClr val="E8CD48"/>
              </a:buClr>
              <a:buFont typeface="Arial" panose="020B0604020202020204" pitchFamily="34" charset="0"/>
              <a:buChar char="•"/>
            </a:pPr>
            <a:r>
              <a:rPr lang="en-US" sz="1600" dirty="0"/>
              <a:t>Fair Housing</a:t>
            </a:r>
          </a:p>
          <a:p>
            <a:pPr marL="285750" indent="-285750">
              <a:lnSpc>
                <a:spcPct val="150000"/>
              </a:lnSpc>
              <a:buClr>
                <a:srgbClr val="E8CD48"/>
              </a:buClr>
              <a:buFont typeface="Arial" panose="020B0604020202020204" pitchFamily="34" charset="0"/>
              <a:buChar char="•"/>
            </a:pPr>
            <a:r>
              <a:rPr lang="en-US" sz="1600" dirty="0"/>
              <a:t>Section 3</a:t>
            </a:r>
          </a:p>
          <a:p>
            <a:pPr marL="285750" indent="-285750">
              <a:lnSpc>
                <a:spcPct val="150000"/>
              </a:lnSpc>
              <a:buClr>
                <a:srgbClr val="E8CD48"/>
              </a:buClr>
              <a:buFont typeface="Arial" panose="020B0604020202020204" pitchFamily="34" charset="0"/>
              <a:buChar char="•"/>
            </a:pPr>
            <a:r>
              <a:rPr lang="en-US" sz="1600" dirty="0"/>
              <a:t>Davis Bacon (Labor Standards)</a:t>
            </a:r>
          </a:p>
          <a:p>
            <a:pPr marL="285750" indent="-285750">
              <a:lnSpc>
                <a:spcPct val="150000"/>
              </a:lnSpc>
              <a:buClr>
                <a:srgbClr val="E8CD48"/>
              </a:buClr>
              <a:buFont typeface="Arial" panose="020B0604020202020204" pitchFamily="34" charset="0"/>
              <a:buChar char="•"/>
            </a:pPr>
            <a:r>
              <a:rPr lang="en-US" sz="1600" dirty="0"/>
              <a:t>Section 504</a:t>
            </a:r>
          </a:p>
          <a:p>
            <a:pPr marL="285750" indent="-285750">
              <a:lnSpc>
                <a:spcPct val="150000"/>
              </a:lnSpc>
              <a:buClr>
                <a:srgbClr val="E8CD48"/>
              </a:buClr>
              <a:buFont typeface="Arial" panose="020B0604020202020204" pitchFamily="34" charset="0"/>
              <a:buChar char="•"/>
            </a:pPr>
            <a:r>
              <a:rPr lang="en-US" sz="1600" dirty="0"/>
              <a:t>Violence Against Women Reauthorization Act (VAWA)</a:t>
            </a:r>
          </a:p>
          <a:p>
            <a:pPr marL="285750" indent="-285750">
              <a:buClr>
                <a:srgbClr val="E8CD48"/>
              </a:buClr>
              <a:buFont typeface="Arial" panose="020B0604020202020204" pitchFamily="34" charset="0"/>
              <a:buChar char="•"/>
            </a:pPr>
            <a:endParaRPr lang="en-US" dirty="0"/>
          </a:p>
        </p:txBody>
      </p:sp>
      <p:sp>
        <p:nvSpPr>
          <p:cNvPr id="10" name="Freeform 835"/>
          <p:cNvSpPr>
            <a:spLocks/>
          </p:cNvSpPr>
          <p:nvPr/>
        </p:nvSpPr>
        <p:spPr bwMode="auto">
          <a:xfrm>
            <a:off x="978758" y="679403"/>
            <a:ext cx="895903" cy="901127"/>
          </a:xfrm>
          <a:custGeom>
            <a:avLst/>
            <a:gdLst>
              <a:gd name="T0" fmla="*/ 2147483646 w 21437"/>
              <a:gd name="T1" fmla="*/ 2147483646 h 21465"/>
              <a:gd name="T2" fmla="*/ 2147483646 w 21437"/>
              <a:gd name="T3" fmla="*/ 2147483646 h 21465"/>
              <a:gd name="T4" fmla="*/ 2147483646 w 21437"/>
              <a:gd name="T5" fmla="*/ 2147483646 h 21465"/>
              <a:gd name="T6" fmla="*/ 2147483646 w 21437"/>
              <a:gd name="T7" fmla="*/ 2147483646 h 214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37" h="21465" extrusionOk="0">
                <a:moveTo>
                  <a:pt x="15131" y="16740"/>
                </a:moveTo>
                <a:cubicBezTo>
                  <a:pt x="15131" y="16875"/>
                  <a:pt x="14863" y="16875"/>
                  <a:pt x="14729" y="16875"/>
                </a:cubicBezTo>
                <a:cubicBezTo>
                  <a:pt x="13790" y="16470"/>
                  <a:pt x="13790" y="16470"/>
                  <a:pt x="13790" y="16470"/>
                </a:cubicBezTo>
                <a:cubicBezTo>
                  <a:pt x="13521" y="16335"/>
                  <a:pt x="13387" y="16470"/>
                  <a:pt x="13253" y="16605"/>
                </a:cubicBezTo>
                <a:cubicBezTo>
                  <a:pt x="12851" y="17280"/>
                  <a:pt x="12314" y="17820"/>
                  <a:pt x="11643" y="18225"/>
                </a:cubicBezTo>
                <a:cubicBezTo>
                  <a:pt x="11375" y="18360"/>
                  <a:pt x="11375" y="18630"/>
                  <a:pt x="11509" y="18765"/>
                </a:cubicBezTo>
                <a:cubicBezTo>
                  <a:pt x="11912" y="19710"/>
                  <a:pt x="11912" y="19710"/>
                  <a:pt x="11912" y="19710"/>
                </a:cubicBezTo>
                <a:cubicBezTo>
                  <a:pt x="11912" y="19845"/>
                  <a:pt x="11912" y="20115"/>
                  <a:pt x="11643" y="20115"/>
                </a:cubicBezTo>
                <a:cubicBezTo>
                  <a:pt x="10570" y="20655"/>
                  <a:pt x="10570" y="20655"/>
                  <a:pt x="10570" y="20655"/>
                </a:cubicBezTo>
                <a:cubicBezTo>
                  <a:pt x="10436" y="20655"/>
                  <a:pt x="10302" y="20520"/>
                  <a:pt x="10167" y="20385"/>
                </a:cubicBezTo>
                <a:cubicBezTo>
                  <a:pt x="9765" y="19440"/>
                  <a:pt x="9765" y="19440"/>
                  <a:pt x="9765" y="19440"/>
                </a:cubicBezTo>
                <a:cubicBezTo>
                  <a:pt x="9765" y="19305"/>
                  <a:pt x="9497" y="19170"/>
                  <a:pt x="9362" y="19170"/>
                </a:cubicBezTo>
                <a:cubicBezTo>
                  <a:pt x="8557" y="19305"/>
                  <a:pt x="7753" y="19305"/>
                  <a:pt x="6948" y="19170"/>
                </a:cubicBezTo>
                <a:cubicBezTo>
                  <a:pt x="6813" y="19170"/>
                  <a:pt x="6679" y="19305"/>
                  <a:pt x="6545" y="19440"/>
                </a:cubicBezTo>
                <a:cubicBezTo>
                  <a:pt x="6143" y="20385"/>
                  <a:pt x="6143" y="20385"/>
                  <a:pt x="6143" y="20385"/>
                </a:cubicBezTo>
                <a:cubicBezTo>
                  <a:pt x="6143" y="20520"/>
                  <a:pt x="5874" y="20655"/>
                  <a:pt x="5740" y="20655"/>
                </a:cubicBezTo>
                <a:cubicBezTo>
                  <a:pt x="4667" y="20115"/>
                  <a:pt x="4667" y="20115"/>
                  <a:pt x="4667" y="20115"/>
                </a:cubicBezTo>
                <a:cubicBezTo>
                  <a:pt x="4667" y="20115"/>
                  <a:pt x="4533" y="20115"/>
                  <a:pt x="4533" y="19980"/>
                </a:cubicBezTo>
                <a:cubicBezTo>
                  <a:pt x="4533" y="19845"/>
                  <a:pt x="4533" y="19845"/>
                  <a:pt x="4533" y="19710"/>
                </a:cubicBezTo>
                <a:cubicBezTo>
                  <a:pt x="4935" y="18765"/>
                  <a:pt x="4935" y="18765"/>
                  <a:pt x="4935" y="18765"/>
                </a:cubicBezTo>
                <a:cubicBezTo>
                  <a:pt x="4935" y="18630"/>
                  <a:pt x="4935" y="18360"/>
                  <a:pt x="4801" y="18225"/>
                </a:cubicBezTo>
                <a:cubicBezTo>
                  <a:pt x="4130" y="17820"/>
                  <a:pt x="3594" y="17280"/>
                  <a:pt x="3057" y="16605"/>
                </a:cubicBezTo>
                <a:cubicBezTo>
                  <a:pt x="3057" y="16470"/>
                  <a:pt x="2789" y="16335"/>
                  <a:pt x="2654" y="16470"/>
                </a:cubicBezTo>
                <a:cubicBezTo>
                  <a:pt x="1581" y="16875"/>
                  <a:pt x="1581" y="16875"/>
                  <a:pt x="1581" y="16875"/>
                </a:cubicBezTo>
                <a:cubicBezTo>
                  <a:pt x="1447" y="16875"/>
                  <a:pt x="1313" y="16875"/>
                  <a:pt x="1179" y="16740"/>
                </a:cubicBezTo>
                <a:cubicBezTo>
                  <a:pt x="776" y="15525"/>
                  <a:pt x="776" y="15525"/>
                  <a:pt x="776" y="15525"/>
                </a:cubicBezTo>
                <a:cubicBezTo>
                  <a:pt x="776" y="15390"/>
                  <a:pt x="776" y="15255"/>
                  <a:pt x="910" y="15255"/>
                </a:cubicBezTo>
                <a:cubicBezTo>
                  <a:pt x="1984" y="14850"/>
                  <a:pt x="1984" y="14850"/>
                  <a:pt x="1984" y="14850"/>
                </a:cubicBezTo>
                <a:cubicBezTo>
                  <a:pt x="2118" y="14715"/>
                  <a:pt x="2252" y="14580"/>
                  <a:pt x="2118" y="14310"/>
                </a:cubicBezTo>
                <a:cubicBezTo>
                  <a:pt x="1984" y="13500"/>
                  <a:pt x="1984" y="12690"/>
                  <a:pt x="2118" y="11880"/>
                </a:cubicBezTo>
                <a:cubicBezTo>
                  <a:pt x="2252" y="11745"/>
                  <a:pt x="2118" y="11610"/>
                  <a:pt x="1984" y="11475"/>
                </a:cubicBezTo>
                <a:cubicBezTo>
                  <a:pt x="910" y="11070"/>
                  <a:pt x="910" y="11070"/>
                  <a:pt x="910" y="11070"/>
                </a:cubicBezTo>
                <a:cubicBezTo>
                  <a:pt x="910" y="11070"/>
                  <a:pt x="776" y="10935"/>
                  <a:pt x="776" y="10935"/>
                </a:cubicBezTo>
                <a:cubicBezTo>
                  <a:pt x="776" y="10800"/>
                  <a:pt x="776" y="10800"/>
                  <a:pt x="776" y="10665"/>
                </a:cubicBezTo>
                <a:cubicBezTo>
                  <a:pt x="1179" y="9585"/>
                  <a:pt x="1179" y="9585"/>
                  <a:pt x="1179" y="9585"/>
                </a:cubicBezTo>
                <a:cubicBezTo>
                  <a:pt x="1313" y="9585"/>
                  <a:pt x="1313" y="9450"/>
                  <a:pt x="1447" y="9450"/>
                </a:cubicBezTo>
                <a:cubicBezTo>
                  <a:pt x="1447" y="9450"/>
                  <a:pt x="1581" y="9450"/>
                  <a:pt x="1581" y="9450"/>
                </a:cubicBezTo>
                <a:cubicBezTo>
                  <a:pt x="2654" y="9855"/>
                  <a:pt x="2654" y="9855"/>
                  <a:pt x="2654" y="9855"/>
                </a:cubicBezTo>
                <a:cubicBezTo>
                  <a:pt x="2789" y="9990"/>
                  <a:pt x="3057" y="9855"/>
                  <a:pt x="3057" y="9720"/>
                </a:cubicBezTo>
                <a:cubicBezTo>
                  <a:pt x="3594" y="9045"/>
                  <a:pt x="4130" y="8505"/>
                  <a:pt x="4801" y="7965"/>
                </a:cubicBezTo>
                <a:cubicBezTo>
                  <a:pt x="4935" y="7965"/>
                  <a:pt x="5069" y="7695"/>
                  <a:pt x="4935" y="7560"/>
                </a:cubicBezTo>
                <a:cubicBezTo>
                  <a:pt x="4533" y="6480"/>
                  <a:pt x="4533" y="6480"/>
                  <a:pt x="4533" y="6480"/>
                </a:cubicBezTo>
                <a:cubicBezTo>
                  <a:pt x="4533" y="6480"/>
                  <a:pt x="4533" y="6345"/>
                  <a:pt x="4533" y="6345"/>
                </a:cubicBezTo>
                <a:cubicBezTo>
                  <a:pt x="4533" y="6210"/>
                  <a:pt x="4667" y="6210"/>
                  <a:pt x="4667" y="6210"/>
                </a:cubicBezTo>
                <a:cubicBezTo>
                  <a:pt x="5740" y="5670"/>
                  <a:pt x="5740" y="5670"/>
                  <a:pt x="5740" y="5670"/>
                </a:cubicBezTo>
                <a:cubicBezTo>
                  <a:pt x="5874" y="5670"/>
                  <a:pt x="6143" y="5670"/>
                  <a:pt x="6143" y="5805"/>
                </a:cubicBezTo>
                <a:cubicBezTo>
                  <a:pt x="6545" y="6885"/>
                  <a:pt x="6545" y="6885"/>
                  <a:pt x="6545" y="6885"/>
                </a:cubicBezTo>
                <a:cubicBezTo>
                  <a:pt x="6679" y="7020"/>
                  <a:pt x="6813" y="7155"/>
                  <a:pt x="7082" y="7020"/>
                </a:cubicBezTo>
                <a:cubicBezTo>
                  <a:pt x="7216" y="7020"/>
                  <a:pt x="7350" y="6750"/>
                  <a:pt x="7350" y="6615"/>
                </a:cubicBezTo>
                <a:cubicBezTo>
                  <a:pt x="6813" y="5535"/>
                  <a:pt x="6813" y="5535"/>
                  <a:pt x="6813" y="5535"/>
                </a:cubicBezTo>
                <a:cubicBezTo>
                  <a:pt x="6679" y="4995"/>
                  <a:pt x="6008" y="4725"/>
                  <a:pt x="5472" y="4995"/>
                </a:cubicBezTo>
                <a:cubicBezTo>
                  <a:pt x="4398" y="5400"/>
                  <a:pt x="4398" y="5400"/>
                  <a:pt x="4398" y="5400"/>
                </a:cubicBezTo>
                <a:cubicBezTo>
                  <a:pt x="4130" y="5535"/>
                  <a:pt x="3862" y="5670"/>
                  <a:pt x="3728" y="5940"/>
                </a:cubicBezTo>
                <a:cubicBezTo>
                  <a:pt x="3728" y="6210"/>
                  <a:pt x="3728" y="6615"/>
                  <a:pt x="3728" y="6885"/>
                </a:cubicBezTo>
                <a:cubicBezTo>
                  <a:pt x="4130" y="7560"/>
                  <a:pt x="4130" y="7560"/>
                  <a:pt x="4130" y="7560"/>
                </a:cubicBezTo>
                <a:cubicBezTo>
                  <a:pt x="3459" y="7965"/>
                  <a:pt x="3057" y="8505"/>
                  <a:pt x="2654" y="9045"/>
                </a:cubicBezTo>
                <a:cubicBezTo>
                  <a:pt x="1984" y="8775"/>
                  <a:pt x="1984" y="8775"/>
                  <a:pt x="1984" y="8775"/>
                </a:cubicBezTo>
                <a:cubicBezTo>
                  <a:pt x="1715" y="8640"/>
                  <a:pt x="1313" y="8640"/>
                  <a:pt x="1044" y="8775"/>
                </a:cubicBezTo>
                <a:cubicBezTo>
                  <a:pt x="776" y="8775"/>
                  <a:pt x="642" y="9045"/>
                  <a:pt x="508" y="9315"/>
                </a:cubicBezTo>
                <a:cubicBezTo>
                  <a:pt x="105" y="10395"/>
                  <a:pt x="105" y="10395"/>
                  <a:pt x="105" y="10395"/>
                </a:cubicBezTo>
                <a:cubicBezTo>
                  <a:pt x="-29" y="10665"/>
                  <a:pt x="-29" y="10935"/>
                  <a:pt x="105" y="11205"/>
                </a:cubicBezTo>
                <a:cubicBezTo>
                  <a:pt x="105" y="11475"/>
                  <a:pt x="374" y="11745"/>
                  <a:pt x="642" y="11880"/>
                </a:cubicBezTo>
                <a:cubicBezTo>
                  <a:pt x="1313" y="12150"/>
                  <a:pt x="1313" y="12150"/>
                  <a:pt x="1313" y="12150"/>
                </a:cubicBezTo>
                <a:cubicBezTo>
                  <a:pt x="1179" y="12825"/>
                  <a:pt x="1179" y="13500"/>
                  <a:pt x="1313" y="14175"/>
                </a:cubicBezTo>
                <a:cubicBezTo>
                  <a:pt x="642" y="14445"/>
                  <a:pt x="642" y="14445"/>
                  <a:pt x="642" y="14445"/>
                </a:cubicBezTo>
                <a:cubicBezTo>
                  <a:pt x="105" y="14715"/>
                  <a:pt x="-163" y="15390"/>
                  <a:pt x="105" y="15930"/>
                </a:cubicBezTo>
                <a:cubicBezTo>
                  <a:pt x="508" y="17010"/>
                  <a:pt x="508" y="17010"/>
                  <a:pt x="508" y="17010"/>
                </a:cubicBezTo>
                <a:cubicBezTo>
                  <a:pt x="776" y="17550"/>
                  <a:pt x="1313" y="17820"/>
                  <a:pt x="1984" y="17550"/>
                </a:cubicBezTo>
                <a:cubicBezTo>
                  <a:pt x="2654" y="17280"/>
                  <a:pt x="2654" y="17280"/>
                  <a:pt x="2654" y="17280"/>
                </a:cubicBezTo>
                <a:cubicBezTo>
                  <a:pt x="3057" y="17820"/>
                  <a:pt x="3459" y="18360"/>
                  <a:pt x="4130" y="18765"/>
                </a:cubicBezTo>
                <a:cubicBezTo>
                  <a:pt x="3728" y="19440"/>
                  <a:pt x="3728" y="19440"/>
                  <a:pt x="3728" y="19440"/>
                </a:cubicBezTo>
                <a:cubicBezTo>
                  <a:pt x="3728" y="19710"/>
                  <a:pt x="3728" y="19980"/>
                  <a:pt x="3728" y="20250"/>
                </a:cubicBezTo>
                <a:cubicBezTo>
                  <a:pt x="3862" y="20520"/>
                  <a:pt x="4130" y="20790"/>
                  <a:pt x="4398" y="20925"/>
                </a:cubicBezTo>
                <a:cubicBezTo>
                  <a:pt x="5472" y="21330"/>
                  <a:pt x="5472" y="21330"/>
                  <a:pt x="5472" y="21330"/>
                </a:cubicBezTo>
                <a:cubicBezTo>
                  <a:pt x="6008" y="21600"/>
                  <a:pt x="6679" y="21330"/>
                  <a:pt x="6813" y="20790"/>
                </a:cubicBezTo>
                <a:cubicBezTo>
                  <a:pt x="7216" y="19980"/>
                  <a:pt x="7216" y="19980"/>
                  <a:pt x="7216" y="19980"/>
                </a:cubicBezTo>
                <a:cubicBezTo>
                  <a:pt x="7887" y="20115"/>
                  <a:pt x="8557" y="20115"/>
                  <a:pt x="9228" y="19980"/>
                </a:cubicBezTo>
                <a:cubicBezTo>
                  <a:pt x="9497" y="20790"/>
                  <a:pt x="9497" y="20790"/>
                  <a:pt x="9497" y="20790"/>
                </a:cubicBezTo>
                <a:cubicBezTo>
                  <a:pt x="9631" y="21195"/>
                  <a:pt x="10033" y="21465"/>
                  <a:pt x="10570" y="21465"/>
                </a:cubicBezTo>
                <a:cubicBezTo>
                  <a:pt x="10704" y="21465"/>
                  <a:pt x="10838" y="21330"/>
                  <a:pt x="10972" y="21330"/>
                </a:cubicBezTo>
                <a:cubicBezTo>
                  <a:pt x="12046" y="20925"/>
                  <a:pt x="12046" y="20925"/>
                  <a:pt x="12046" y="20925"/>
                </a:cubicBezTo>
                <a:cubicBezTo>
                  <a:pt x="12582" y="20655"/>
                  <a:pt x="12851" y="19980"/>
                  <a:pt x="12582" y="19440"/>
                </a:cubicBezTo>
                <a:cubicBezTo>
                  <a:pt x="12314" y="18765"/>
                  <a:pt x="12314" y="18765"/>
                  <a:pt x="12314" y="18765"/>
                </a:cubicBezTo>
                <a:cubicBezTo>
                  <a:pt x="12851" y="18360"/>
                  <a:pt x="13387" y="17820"/>
                  <a:pt x="13790" y="17280"/>
                </a:cubicBezTo>
                <a:cubicBezTo>
                  <a:pt x="14461" y="17550"/>
                  <a:pt x="14461" y="17550"/>
                  <a:pt x="14461" y="17550"/>
                </a:cubicBezTo>
                <a:cubicBezTo>
                  <a:pt x="14997" y="17820"/>
                  <a:pt x="15668" y="17550"/>
                  <a:pt x="15936" y="17010"/>
                </a:cubicBezTo>
                <a:cubicBezTo>
                  <a:pt x="16339" y="15930"/>
                  <a:pt x="16339" y="15930"/>
                  <a:pt x="16339" y="15930"/>
                </a:cubicBezTo>
                <a:cubicBezTo>
                  <a:pt x="16473" y="15660"/>
                  <a:pt x="16473" y="15390"/>
                  <a:pt x="16339" y="15120"/>
                </a:cubicBezTo>
                <a:cubicBezTo>
                  <a:pt x="16205" y="14850"/>
                  <a:pt x="15936" y="14580"/>
                  <a:pt x="15668" y="14445"/>
                </a:cubicBezTo>
                <a:cubicBezTo>
                  <a:pt x="14729" y="14040"/>
                  <a:pt x="14729" y="14040"/>
                  <a:pt x="14729" y="14040"/>
                </a:cubicBezTo>
                <a:cubicBezTo>
                  <a:pt x="14595" y="13905"/>
                  <a:pt x="14326" y="14040"/>
                  <a:pt x="14192" y="14310"/>
                </a:cubicBezTo>
                <a:cubicBezTo>
                  <a:pt x="14192" y="14445"/>
                  <a:pt x="14192" y="14715"/>
                  <a:pt x="14461" y="14850"/>
                </a:cubicBezTo>
                <a:cubicBezTo>
                  <a:pt x="15400" y="15255"/>
                  <a:pt x="15400" y="15255"/>
                  <a:pt x="15400" y="15255"/>
                </a:cubicBezTo>
                <a:cubicBezTo>
                  <a:pt x="15534" y="15255"/>
                  <a:pt x="15534" y="15255"/>
                  <a:pt x="15534" y="15390"/>
                </a:cubicBezTo>
                <a:cubicBezTo>
                  <a:pt x="15668" y="15390"/>
                  <a:pt x="15668" y="15525"/>
                  <a:pt x="15534" y="15525"/>
                </a:cubicBezTo>
                <a:lnTo>
                  <a:pt x="15131" y="16740"/>
                </a:lnTo>
                <a:close/>
                <a:moveTo>
                  <a:pt x="8155" y="10395"/>
                </a:moveTo>
                <a:cubicBezTo>
                  <a:pt x="8423" y="10395"/>
                  <a:pt x="8557" y="10260"/>
                  <a:pt x="8557" y="9990"/>
                </a:cubicBezTo>
                <a:cubicBezTo>
                  <a:pt x="8557" y="9855"/>
                  <a:pt x="8423" y="9585"/>
                  <a:pt x="8155" y="9585"/>
                </a:cubicBezTo>
                <a:cubicBezTo>
                  <a:pt x="8155" y="9585"/>
                  <a:pt x="8155" y="9585"/>
                  <a:pt x="8155" y="9585"/>
                </a:cubicBezTo>
                <a:cubicBezTo>
                  <a:pt x="7216" y="9585"/>
                  <a:pt x="6277" y="9990"/>
                  <a:pt x="5740" y="10665"/>
                </a:cubicBezTo>
                <a:cubicBezTo>
                  <a:pt x="5069" y="11340"/>
                  <a:pt x="4667" y="12285"/>
                  <a:pt x="4667" y="13230"/>
                </a:cubicBezTo>
                <a:cubicBezTo>
                  <a:pt x="4667" y="14175"/>
                  <a:pt x="5069" y="14985"/>
                  <a:pt x="5740" y="15660"/>
                </a:cubicBezTo>
                <a:cubicBezTo>
                  <a:pt x="6411" y="16335"/>
                  <a:pt x="7216" y="16605"/>
                  <a:pt x="8155" y="16605"/>
                </a:cubicBezTo>
                <a:cubicBezTo>
                  <a:pt x="8155" y="16605"/>
                  <a:pt x="8155" y="16605"/>
                  <a:pt x="8155" y="16605"/>
                </a:cubicBezTo>
                <a:cubicBezTo>
                  <a:pt x="9094" y="16605"/>
                  <a:pt x="10033" y="16335"/>
                  <a:pt x="10704" y="15660"/>
                </a:cubicBezTo>
                <a:cubicBezTo>
                  <a:pt x="11375" y="14985"/>
                  <a:pt x="11643" y="14040"/>
                  <a:pt x="11643" y="13095"/>
                </a:cubicBezTo>
                <a:cubicBezTo>
                  <a:pt x="11643" y="12960"/>
                  <a:pt x="11509" y="12690"/>
                  <a:pt x="11241" y="12690"/>
                </a:cubicBezTo>
                <a:cubicBezTo>
                  <a:pt x="11241" y="12690"/>
                  <a:pt x="11241" y="12690"/>
                  <a:pt x="11241" y="12690"/>
                </a:cubicBezTo>
                <a:cubicBezTo>
                  <a:pt x="11107" y="12690"/>
                  <a:pt x="10838" y="12960"/>
                  <a:pt x="10838" y="13095"/>
                </a:cubicBezTo>
                <a:cubicBezTo>
                  <a:pt x="10838" y="13905"/>
                  <a:pt x="10570" y="14580"/>
                  <a:pt x="10167" y="15120"/>
                </a:cubicBezTo>
                <a:cubicBezTo>
                  <a:pt x="9631" y="15525"/>
                  <a:pt x="8960" y="15930"/>
                  <a:pt x="8155" y="15930"/>
                </a:cubicBezTo>
                <a:cubicBezTo>
                  <a:pt x="8155" y="15930"/>
                  <a:pt x="8155" y="15930"/>
                  <a:pt x="8155" y="15930"/>
                </a:cubicBezTo>
                <a:cubicBezTo>
                  <a:pt x="7484" y="15930"/>
                  <a:pt x="6813" y="15525"/>
                  <a:pt x="6277" y="15120"/>
                </a:cubicBezTo>
                <a:cubicBezTo>
                  <a:pt x="5740" y="14580"/>
                  <a:pt x="5472" y="13905"/>
                  <a:pt x="5472" y="13230"/>
                </a:cubicBezTo>
                <a:cubicBezTo>
                  <a:pt x="5472" y="12420"/>
                  <a:pt x="5740" y="11745"/>
                  <a:pt x="6277" y="11205"/>
                </a:cubicBezTo>
                <a:cubicBezTo>
                  <a:pt x="6813" y="10665"/>
                  <a:pt x="7484" y="10395"/>
                  <a:pt x="8155" y="10395"/>
                </a:cubicBezTo>
                <a:close/>
                <a:moveTo>
                  <a:pt x="20498" y="7695"/>
                </a:moveTo>
                <a:cubicBezTo>
                  <a:pt x="21035" y="7695"/>
                  <a:pt x="21437" y="7290"/>
                  <a:pt x="21437" y="6750"/>
                </a:cubicBezTo>
                <a:cubicBezTo>
                  <a:pt x="21437" y="5940"/>
                  <a:pt x="21437" y="5940"/>
                  <a:pt x="21437" y="5940"/>
                </a:cubicBezTo>
                <a:cubicBezTo>
                  <a:pt x="21437" y="5400"/>
                  <a:pt x="21035" y="4995"/>
                  <a:pt x="20498" y="4995"/>
                </a:cubicBezTo>
                <a:cubicBezTo>
                  <a:pt x="20095" y="4995"/>
                  <a:pt x="20095" y="4995"/>
                  <a:pt x="20095" y="4995"/>
                </a:cubicBezTo>
                <a:cubicBezTo>
                  <a:pt x="19961" y="4590"/>
                  <a:pt x="19827" y="4185"/>
                  <a:pt x="19559" y="3780"/>
                </a:cubicBezTo>
                <a:cubicBezTo>
                  <a:pt x="19827" y="3510"/>
                  <a:pt x="19827" y="3510"/>
                  <a:pt x="19827" y="3510"/>
                </a:cubicBezTo>
                <a:cubicBezTo>
                  <a:pt x="20230" y="3105"/>
                  <a:pt x="20230" y="2565"/>
                  <a:pt x="19827" y="2160"/>
                </a:cubicBezTo>
                <a:cubicBezTo>
                  <a:pt x="19290" y="1620"/>
                  <a:pt x="19290" y="1620"/>
                  <a:pt x="19290" y="1620"/>
                </a:cubicBezTo>
                <a:cubicBezTo>
                  <a:pt x="19156" y="1350"/>
                  <a:pt x="18888" y="1350"/>
                  <a:pt x="18620" y="1350"/>
                </a:cubicBezTo>
                <a:cubicBezTo>
                  <a:pt x="18351" y="1350"/>
                  <a:pt x="18217" y="1350"/>
                  <a:pt x="18083" y="1620"/>
                </a:cubicBezTo>
                <a:cubicBezTo>
                  <a:pt x="17680" y="1890"/>
                  <a:pt x="17680" y="1890"/>
                  <a:pt x="17680" y="1890"/>
                </a:cubicBezTo>
                <a:cubicBezTo>
                  <a:pt x="17278" y="1620"/>
                  <a:pt x="16876" y="1485"/>
                  <a:pt x="16473" y="1350"/>
                </a:cubicBezTo>
                <a:cubicBezTo>
                  <a:pt x="16473" y="945"/>
                  <a:pt x="16473" y="945"/>
                  <a:pt x="16473" y="945"/>
                </a:cubicBezTo>
                <a:cubicBezTo>
                  <a:pt x="16473" y="405"/>
                  <a:pt x="16071" y="0"/>
                  <a:pt x="15534" y="0"/>
                </a:cubicBezTo>
                <a:cubicBezTo>
                  <a:pt x="14729" y="0"/>
                  <a:pt x="14729" y="0"/>
                  <a:pt x="14729" y="0"/>
                </a:cubicBezTo>
                <a:cubicBezTo>
                  <a:pt x="14192" y="0"/>
                  <a:pt x="13790" y="405"/>
                  <a:pt x="13790" y="945"/>
                </a:cubicBezTo>
                <a:cubicBezTo>
                  <a:pt x="13790" y="1350"/>
                  <a:pt x="13790" y="1350"/>
                  <a:pt x="13790" y="1350"/>
                </a:cubicBezTo>
                <a:cubicBezTo>
                  <a:pt x="13387" y="1485"/>
                  <a:pt x="12985" y="1620"/>
                  <a:pt x="12582" y="1890"/>
                </a:cubicBezTo>
                <a:cubicBezTo>
                  <a:pt x="12180" y="1620"/>
                  <a:pt x="12180" y="1620"/>
                  <a:pt x="12180" y="1620"/>
                </a:cubicBezTo>
                <a:cubicBezTo>
                  <a:pt x="12046" y="1350"/>
                  <a:pt x="11777" y="1350"/>
                  <a:pt x="11509" y="1350"/>
                </a:cubicBezTo>
                <a:cubicBezTo>
                  <a:pt x="11375" y="1350"/>
                  <a:pt x="11107" y="1350"/>
                  <a:pt x="10972" y="1620"/>
                </a:cubicBezTo>
                <a:cubicBezTo>
                  <a:pt x="10302" y="2160"/>
                  <a:pt x="10302" y="2160"/>
                  <a:pt x="10302" y="2160"/>
                </a:cubicBezTo>
                <a:cubicBezTo>
                  <a:pt x="10033" y="2565"/>
                  <a:pt x="10033" y="3105"/>
                  <a:pt x="10302" y="3510"/>
                </a:cubicBezTo>
                <a:cubicBezTo>
                  <a:pt x="10704" y="3780"/>
                  <a:pt x="10704" y="3780"/>
                  <a:pt x="10704" y="3780"/>
                </a:cubicBezTo>
                <a:cubicBezTo>
                  <a:pt x="10436" y="4185"/>
                  <a:pt x="10302" y="4590"/>
                  <a:pt x="10167" y="4995"/>
                </a:cubicBezTo>
                <a:cubicBezTo>
                  <a:pt x="9631" y="4995"/>
                  <a:pt x="9631" y="4995"/>
                  <a:pt x="9631" y="4995"/>
                </a:cubicBezTo>
                <a:cubicBezTo>
                  <a:pt x="9228" y="4995"/>
                  <a:pt x="8826" y="5400"/>
                  <a:pt x="8826" y="5940"/>
                </a:cubicBezTo>
                <a:cubicBezTo>
                  <a:pt x="8826" y="6750"/>
                  <a:pt x="8826" y="6750"/>
                  <a:pt x="8826" y="6750"/>
                </a:cubicBezTo>
                <a:cubicBezTo>
                  <a:pt x="8826" y="7290"/>
                  <a:pt x="9228" y="7695"/>
                  <a:pt x="9631" y="7695"/>
                </a:cubicBezTo>
                <a:cubicBezTo>
                  <a:pt x="10167" y="7695"/>
                  <a:pt x="10167" y="7695"/>
                  <a:pt x="10167" y="7695"/>
                </a:cubicBezTo>
                <a:cubicBezTo>
                  <a:pt x="10302" y="8100"/>
                  <a:pt x="10436" y="8505"/>
                  <a:pt x="10704" y="8910"/>
                </a:cubicBezTo>
                <a:cubicBezTo>
                  <a:pt x="10302" y="9315"/>
                  <a:pt x="10302" y="9315"/>
                  <a:pt x="10302" y="9315"/>
                </a:cubicBezTo>
                <a:cubicBezTo>
                  <a:pt x="10033" y="9585"/>
                  <a:pt x="10033" y="10260"/>
                  <a:pt x="10302" y="10530"/>
                </a:cubicBezTo>
                <a:cubicBezTo>
                  <a:pt x="10972" y="11205"/>
                  <a:pt x="10972" y="11205"/>
                  <a:pt x="10972" y="11205"/>
                </a:cubicBezTo>
                <a:cubicBezTo>
                  <a:pt x="11107" y="11340"/>
                  <a:pt x="11375" y="11475"/>
                  <a:pt x="11509" y="11475"/>
                </a:cubicBezTo>
                <a:cubicBezTo>
                  <a:pt x="11777" y="11475"/>
                  <a:pt x="12046" y="11340"/>
                  <a:pt x="12180" y="11205"/>
                </a:cubicBezTo>
                <a:cubicBezTo>
                  <a:pt x="12582" y="10800"/>
                  <a:pt x="12582" y="10800"/>
                  <a:pt x="12582" y="10800"/>
                </a:cubicBezTo>
                <a:cubicBezTo>
                  <a:pt x="12985" y="11070"/>
                  <a:pt x="13387" y="11205"/>
                  <a:pt x="13790" y="11340"/>
                </a:cubicBezTo>
                <a:cubicBezTo>
                  <a:pt x="13790" y="11880"/>
                  <a:pt x="13790" y="11880"/>
                  <a:pt x="13790" y="11880"/>
                </a:cubicBezTo>
                <a:cubicBezTo>
                  <a:pt x="13790" y="12285"/>
                  <a:pt x="14192" y="12690"/>
                  <a:pt x="14729" y="12690"/>
                </a:cubicBezTo>
                <a:cubicBezTo>
                  <a:pt x="15534" y="12690"/>
                  <a:pt x="15534" y="12690"/>
                  <a:pt x="15534" y="12690"/>
                </a:cubicBezTo>
                <a:cubicBezTo>
                  <a:pt x="16071" y="12690"/>
                  <a:pt x="16473" y="12285"/>
                  <a:pt x="16473" y="11880"/>
                </a:cubicBezTo>
                <a:cubicBezTo>
                  <a:pt x="16473" y="11340"/>
                  <a:pt x="16473" y="11340"/>
                  <a:pt x="16473" y="11340"/>
                </a:cubicBezTo>
                <a:cubicBezTo>
                  <a:pt x="16876" y="11205"/>
                  <a:pt x="17278" y="11070"/>
                  <a:pt x="17680" y="10800"/>
                </a:cubicBezTo>
                <a:cubicBezTo>
                  <a:pt x="18083" y="11205"/>
                  <a:pt x="18083" y="11205"/>
                  <a:pt x="18083" y="11205"/>
                </a:cubicBezTo>
                <a:cubicBezTo>
                  <a:pt x="18217" y="11340"/>
                  <a:pt x="18351" y="11475"/>
                  <a:pt x="18620" y="11475"/>
                </a:cubicBezTo>
                <a:cubicBezTo>
                  <a:pt x="18888" y="11475"/>
                  <a:pt x="19156" y="11340"/>
                  <a:pt x="19290" y="11205"/>
                </a:cubicBezTo>
                <a:cubicBezTo>
                  <a:pt x="19827" y="10530"/>
                  <a:pt x="19827" y="10530"/>
                  <a:pt x="19827" y="10530"/>
                </a:cubicBezTo>
                <a:cubicBezTo>
                  <a:pt x="20230" y="10260"/>
                  <a:pt x="20230" y="9585"/>
                  <a:pt x="19827" y="9315"/>
                </a:cubicBezTo>
                <a:cubicBezTo>
                  <a:pt x="19559" y="8910"/>
                  <a:pt x="19559" y="8910"/>
                  <a:pt x="19559" y="8910"/>
                </a:cubicBezTo>
                <a:cubicBezTo>
                  <a:pt x="19827" y="8505"/>
                  <a:pt x="19961" y="8100"/>
                  <a:pt x="20095" y="7695"/>
                </a:cubicBezTo>
                <a:cubicBezTo>
                  <a:pt x="20498" y="7695"/>
                  <a:pt x="20498" y="7695"/>
                  <a:pt x="20498" y="7695"/>
                </a:cubicBezTo>
                <a:close/>
                <a:moveTo>
                  <a:pt x="19425" y="7290"/>
                </a:moveTo>
                <a:cubicBezTo>
                  <a:pt x="19290" y="7830"/>
                  <a:pt x="19022" y="8370"/>
                  <a:pt x="18754" y="8775"/>
                </a:cubicBezTo>
                <a:cubicBezTo>
                  <a:pt x="18620" y="8910"/>
                  <a:pt x="18620" y="9180"/>
                  <a:pt x="18754" y="9315"/>
                </a:cubicBezTo>
                <a:cubicBezTo>
                  <a:pt x="19290" y="9855"/>
                  <a:pt x="19290" y="9855"/>
                  <a:pt x="19290" y="9855"/>
                </a:cubicBezTo>
                <a:cubicBezTo>
                  <a:pt x="19425" y="9855"/>
                  <a:pt x="19425" y="9990"/>
                  <a:pt x="19290" y="9990"/>
                </a:cubicBezTo>
                <a:cubicBezTo>
                  <a:pt x="18754" y="10665"/>
                  <a:pt x="18754" y="10665"/>
                  <a:pt x="18754" y="10665"/>
                </a:cubicBezTo>
                <a:cubicBezTo>
                  <a:pt x="18754" y="10665"/>
                  <a:pt x="18620" y="10665"/>
                  <a:pt x="18620" y="10665"/>
                </a:cubicBezTo>
                <a:cubicBezTo>
                  <a:pt x="18620" y="10665"/>
                  <a:pt x="18620" y="10665"/>
                  <a:pt x="18620" y="10665"/>
                </a:cubicBezTo>
                <a:cubicBezTo>
                  <a:pt x="18083" y="10125"/>
                  <a:pt x="18083" y="10125"/>
                  <a:pt x="18083" y="10125"/>
                </a:cubicBezTo>
                <a:cubicBezTo>
                  <a:pt x="17949" y="9990"/>
                  <a:pt x="17680" y="9855"/>
                  <a:pt x="17546" y="9990"/>
                </a:cubicBezTo>
                <a:cubicBezTo>
                  <a:pt x="17010" y="10395"/>
                  <a:pt x="16473" y="10530"/>
                  <a:pt x="15936" y="10665"/>
                </a:cubicBezTo>
                <a:cubicBezTo>
                  <a:pt x="15802" y="10665"/>
                  <a:pt x="15668" y="10800"/>
                  <a:pt x="15668" y="11070"/>
                </a:cubicBezTo>
                <a:cubicBezTo>
                  <a:pt x="15668" y="11880"/>
                  <a:pt x="15668" y="11880"/>
                  <a:pt x="15668" y="11880"/>
                </a:cubicBezTo>
                <a:cubicBezTo>
                  <a:pt x="15668" y="11880"/>
                  <a:pt x="15534" y="11880"/>
                  <a:pt x="15534" y="11880"/>
                </a:cubicBezTo>
                <a:cubicBezTo>
                  <a:pt x="14729" y="11880"/>
                  <a:pt x="14729" y="11880"/>
                  <a:pt x="14729" y="11880"/>
                </a:cubicBezTo>
                <a:cubicBezTo>
                  <a:pt x="14595" y="11880"/>
                  <a:pt x="14595" y="11880"/>
                  <a:pt x="14595" y="11880"/>
                </a:cubicBezTo>
                <a:cubicBezTo>
                  <a:pt x="14595" y="11070"/>
                  <a:pt x="14595" y="11070"/>
                  <a:pt x="14595" y="11070"/>
                </a:cubicBezTo>
                <a:cubicBezTo>
                  <a:pt x="14595" y="10800"/>
                  <a:pt x="14461" y="10665"/>
                  <a:pt x="14326" y="10665"/>
                </a:cubicBezTo>
                <a:cubicBezTo>
                  <a:pt x="13656" y="10530"/>
                  <a:pt x="13119" y="10395"/>
                  <a:pt x="12717" y="9990"/>
                </a:cubicBezTo>
                <a:cubicBezTo>
                  <a:pt x="12582" y="9990"/>
                  <a:pt x="12582" y="9990"/>
                  <a:pt x="12448" y="9990"/>
                </a:cubicBezTo>
                <a:cubicBezTo>
                  <a:pt x="12314" y="9990"/>
                  <a:pt x="12314" y="9990"/>
                  <a:pt x="12180" y="10125"/>
                </a:cubicBezTo>
                <a:cubicBezTo>
                  <a:pt x="11643" y="10665"/>
                  <a:pt x="11643" y="10665"/>
                  <a:pt x="11643" y="10665"/>
                </a:cubicBezTo>
                <a:cubicBezTo>
                  <a:pt x="11643" y="10665"/>
                  <a:pt x="11643" y="10665"/>
                  <a:pt x="11509" y="10665"/>
                </a:cubicBezTo>
                <a:cubicBezTo>
                  <a:pt x="11509" y="10665"/>
                  <a:pt x="11509" y="10665"/>
                  <a:pt x="11509" y="10665"/>
                </a:cubicBezTo>
                <a:cubicBezTo>
                  <a:pt x="10838" y="9990"/>
                  <a:pt x="10838" y="9990"/>
                  <a:pt x="10838" y="9990"/>
                </a:cubicBezTo>
                <a:cubicBezTo>
                  <a:pt x="10838" y="9990"/>
                  <a:pt x="10838" y="9855"/>
                  <a:pt x="10838" y="9855"/>
                </a:cubicBezTo>
                <a:cubicBezTo>
                  <a:pt x="11509" y="9315"/>
                  <a:pt x="11509" y="9315"/>
                  <a:pt x="11509" y="9315"/>
                </a:cubicBezTo>
                <a:cubicBezTo>
                  <a:pt x="11643" y="9180"/>
                  <a:pt x="11643" y="8910"/>
                  <a:pt x="11509" y="8775"/>
                </a:cubicBezTo>
                <a:cubicBezTo>
                  <a:pt x="11241" y="8370"/>
                  <a:pt x="10972" y="7830"/>
                  <a:pt x="10838" y="7290"/>
                </a:cubicBezTo>
                <a:cubicBezTo>
                  <a:pt x="10838" y="7020"/>
                  <a:pt x="10704" y="6885"/>
                  <a:pt x="10436" y="6885"/>
                </a:cubicBezTo>
                <a:cubicBezTo>
                  <a:pt x="9631" y="6885"/>
                  <a:pt x="9631" y="6885"/>
                  <a:pt x="9631" y="6885"/>
                </a:cubicBezTo>
                <a:cubicBezTo>
                  <a:pt x="9631" y="6885"/>
                  <a:pt x="9631" y="6885"/>
                  <a:pt x="9631" y="6750"/>
                </a:cubicBezTo>
                <a:cubicBezTo>
                  <a:pt x="9631" y="5940"/>
                  <a:pt x="9631" y="5940"/>
                  <a:pt x="9631" y="5940"/>
                </a:cubicBezTo>
                <a:cubicBezTo>
                  <a:pt x="9631" y="5940"/>
                  <a:pt x="9631" y="5805"/>
                  <a:pt x="9631" y="5805"/>
                </a:cubicBezTo>
                <a:cubicBezTo>
                  <a:pt x="10436" y="5805"/>
                  <a:pt x="10436" y="5805"/>
                  <a:pt x="10436" y="5805"/>
                </a:cubicBezTo>
                <a:cubicBezTo>
                  <a:pt x="10704" y="5805"/>
                  <a:pt x="10838" y="5670"/>
                  <a:pt x="10838" y="5535"/>
                </a:cubicBezTo>
                <a:cubicBezTo>
                  <a:pt x="10972" y="4995"/>
                  <a:pt x="11241" y="4455"/>
                  <a:pt x="11509" y="3915"/>
                </a:cubicBezTo>
                <a:cubicBezTo>
                  <a:pt x="11643" y="3780"/>
                  <a:pt x="11643" y="3510"/>
                  <a:pt x="11509" y="3375"/>
                </a:cubicBezTo>
                <a:cubicBezTo>
                  <a:pt x="10838" y="2835"/>
                  <a:pt x="10838" y="2835"/>
                  <a:pt x="10838" y="2835"/>
                </a:cubicBezTo>
                <a:cubicBezTo>
                  <a:pt x="10838" y="2835"/>
                  <a:pt x="10838" y="2835"/>
                  <a:pt x="10838" y="2835"/>
                </a:cubicBezTo>
                <a:cubicBezTo>
                  <a:pt x="10838" y="2835"/>
                  <a:pt x="10838" y="2700"/>
                  <a:pt x="10838" y="2700"/>
                </a:cubicBezTo>
                <a:cubicBezTo>
                  <a:pt x="11509" y="2160"/>
                  <a:pt x="11509" y="2160"/>
                  <a:pt x="11509" y="2160"/>
                </a:cubicBezTo>
                <a:cubicBezTo>
                  <a:pt x="11509" y="2160"/>
                  <a:pt x="11509" y="2160"/>
                  <a:pt x="11509" y="2160"/>
                </a:cubicBezTo>
                <a:cubicBezTo>
                  <a:pt x="11643" y="2160"/>
                  <a:pt x="11643" y="2160"/>
                  <a:pt x="11643" y="2160"/>
                </a:cubicBezTo>
                <a:cubicBezTo>
                  <a:pt x="12180" y="2700"/>
                  <a:pt x="12180" y="2700"/>
                  <a:pt x="12180" y="2700"/>
                </a:cubicBezTo>
                <a:cubicBezTo>
                  <a:pt x="12314" y="2835"/>
                  <a:pt x="12582" y="2835"/>
                  <a:pt x="12717" y="2700"/>
                </a:cubicBezTo>
                <a:cubicBezTo>
                  <a:pt x="13119" y="2430"/>
                  <a:pt x="13656" y="2160"/>
                  <a:pt x="14192" y="2025"/>
                </a:cubicBezTo>
                <a:cubicBezTo>
                  <a:pt x="14461" y="2025"/>
                  <a:pt x="14595" y="1890"/>
                  <a:pt x="14595" y="1755"/>
                </a:cubicBezTo>
                <a:cubicBezTo>
                  <a:pt x="14595" y="945"/>
                  <a:pt x="14595" y="945"/>
                  <a:pt x="14595" y="945"/>
                </a:cubicBezTo>
                <a:cubicBezTo>
                  <a:pt x="14595" y="810"/>
                  <a:pt x="14595" y="810"/>
                  <a:pt x="14729" y="810"/>
                </a:cubicBezTo>
                <a:cubicBezTo>
                  <a:pt x="15534" y="810"/>
                  <a:pt x="15534" y="810"/>
                  <a:pt x="15534" y="810"/>
                </a:cubicBezTo>
                <a:cubicBezTo>
                  <a:pt x="15534" y="810"/>
                  <a:pt x="15668" y="810"/>
                  <a:pt x="15668" y="945"/>
                </a:cubicBezTo>
                <a:cubicBezTo>
                  <a:pt x="15668" y="1755"/>
                  <a:pt x="15668" y="1755"/>
                  <a:pt x="15668" y="1755"/>
                </a:cubicBezTo>
                <a:cubicBezTo>
                  <a:pt x="15668" y="1890"/>
                  <a:pt x="15802" y="2025"/>
                  <a:pt x="15936" y="2025"/>
                </a:cubicBezTo>
                <a:cubicBezTo>
                  <a:pt x="16473" y="2160"/>
                  <a:pt x="17010" y="2430"/>
                  <a:pt x="17546" y="2700"/>
                </a:cubicBezTo>
                <a:cubicBezTo>
                  <a:pt x="17680" y="2835"/>
                  <a:pt x="17949" y="2835"/>
                  <a:pt x="18083" y="2700"/>
                </a:cubicBezTo>
                <a:cubicBezTo>
                  <a:pt x="18620" y="2160"/>
                  <a:pt x="18620" y="2160"/>
                  <a:pt x="18620" y="2160"/>
                </a:cubicBezTo>
                <a:cubicBezTo>
                  <a:pt x="18620" y="2160"/>
                  <a:pt x="18620" y="2160"/>
                  <a:pt x="18620" y="2160"/>
                </a:cubicBezTo>
                <a:cubicBezTo>
                  <a:pt x="18620" y="2160"/>
                  <a:pt x="18754" y="2160"/>
                  <a:pt x="18754" y="2160"/>
                </a:cubicBezTo>
                <a:cubicBezTo>
                  <a:pt x="19290" y="2700"/>
                  <a:pt x="19290" y="2700"/>
                  <a:pt x="19290" y="2700"/>
                </a:cubicBezTo>
                <a:cubicBezTo>
                  <a:pt x="19425" y="2835"/>
                  <a:pt x="19425" y="2835"/>
                  <a:pt x="19290" y="2835"/>
                </a:cubicBezTo>
                <a:cubicBezTo>
                  <a:pt x="18754" y="3510"/>
                  <a:pt x="18754" y="3510"/>
                  <a:pt x="18754" y="3510"/>
                </a:cubicBezTo>
                <a:cubicBezTo>
                  <a:pt x="18620" y="3645"/>
                  <a:pt x="18620" y="3780"/>
                  <a:pt x="18754" y="3915"/>
                </a:cubicBezTo>
                <a:cubicBezTo>
                  <a:pt x="19022" y="4455"/>
                  <a:pt x="19290" y="4995"/>
                  <a:pt x="19425" y="5535"/>
                </a:cubicBezTo>
                <a:cubicBezTo>
                  <a:pt x="19425" y="5670"/>
                  <a:pt x="19559" y="5805"/>
                  <a:pt x="19693" y="5805"/>
                </a:cubicBezTo>
                <a:cubicBezTo>
                  <a:pt x="20498" y="5805"/>
                  <a:pt x="20498" y="5805"/>
                  <a:pt x="20498" y="5805"/>
                </a:cubicBezTo>
                <a:cubicBezTo>
                  <a:pt x="20632" y="5805"/>
                  <a:pt x="20632" y="5940"/>
                  <a:pt x="20632" y="5940"/>
                </a:cubicBezTo>
                <a:cubicBezTo>
                  <a:pt x="20632" y="6750"/>
                  <a:pt x="20632" y="6750"/>
                  <a:pt x="20632" y="6750"/>
                </a:cubicBezTo>
                <a:cubicBezTo>
                  <a:pt x="20632" y="6885"/>
                  <a:pt x="20632" y="6885"/>
                  <a:pt x="20498" y="6885"/>
                </a:cubicBezTo>
                <a:cubicBezTo>
                  <a:pt x="19693" y="6885"/>
                  <a:pt x="19693" y="6885"/>
                  <a:pt x="19693" y="6885"/>
                </a:cubicBezTo>
                <a:cubicBezTo>
                  <a:pt x="19559" y="6885"/>
                  <a:pt x="19425" y="7020"/>
                  <a:pt x="19425" y="7290"/>
                </a:cubicBezTo>
                <a:close/>
                <a:moveTo>
                  <a:pt x="15131" y="3780"/>
                </a:moveTo>
                <a:cubicBezTo>
                  <a:pt x="13656" y="3780"/>
                  <a:pt x="12582" y="4995"/>
                  <a:pt x="12582" y="6345"/>
                </a:cubicBezTo>
                <a:cubicBezTo>
                  <a:pt x="12582" y="7830"/>
                  <a:pt x="13656" y="8910"/>
                  <a:pt x="15131" y="8910"/>
                </a:cubicBezTo>
                <a:cubicBezTo>
                  <a:pt x="16473" y="8910"/>
                  <a:pt x="17680" y="7830"/>
                  <a:pt x="17680" y="6345"/>
                </a:cubicBezTo>
                <a:cubicBezTo>
                  <a:pt x="17680" y="4995"/>
                  <a:pt x="16473" y="3780"/>
                  <a:pt x="15131" y="3780"/>
                </a:cubicBezTo>
                <a:close/>
                <a:moveTo>
                  <a:pt x="15131" y="8100"/>
                </a:moveTo>
                <a:cubicBezTo>
                  <a:pt x="14192" y="8100"/>
                  <a:pt x="13387" y="7290"/>
                  <a:pt x="13387" y="6345"/>
                </a:cubicBezTo>
                <a:cubicBezTo>
                  <a:pt x="13387" y="5400"/>
                  <a:pt x="14192" y="4590"/>
                  <a:pt x="15131" y="4590"/>
                </a:cubicBezTo>
                <a:cubicBezTo>
                  <a:pt x="16071" y="4590"/>
                  <a:pt x="16876" y="5400"/>
                  <a:pt x="16876" y="6345"/>
                </a:cubicBezTo>
                <a:cubicBezTo>
                  <a:pt x="16876" y="7290"/>
                  <a:pt x="16071" y="8100"/>
                  <a:pt x="15131" y="8100"/>
                </a:cubicBezTo>
                <a:close/>
              </a:path>
            </a:pathLst>
          </a:custGeom>
          <a:solidFill>
            <a:srgbClr val="E8CD48"/>
          </a:solidFill>
          <a:ln>
            <a:noFill/>
          </a:ln>
        </p:spPr>
        <p:txBody>
          <a:bodyPr lIns="45719" rIns="45719"/>
          <a:lstStyle/>
          <a:p>
            <a:endParaRPr lang="en-US" dirty="0"/>
          </a:p>
        </p:txBody>
      </p:sp>
      <p:pic>
        <p:nvPicPr>
          <p:cNvPr id="6" name="Picture 5" descr="Logo&#10;&#10;Description automatically generated">
            <a:extLst>
              <a:ext uri="{FF2B5EF4-FFF2-40B4-BE49-F238E27FC236}">
                <a16:creationId xmlns:a16="http://schemas.microsoft.com/office/drawing/2014/main" id="{66AEC61C-F6CE-A309-E546-DDF8683FA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145996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92387C-5A47-45EF-9793-27A090DD27DD}"/>
              </a:ext>
            </a:extLst>
          </p:cNvPr>
          <p:cNvGrpSpPr/>
          <p:nvPr/>
        </p:nvGrpSpPr>
        <p:grpSpPr>
          <a:xfrm>
            <a:off x="0" y="0"/>
            <a:ext cx="12192000" cy="1651641"/>
            <a:chOff x="0" y="0"/>
            <a:chExt cx="18288000" cy="2477463"/>
          </a:xfrm>
          <a:solidFill>
            <a:srgbClr val="14487A"/>
          </a:solidFill>
        </p:grpSpPr>
        <p:sp>
          <p:nvSpPr>
            <p:cNvPr id="3" name="AutoShape 2">
              <a:extLst>
                <a:ext uri="{FF2B5EF4-FFF2-40B4-BE49-F238E27FC236}">
                  <a16:creationId xmlns:a16="http://schemas.microsoft.com/office/drawing/2014/main" id="{91172E7D-98A8-493B-B06F-A2A652FC8A8B}"/>
                </a:ext>
              </a:extLst>
            </p:cNvPr>
            <p:cNvSpPr/>
            <p:nvPr/>
          </p:nvSpPr>
          <p:spPr>
            <a:xfrm>
              <a:off x="0" y="0"/>
              <a:ext cx="18288000" cy="2477463"/>
            </a:xfrm>
            <a:prstGeom prst="rect">
              <a:avLst/>
            </a:prstGeom>
            <a:grpFill/>
          </p:spPr>
          <p:txBody>
            <a:bodyPr/>
            <a:lstStyle/>
            <a:p>
              <a:endParaRPr lang="en-US"/>
            </a:p>
          </p:txBody>
        </p:sp>
        <p:sp>
          <p:nvSpPr>
            <p:cNvPr id="4" name="TextBox 10">
              <a:extLst>
                <a:ext uri="{FF2B5EF4-FFF2-40B4-BE49-F238E27FC236}">
                  <a16:creationId xmlns:a16="http://schemas.microsoft.com/office/drawing/2014/main" id="{BDD1F172-0835-46C2-8348-2D12428A01F0}"/>
                </a:ext>
              </a:extLst>
            </p:cNvPr>
            <p:cNvSpPr txBox="1"/>
            <p:nvPr/>
          </p:nvSpPr>
          <p:spPr>
            <a:xfrm>
              <a:off x="1117913" y="335240"/>
              <a:ext cx="16052175" cy="2142223"/>
            </a:xfrm>
            <a:prstGeom prst="rect">
              <a:avLst/>
            </a:prstGeom>
            <a:grpFill/>
          </p:spPr>
          <p:txBody>
            <a:bodyPr lIns="0" tIns="0" rIns="0" bIns="0" rtlCol="0" anchor="t">
              <a:spAutoFit/>
            </a:bodyPr>
            <a:lstStyle/>
            <a:p>
              <a:pPr algn="ctr">
                <a:lnSpc>
                  <a:spcPts val="5677"/>
                </a:lnSpc>
              </a:pPr>
              <a:r>
                <a:rPr lang="en-US" sz="4400" spc="125" dirty="0">
                  <a:solidFill>
                    <a:srgbClr val="F8FBF8"/>
                  </a:solidFill>
                  <a:latin typeface="Montserrat Classic Bold"/>
                </a:rPr>
                <a:t>HOME-ARP AFFORDABLE RENTAL HOUSING PROGRAM </a:t>
              </a:r>
            </a:p>
          </p:txBody>
        </p:sp>
      </p:grpSp>
      <p:sp>
        <p:nvSpPr>
          <p:cNvPr id="5" name="TextBox 4">
            <a:extLst>
              <a:ext uri="{FF2B5EF4-FFF2-40B4-BE49-F238E27FC236}">
                <a16:creationId xmlns:a16="http://schemas.microsoft.com/office/drawing/2014/main" id="{DA29E4C6-0522-4CD0-BE6D-01BACE7A53B1}"/>
              </a:ext>
            </a:extLst>
          </p:cNvPr>
          <p:cNvSpPr txBox="1"/>
          <p:nvPr/>
        </p:nvSpPr>
        <p:spPr>
          <a:xfrm>
            <a:off x="2757966" y="2173512"/>
            <a:ext cx="6197600" cy="461665"/>
          </a:xfrm>
          <a:prstGeom prst="rect">
            <a:avLst/>
          </a:prstGeom>
          <a:noFill/>
        </p:spPr>
        <p:txBody>
          <a:bodyPr wrap="square" rtlCol="0">
            <a:spAutoFit/>
          </a:bodyPr>
          <a:lstStyle/>
          <a:p>
            <a:pPr algn="ctr"/>
            <a:r>
              <a:rPr lang="en-US" sz="2400" u="sng" cap="all" dirty="0">
                <a:latin typeface="Montserrat Classic" panose="020B0604020202020204" charset="0"/>
              </a:rPr>
              <a:t>Eligible Activities</a:t>
            </a:r>
          </a:p>
        </p:txBody>
      </p:sp>
      <p:sp>
        <p:nvSpPr>
          <p:cNvPr id="6" name="TextBox 5">
            <a:extLst>
              <a:ext uri="{FF2B5EF4-FFF2-40B4-BE49-F238E27FC236}">
                <a16:creationId xmlns:a16="http://schemas.microsoft.com/office/drawing/2014/main" id="{E075C724-A072-40BE-896A-87D49D30D265}"/>
              </a:ext>
            </a:extLst>
          </p:cNvPr>
          <p:cNvSpPr txBox="1"/>
          <p:nvPr/>
        </p:nvSpPr>
        <p:spPr>
          <a:xfrm>
            <a:off x="2692400" y="2692434"/>
            <a:ext cx="6807200" cy="2349426"/>
          </a:xfrm>
          <a:prstGeom prst="rect">
            <a:avLst/>
          </a:prstGeom>
          <a:noFill/>
        </p:spPr>
        <p:txBody>
          <a:bodyPr wrap="square" rtlCol="0">
            <a:spAutoFit/>
          </a:bodyPr>
          <a:lstStyle/>
          <a:p>
            <a:pPr marL="304815" indent="-304815">
              <a:lnSpc>
                <a:spcPct val="150000"/>
              </a:lnSpc>
              <a:buFont typeface="Arial" panose="020B0604020202020204" pitchFamily="34" charset="0"/>
              <a:buChar char="•"/>
            </a:pPr>
            <a:r>
              <a:rPr lang="en-US" sz="2400" dirty="0"/>
              <a:t>New construction of rental housing</a:t>
            </a:r>
          </a:p>
          <a:p>
            <a:pPr marL="304815" indent="-304815">
              <a:lnSpc>
                <a:spcPct val="150000"/>
              </a:lnSpc>
              <a:buFont typeface="Arial" panose="020B0604020202020204" pitchFamily="34" charset="0"/>
              <a:buChar char="•"/>
            </a:pPr>
            <a:r>
              <a:rPr lang="en-US" sz="2400" dirty="0"/>
              <a:t>Rehabilitation of rental housing</a:t>
            </a:r>
          </a:p>
          <a:p>
            <a:pPr marL="304815" indent="-304815">
              <a:lnSpc>
                <a:spcPct val="150000"/>
              </a:lnSpc>
              <a:buFont typeface="Arial" panose="020B0604020202020204" pitchFamily="34" charset="0"/>
              <a:buChar char="•"/>
            </a:pPr>
            <a:r>
              <a:rPr lang="en-US" sz="2400" dirty="0"/>
              <a:t>Site acquisition</a:t>
            </a:r>
          </a:p>
          <a:p>
            <a:pPr marL="304815" indent="-304815">
              <a:buFont typeface="Arial" panose="020B0604020202020204" pitchFamily="34" charset="0"/>
              <a:buChar char="•"/>
            </a:pPr>
            <a:endParaRPr lang="en-US" sz="1867" dirty="0">
              <a:latin typeface="Montserrat Classic" panose="020B0604020202020204" charset="0"/>
            </a:endParaRPr>
          </a:p>
          <a:p>
            <a:pPr algn="l"/>
            <a:endParaRPr lang="en-US" sz="2000" b="0" i="0" dirty="0">
              <a:solidFill>
                <a:srgbClr val="000000"/>
              </a:solidFill>
              <a:effectLst/>
              <a:latin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49B5F319-4436-ABEB-05B1-91553F039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406861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891" b="36891"/>
          <a:stretch/>
        </p:blipFill>
        <p:spPr>
          <a:xfrm>
            <a:off x="0" y="2113613"/>
            <a:ext cx="12192000" cy="2328024"/>
          </a:xfrm>
          <a:prstGeom prst="rect">
            <a:avLst/>
          </a:prstGeom>
        </p:spPr>
      </p:pic>
      <p:sp>
        <p:nvSpPr>
          <p:cNvPr id="14" name="Rectangle 13"/>
          <p:cNvSpPr/>
          <p:nvPr/>
        </p:nvSpPr>
        <p:spPr>
          <a:xfrm>
            <a:off x="0" y="2098621"/>
            <a:ext cx="12192000" cy="2343016"/>
          </a:xfrm>
          <a:prstGeom prst="rect">
            <a:avLst/>
          </a:prstGeom>
          <a:solidFill>
            <a:srgbClr val="E8CD4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17</a:t>
            </a:fld>
            <a:endParaRPr lang="en-US" dirty="0"/>
          </a:p>
        </p:txBody>
      </p:sp>
      <p:sp>
        <p:nvSpPr>
          <p:cNvPr id="6" name="Oval 5"/>
          <p:cNvSpPr/>
          <p:nvPr/>
        </p:nvSpPr>
        <p:spPr>
          <a:xfrm>
            <a:off x="1349763" y="2444885"/>
            <a:ext cx="1724268" cy="1724268"/>
          </a:xfrm>
          <a:prstGeom prst="ellipse">
            <a:avLst/>
          </a:prstGeom>
          <a:solidFill>
            <a:schemeClr val="bg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927423" y="2732578"/>
            <a:ext cx="0" cy="1148882"/>
          </a:xfrm>
          <a:prstGeom prst="line">
            <a:avLst/>
          </a:prstGeom>
          <a:ln>
            <a:solidFill>
              <a:srgbClr val="14487A"/>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1335823" y="2999784"/>
            <a:ext cx="1752151" cy="614469"/>
          </a:xfrm>
          <a:prstGeom prst="rect">
            <a:avLst/>
          </a:prstGeom>
        </p:spPr>
      </p:pic>
      <p:sp>
        <p:nvSpPr>
          <p:cNvPr id="2" name="Title 1"/>
          <p:cNvSpPr>
            <a:spLocks noGrp="1"/>
          </p:cNvSpPr>
          <p:nvPr>
            <p:ph type="title"/>
          </p:nvPr>
        </p:nvSpPr>
        <p:spPr>
          <a:xfrm>
            <a:off x="4533900" y="1388533"/>
            <a:ext cx="6819900" cy="3546839"/>
          </a:xfrm>
        </p:spPr>
        <p:txBody>
          <a:bodyPr>
            <a:normAutofit/>
          </a:bodyPr>
          <a:lstStyle/>
          <a:p>
            <a:pPr algn="l"/>
            <a:r>
              <a:rPr lang="en-US" sz="4800" dirty="0">
                <a:solidFill>
                  <a:schemeClr val="bg1"/>
                </a:solidFill>
                <a:effectLst/>
              </a:rPr>
              <a:t>APPLICATION EMPHASIS</a:t>
            </a:r>
            <a:endParaRPr lang="en-US" sz="2200" dirty="0">
              <a:solidFill>
                <a:schemeClr val="bg1"/>
              </a:solidFill>
              <a:latin typeface="Avenir LT Std 45 Book" panose="020B0502020203020204" pitchFamily="34" charset="0"/>
            </a:endParaRPr>
          </a:p>
        </p:txBody>
      </p:sp>
      <p:pic>
        <p:nvPicPr>
          <p:cNvPr id="5" name="Picture 4" descr="Logo&#10;&#10;Description automatically generated">
            <a:extLst>
              <a:ext uri="{FF2B5EF4-FFF2-40B4-BE49-F238E27FC236}">
                <a16:creationId xmlns:a16="http://schemas.microsoft.com/office/drawing/2014/main" id="{10E07661-C412-E9F3-FC2C-90DD880DA0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136467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7C4DC5-C93F-4B7D-906E-E6BAFAA75F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545" b="14760"/>
          <a:stretch/>
        </p:blipFill>
        <p:spPr>
          <a:xfrm>
            <a:off x="0" y="-52172"/>
            <a:ext cx="12192000" cy="339819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FD7109D-3030-4AB6-B840-9DEFA822AE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289" b="31289"/>
          <a:stretch/>
        </p:blipFill>
        <p:spPr>
          <a:xfrm>
            <a:off x="1" y="-52172"/>
            <a:ext cx="12192000" cy="3421941"/>
          </a:xfrm>
          <a:prstGeom prst="rect">
            <a:avLst/>
          </a:prstGeom>
        </p:spPr>
      </p:pic>
      <p:sp>
        <p:nvSpPr>
          <p:cNvPr id="10" name="Rectangle 9"/>
          <p:cNvSpPr/>
          <p:nvPr/>
        </p:nvSpPr>
        <p:spPr>
          <a:xfrm>
            <a:off x="-1" y="-52172"/>
            <a:ext cx="12192000" cy="3529598"/>
          </a:xfrm>
          <a:prstGeom prst="rect">
            <a:avLst/>
          </a:prstGeom>
          <a:solidFill>
            <a:srgbClr val="1448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020457"/>
            <a:ext cx="3648342" cy="1325563"/>
          </a:xfrm>
        </p:spPr>
        <p:txBody>
          <a:bodyPr>
            <a:normAutofit/>
          </a:bodyPr>
          <a:lstStyle/>
          <a:p>
            <a:r>
              <a:rPr lang="en-US" sz="2800" dirty="0">
                <a:solidFill>
                  <a:schemeClr val="bg1"/>
                </a:solidFill>
              </a:rPr>
              <a:t>AFFORDABLE HOUSING APPLICATIONS</a:t>
            </a:r>
          </a:p>
        </p:txBody>
      </p:sp>
      <p:sp>
        <p:nvSpPr>
          <p:cNvPr id="3" name="Content Placeholder 2"/>
          <p:cNvSpPr>
            <a:spLocks noGrp="1"/>
          </p:cNvSpPr>
          <p:nvPr>
            <p:ph idx="1"/>
          </p:nvPr>
        </p:nvSpPr>
        <p:spPr>
          <a:xfrm>
            <a:off x="838199" y="3707403"/>
            <a:ext cx="5427689" cy="2464481"/>
          </a:xfrm>
        </p:spPr>
        <p:txBody>
          <a:bodyPr>
            <a:normAutofit/>
          </a:bodyPr>
          <a:lstStyle/>
          <a:p>
            <a:pPr>
              <a:lnSpc>
                <a:spcPct val="100000"/>
              </a:lnSpc>
            </a:pPr>
            <a:r>
              <a:rPr lang="en-US" sz="2400" dirty="0"/>
              <a:t>APPLICATION CHECKLIST</a:t>
            </a:r>
            <a:endParaRPr lang="en-US" sz="2400" dirty="0">
              <a:solidFill>
                <a:schemeClr val="tx1"/>
              </a:solidFill>
            </a:endParaRPr>
          </a:p>
          <a:p>
            <a:pPr marL="285750" indent="-285750">
              <a:buFont typeface="Arial" panose="020B0604020202020204" pitchFamily="34" charset="0"/>
              <a:buChar char="•"/>
            </a:pPr>
            <a:r>
              <a:rPr lang="en-US" sz="2000" dirty="0"/>
              <a:t>Your guide to a complete application</a:t>
            </a:r>
          </a:p>
          <a:p>
            <a:pPr marL="285750" indent="-285750">
              <a:buFont typeface="Arial" panose="020B0604020202020204" pitchFamily="34" charset="0"/>
              <a:buChar char="•"/>
            </a:pPr>
            <a:r>
              <a:rPr lang="en-US" sz="2000" dirty="0"/>
              <a:t>Read all instructions</a:t>
            </a:r>
          </a:p>
          <a:p>
            <a:pPr algn="ctr"/>
            <a:r>
              <a:rPr lang="en-US" sz="2000" b="1" i="1" dirty="0"/>
              <a:t>DEADLINE DATE for APPLICATION SUBMISSION is FEBRUARY 13, 2025 by 5:00 pm (CST)</a:t>
            </a:r>
          </a:p>
          <a:p>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18</a:t>
            </a:fld>
            <a:endParaRPr lang="en-US" dirty="0"/>
          </a:p>
        </p:txBody>
      </p:sp>
      <p:sp>
        <p:nvSpPr>
          <p:cNvPr id="11" name="Freeform 1103"/>
          <p:cNvSpPr>
            <a:spLocks/>
          </p:cNvSpPr>
          <p:nvPr/>
        </p:nvSpPr>
        <p:spPr bwMode="auto">
          <a:xfrm>
            <a:off x="983053" y="1307609"/>
            <a:ext cx="725826" cy="7321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845" y="8235"/>
                </a:moveTo>
                <a:cubicBezTo>
                  <a:pt x="19845" y="5535"/>
                  <a:pt x="17550" y="3240"/>
                  <a:pt x="14715" y="3240"/>
                </a:cubicBezTo>
                <a:cubicBezTo>
                  <a:pt x="14445" y="3240"/>
                  <a:pt x="14445" y="3240"/>
                  <a:pt x="14445" y="3240"/>
                </a:cubicBezTo>
                <a:cubicBezTo>
                  <a:pt x="14445" y="8640"/>
                  <a:pt x="14445" y="8640"/>
                  <a:pt x="14445" y="8640"/>
                </a:cubicBezTo>
                <a:cubicBezTo>
                  <a:pt x="19845" y="8640"/>
                  <a:pt x="19845" y="8640"/>
                  <a:pt x="19845" y="8640"/>
                </a:cubicBezTo>
                <a:lnTo>
                  <a:pt x="19845" y="8235"/>
                </a:lnTo>
                <a:close/>
                <a:moveTo>
                  <a:pt x="15120" y="7965"/>
                </a:moveTo>
                <a:cubicBezTo>
                  <a:pt x="15120" y="3915"/>
                  <a:pt x="15120" y="3915"/>
                  <a:pt x="15120" y="3915"/>
                </a:cubicBezTo>
                <a:cubicBezTo>
                  <a:pt x="17280" y="4185"/>
                  <a:pt x="18900" y="5805"/>
                  <a:pt x="19035" y="7965"/>
                </a:cubicBezTo>
                <a:lnTo>
                  <a:pt x="15120" y="7965"/>
                </a:lnTo>
                <a:close/>
                <a:moveTo>
                  <a:pt x="8640" y="9315"/>
                </a:moveTo>
                <a:cubicBezTo>
                  <a:pt x="8640" y="9855"/>
                  <a:pt x="8775" y="10395"/>
                  <a:pt x="8910" y="10800"/>
                </a:cubicBezTo>
                <a:cubicBezTo>
                  <a:pt x="7020" y="10800"/>
                  <a:pt x="7020" y="10800"/>
                  <a:pt x="7020" y="10800"/>
                </a:cubicBezTo>
                <a:cubicBezTo>
                  <a:pt x="5400" y="7695"/>
                  <a:pt x="5400" y="7695"/>
                  <a:pt x="5400" y="7695"/>
                </a:cubicBezTo>
                <a:cubicBezTo>
                  <a:pt x="5400" y="7695"/>
                  <a:pt x="5400" y="7695"/>
                  <a:pt x="5265" y="7695"/>
                </a:cubicBezTo>
                <a:cubicBezTo>
                  <a:pt x="5265" y="7695"/>
                  <a:pt x="5265" y="7695"/>
                  <a:pt x="5265" y="7695"/>
                </a:cubicBezTo>
                <a:cubicBezTo>
                  <a:pt x="5265" y="7695"/>
                  <a:pt x="5265" y="7560"/>
                  <a:pt x="5265" y="7560"/>
                </a:cubicBezTo>
                <a:cubicBezTo>
                  <a:pt x="5265" y="7560"/>
                  <a:pt x="5130" y="7560"/>
                  <a:pt x="5130" y="7560"/>
                </a:cubicBezTo>
                <a:cubicBezTo>
                  <a:pt x="5130" y="7560"/>
                  <a:pt x="5130" y="7560"/>
                  <a:pt x="5130" y="7560"/>
                </a:cubicBezTo>
                <a:cubicBezTo>
                  <a:pt x="5130" y="7560"/>
                  <a:pt x="4995" y="7560"/>
                  <a:pt x="4995" y="7560"/>
                </a:cubicBezTo>
                <a:cubicBezTo>
                  <a:pt x="2160" y="7560"/>
                  <a:pt x="2160" y="7560"/>
                  <a:pt x="2160" y="7560"/>
                </a:cubicBezTo>
                <a:cubicBezTo>
                  <a:pt x="2025" y="7560"/>
                  <a:pt x="1755" y="7695"/>
                  <a:pt x="1755" y="7965"/>
                </a:cubicBezTo>
                <a:cubicBezTo>
                  <a:pt x="1755" y="8100"/>
                  <a:pt x="2025" y="8235"/>
                  <a:pt x="2160" y="8235"/>
                </a:cubicBezTo>
                <a:cubicBezTo>
                  <a:pt x="4860" y="8235"/>
                  <a:pt x="4860" y="8235"/>
                  <a:pt x="4860" y="8235"/>
                </a:cubicBezTo>
                <a:cubicBezTo>
                  <a:pt x="6480" y="11340"/>
                  <a:pt x="6480" y="11340"/>
                  <a:pt x="6480" y="11340"/>
                </a:cubicBezTo>
                <a:cubicBezTo>
                  <a:pt x="6480" y="11340"/>
                  <a:pt x="6615" y="11340"/>
                  <a:pt x="6615" y="11475"/>
                </a:cubicBezTo>
                <a:cubicBezTo>
                  <a:pt x="6615" y="11475"/>
                  <a:pt x="6615" y="11475"/>
                  <a:pt x="6615" y="11475"/>
                </a:cubicBezTo>
                <a:cubicBezTo>
                  <a:pt x="6615" y="11475"/>
                  <a:pt x="6615" y="11475"/>
                  <a:pt x="6750" y="11475"/>
                </a:cubicBezTo>
                <a:cubicBezTo>
                  <a:pt x="6750" y="11475"/>
                  <a:pt x="6750" y="11475"/>
                  <a:pt x="6750" y="11475"/>
                </a:cubicBezTo>
                <a:cubicBezTo>
                  <a:pt x="6750" y="11475"/>
                  <a:pt x="6750" y="11475"/>
                  <a:pt x="6885" y="11475"/>
                </a:cubicBezTo>
                <a:cubicBezTo>
                  <a:pt x="6885" y="11475"/>
                  <a:pt x="6885" y="11475"/>
                  <a:pt x="6885" y="11475"/>
                </a:cubicBezTo>
                <a:cubicBezTo>
                  <a:pt x="9180" y="11475"/>
                  <a:pt x="9180" y="11475"/>
                  <a:pt x="9180" y="11475"/>
                </a:cubicBezTo>
                <a:cubicBezTo>
                  <a:pt x="9990" y="13230"/>
                  <a:pt x="11610" y="14445"/>
                  <a:pt x="13635" y="14445"/>
                </a:cubicBezTo>
                <a:cubicBezTo>
                  <a:pt x="16470" y="14445"/>
                  <a:pt x="18765" y="12150"/>
                  <a:pt x="18765" y="9315"/>
                </a:cubicBezTo>
                <a:cubicBezTo>
                  <a:pt x="18765" y="9045"/>
                  <a:pt x="18765" y="9045"/>
                  <a:pt x="18765" y="9045"/>
                </a:cubicBezTo>
                <a:cubicBezTo>
                  <a:pt x="14040" y="9045"/>
                  <a:pt x="14040" y="9045"/>
                  <a:pt x="14040" y="9045"/>
                </a:cubicBezTo>
                <a:cubicBezTo>
                  <a:pt x="14040" y="4320"/>
                  <a:pt x="14040" y="4320"/>
                  <a:pt x="14040" y="4320"/>
                </a:cubicBezTo>
                <a:cubicBezTo>
                  <a:pt x="13635" y="4320"/>
                  <a:pt x="13635" y="4320"/>
                  <a:pt x="13635" y="4320"/>
                </a:cubicBezTo>
                <a:cubicBezTo>
                  <a:pt x="10935" y="4320"/>
                  <a:pt x="8640" y="6615"/>
                  <a:pt x="8640" y="9315"/>
                </a:cubicBezTo>
                <a:close/>
                <a:moveTo>
                  <a:pt x="13365" y="5130"/>
                </a:moveTo>
                <a:cubicBezTo>
                  <a:pt x="13365" y="9720"/>
                  <a:pt x="13365" y="9720"/>
                  <a:pt x="13365" y="9720"/>
                </a:cubicBezTo>
                <a:cubicBezTo>
                  <a:pt x="17955" y="9720"/>
                  <a:pt x="17955" y="9720"/>
                  <a:pt x="17955" y="9720"/>
                </a:cubicBezTo>
                <a:cubicBezTo>
                  <a:pt x="17820" y="11880"/>
                  <a:pt x="15930" y="13635"/>
                  <a:pt x="13635" y="13635"/>
                </a:cubicBezTo>
                <a:cubicBezTo>
                  <a:pt x="12015" y="13635"/>
                  <a:pt x="10665" y="12825"/>
                  <a:pt x="9990" y="11475"/>
                </a:cubicBezTo>
                <a:cubicBezTo>
                  <a:pt x="11205" y="11475"/>
                  <a:pt x="11205" y="11475"/>
                  <a:pt x="11205" y="11475"/>
                </a:cubicBezTo>
                <a:cubicBezTo>
                  <a:pt x="11340" y="11475"/>
                  <a:pt x="11475" y="11340"/>
                  <a:pt x="11475" y="11205"/>
                </a:cubicBezTo>
                <a:cubicBezTo>
                  <a:pt x="11475" y="10935"/>
                  <a:pt x="11340" y="10800"/>
                  <a:pt x="11205" y="10800"/>
                </a:cubicBezTo>
                <a:cubicBezTo>
                  <a:pt x="9585" y="10800"/>
                  <a:pt x="9585" y="10800"/>
                  <a:pt x="9585" y="10800"/>
                </a:cubicBezTo>
                <a:cubicBezTo>
                  <a:pt x="9450" y="10395"/>
                  <a:pt x="9315" y="9855"/>
                  <a:pt x="9315" y="9315"/>
                </a:cubicBezTo>
                <a:cubicBezTo>
                  <a:pt x="9315" y="7155"/>
                  <a:pt x="11070" y="5265"/>
                  <a:pt x="13365" y="5130"/>
                </a:cubicBezTo>
                <a:close/>
                <a:moveTo>
                  <a:pt x="21600" y="1485"/>
                </a:moveTo>
                <a:cubicBezTo>
                  <a:pt x="11205" y="1485"/>
                  <a:pt x="11205" y="1485"/>
                  <a:pt x="11205" y="1485"/>
                </a:cubicBezTo>
                <a:cubicBezTo>
                  <a:pt x="11205" y="405"/>
                  <a:pt x="11205" y="405"/>
                  <a:pt x="11205" y="405"/>
                </a:cubicBezTo>
                <a:cubicBezTo>
                  <a:pt x="11205" y="135"/>
                  <a:pt x="10935" y="0"/>
                  <a:pt x="10800" y="0"/>
                </a:cubicBezTo>
                <a:cubicBezTo>
                  <a:pt x="10665" y="0"/>
                  <a:pt x="10395" y="135"/>
                  <a:pt x="10395" y="405"/>
                </a:cubicBezTo>
                <a:cubicBezTo>
                  <a:pt x="10395" y="1485"/>
                  <a:pt x="10395" y="1485"/>
                  <a:pt x="10395" y="1485"/>
                </a:cubicBezTo>
                <a:cubicBezTo>
                  <a:pt x="0" y="1485"/>
                  <a:pt x="0" y="1485"/>
                  <a:pt x="0" y="1485"/>
                </a:cubicBezTo>
                <a:cubicBezTo>
                  <a:pt x="0" y="16605"/>
                  <a:pt x="0" y="16605"/>
                  <a:pt x="0" y="16605"/>
                </a:cubicBezTo>
                <a:cubicBezTo>
                  <a:pt x="9990" y="16605"/>
                  <a:pt x="9990" y="16605"/>
                  <a:pt x="9990" y="16605"/>
                </a:cubicBezTo>
                <a:cubicBezTo>
                  <a:pt x="5535" y="20925"/>
                  <a:pt x="5535" y="20925"/>
                  <a:pt x="5535" y="20925"/>
                </a:cubicBezTo>
                <a:cubicBezTo>
                  <a:pt x="5400" y="21060"/>
                  <a:pt x="5400" y="21330"/>
                  <a:pt x="5535" y="21465"/>
                </a:cubicBezTo>
                <a:cubicBezTo>
                  <a:pt x="5535" y="21600"/>
                  <a:pt x="5670" y="21600"/>
                  <a:pt x="5805" y="21600"/>
                </a:cubicBezTo>
                <a:cubicBezTo>
                  <a:pt x="5805" y="21600"/>
                  <a:pt x="5940" y="21600"/>
                  <a:pt x="6075" y="21465"/>
                </a:cubicBezTo>
                <a:cubicBezTo>
                  <a:pt x="10395" y="17010"/>
                  <a:pt x="10395" y="17010"/>
                  <a:pt x="10395" y="17010"/>
                </a:cubicBezTo>
                <a:cubicBezTo>
                  <a:pt x="10395" y="20520"/>
                  <a:pt x="10395" y="20520"/>
                  <a:pt x="10395" y="20520"/>
                </a:cubicBezTo>
                <a:cubicBezTo>
                  <a:pt x="10395" y="20655"/>
                  <a:pt x="10665" y="20925"/>
                  <a:pt x="10800" y="20925"/>
                </a:cubicBezTo>
                <a:cubicBezTo>
                  <a:pt x="10935" y="20925"/>
                  <a:pt x="11205" y="20655"/>
                  <a:pt x="11205" y="20520"/>
                </a:cubicBezTo>
                <a:cubicBezTo>
                  <a:pt x="11205" y="17010"/>
                  <a:pt x="11205" y="17010"/>
                  <a:pt x="11205" y="17010"/>
                </a:cubicBezTo>
                <a:cubicBezTo>
                  <a:pt x="15525" y="21465"/>
                  <a:pt x="15525" y="21465"/>
                  <a:pt x="15525" y="21465"/>
                </a:cubicBezTo>
                <a:cubicBezTo>
                  <a:pt x="15660" y="21600"/>
                  <a:pt x="15795" y="21600"/>
                  <a:pt x="15795" y="21600"/>
                </a:cubicBezTo>
                <a:cubicBezTo>
                  <a:pt x="15930" y="21600"/>
                  <a:pt x="16065" y="21600"/>
                  <a:pt x="16065" y="21465"/>
                </a:cubicBezTo>
                <a:cubicBezTo>
                  <a:pt x="16200" y="21330"/>
                  <a:pt x="16200" y="21060"/>
                  <a:pt x="16065" y="20925"/>
                </a:cubicBezTo>
                <a:cubicBezTo>
                  <a:pt x="11610" y="16605"/>
                  <a:pt x="11610" y="16605"/>
                  <a:pt x="11610" y="16605"/>
                </a:cubicBezTo>
                <a:cubicBezTo>
                  <a:pt x="21600" y="16605"/>
                  <a:pt x="21600" y="16605"/>
                  <a:pt x="21600" y="16605"/>
                </a:cubicBezTo>
                <a:lnTo>
                  <a:pt x="21600" y="1485"/>
                </a:lnTo>
                <a:close/>
                <a:moveTo>
                  <a:pt x="20925" y="15795"/>
                </a:moveTo>
                <a:cubicBezTo>
                  <a:pt x="675" y="15795"/>
                  <a:pt x="675" y="15795"/>
                  <a:pt x="675" y="15795"/>
                </a:cubicBezTo>
                <a:cubicBezTo>
                  <a:pt x="675" y="2160"/>
                  <a:pt x="675" y="2160"/>
                  <a:pt x="675" y="2160"/>
                </a:cubicBezTo>
                <a:cubicBezTo>
                  <a:pt x="20925" y="2160"/>
                  <a:pt x="20925" y="2160"/>
                  <a:pt x="20925" y="2160"/>
                </a:cubicBezTo>
                <a:lnTo>
                  <a:pt x="20925" y="15795"/>
                </a:lnTo>
                <a:close/>
                <a:moveTo>
                  <a:pt x="2835" y="6885"/>
                </a:moveTo>
                <a:cubicBezTo>
                  <a:pt x="3105" y="6885"/>
                  <a:pt x="3240" y="6615"/>
                  <a:pt x="3240" y="6480"/>
                </a:cubicBezTo>
                <a:cubicBezTo>
                  <a:pt x="3240" y="4995"/>
                  <a:pt x="3240" y="4995"/>
                  <a:pt x="3240" y="4995"/>
                </a:cubicBezTo>
                <a:cubicBezTo>
                  <a:pt x="3240" y="4860"/>
                  <a:pt x="3105" y="4725"/>
                  <a:pt x="2835" y="4725"/>
                </a:cubicBezTo>
                <a:cubicBezTo>
                  <a:pt x="2700" y="4725"/>
                  <a:pt x="2565" y="4860"/>
                  <a:pt x="2565" y="4995"/>
                </a:cubicBezTo>
                <a:cubicBezTo>
                  <a:pt x="2565" y="6480"/>
                  <a:pt x="2565" y="6480"/>
                  <a:pt x="2565" y="6480"/>
                </a:cubicBezTo>
                <a:cubicBezTo>
                  <a:pt x="2565" y="6615"/>
                  <a:pt x="2700" y="6885"/>
                  <a:pt x="2835" y="6885"/>
                </a:cubicBezTo>
                <a:close/>
                <a:moveTo>
                  <a:pt x="3915" y="6885"/>
                </a:moveTo>
                <a:cubicBezTo>
                  <a:pt x="4185" y="6885"/>
                  <a:pt x="4320" y="6615"/>
                  <a:pt x="4320" y="6480"/>
                </a:cubicBezTo>
                <a:cubicBezTo>
                  <a:pt x="4320" y="4995"/>
                  <a:pt x="4320" y="4995"/>
                  <a:pt x="4320" y="4995"/>
                </a:cubicBezTo>
                <a:cubicBezTo>
                  <a:pt x="4320" y="4860"/>
                  <a:pt x="4185" y="4725"/>
                  <a:pt x="3915" y="4725"/>
                </a:cubicBezTo>
                <a:cubicBezTo>
                  <a:pt x="3780" y="4725"/>
                  <a:pt x="3645" y="4860"/>
                  <a:pt x="3645" y="4995"/>
                </a:cubicBezTo>
                <a:cubicBezTo>
                  <a:pt x="3645" y="6480"/>
                  <a:pt x="3645" y="6480"/>
                  <a:pt x="3645" y="6480"/>
                </a:cubicBezTo>
                <a:cubicBezTo>
                  <a:pt x="3645" y="6615"/>
                  <a:pt x="3780" y="6885"/>
                  <a:pt x="3915" y="6885"/>
                </a:cubicBezTo>
                <a:close/>
              </a:path>
            </a:pathLst>
          </a:custGeom>
          <a:solidFill>
            <a:srgbClr val="E8CD48"/>
          </a:solidFill>
          <a:ln>
            <a:noFill/>
          </a:ln>
        </p:spPr>
        <p:txBody>
          <a:bodyPr lIns="45719" rIns="45719"/>
          <a:lstStyle/>
          <a:p>
            <a:endParaRPr lang="en-US" dirty="0"/>
          </a:p>
        </p:txBody>
      </p:sp>
      <p:sp>
        <p:nvSpPr>
          <p:cNvPr id="13" name="Rectangle: Rounded Corners 35">
            <a:extLst>
              <a:ext uri="{FF2B5EF4-FFF2-40B4-BE49-F238E27FC236}">
                <a16:creationId xmlns:a16="http://schemas.microsoft.com/office/drawing/2014/main" id="{50BC63E4-FE53-4DD1-B184-470771BC499E}"/>
              </a:ext>
            </a:extLst>
          </p:cNvPr>
          <p:cNvSpPr/>
          <p:nvPr/>
        </p:nvSpPr>
        <p:spPr>
          <a:xfrm>
            <a:off x="6690902" y="2448777"/>
            <a:ext cx="4821484" cy="3553346"/>
          </a:xfrm>
          <a:prstGeom prst="roundRect">
            <a:avLst>
              <a:gd name="adj" fmla="val 5271"/>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Content Placeholder 2"/>
          <p:cNvSpPr txBox="1">
            <a:spLocks/>
          </p:cNvSpPr>
          <p:nvPr/>
        </p:nvSpPr>
        <p:spPr>
          <a:xfrm>
            <a:off x="6761286" y="2595250"/>
            <a:ext cx="4821484" cy="339952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E8CD48"/>
              </a:buClr>
              <a:buSzPct val="150000"/>
            </a:pPr>
            <a:r>
              <a:rPr lang="en-US" sz="1800" b="1" dirty="0"/>
              <a:t>APPLICATIONS WILL BE EVALUATED ACCORDING TO: </a:t>
            </a:r>
          </a:p>
          <a:p>
            <a:pPr marL="285750" indent="-285750">
              <a:lnSpc>
                <a:spcPct val="150000"/>
              </a:lnSpc>
              <a:buClr>
                <a:srgbClr val="E8CD48"/>
              </a:buClr>
              <a:buSzPct val="150000"/>
              <a:buFont typeface="Arial" panose="020B0604020202020204" pitchFamily="34" charset="0"/>
              <a:buChar char="•"/>
            </a:pPr>
            <a:r>
              <a:rPr lang="en-US" sz="1600" dirty="0"/>
              <a:t>Threshold Assessment</a:t>
            </a:r>
          </a:p>
          <a:p>
            <a:pPr marL="285750" indent="-285750">
              <a:lnSpc>
                <a:spcPct val="150000"/>
              </a:lnSpc>
              <a:buClr>
                <a:srgbClr val="E8CD48"/>
              </a:buClr>
              <a:buSzPct val="150000"/>
              <a:buFont typeface="Arial" panose="020B0604020202020204" pitchFamily="34" charset="0"/>
              <a:buChar char="•"/>
            </a:pPr>
            <a:r>
              <a:rPr lang="en-US" sz="1600" dirty="0"/>
              <a:t>Underwriting Review</a:t>
            </a:r>
          </a:p>
          <a:p>
            <a:pPr>
              <a:lnSpc>
                <a:spcPct val="150000"/>
              </a:lnSpc>
              <a:buClr>
                <a:srgbClr val="E8CD48"/>
              </a:buClr>
              <a:buSzPct val="150000"/>
            </a:pPr>
            <a:r>
              <a:rPr lang="en-US" sz="1800" b="1" dirty="0"/>
              <a:t>NOTE:</a:t>
            </a:r>
          </a:p>
          <a:p>
            <a:pPr marL="285750" indent="-285750">
              <a:lnSpc>
                <a:spcPct val="150000"/>
              </a:lnSpc>
              <a:buClr>
                <a:srgbClr val="E8CD48"/>
              </a:buClr>
              <a:buSzPct val="150000"/>
              <a:buFont typeface="Arial" panose="020B0604020202020204" pitchFamily="34" charset="0"/>
              <a:buChar char="•"/>
            </a:pPr>
            <a:r>
              <a:rPr lang="en-US" sz="1600" dirty="0"/>
              <a:t>Incomplete applications will not be considered.</a:t>
            </a:r>
          </a:p>
          <a:p>
            <a:pPr marL="285750" indent="-285750">
              <a:lnSpc>
                <a:spcPct val="150000"/>
              </a:lnSpc>
              <a:buClr>
                <a:srgbClr val="E8CD48"/>
              </a:buClr>
              <a:buSzPct val="150000"/>
              <a:buFont typeface="Arial" panose="020B0604020202020204" pitchFamily="34" charset="0"/>
              <a:buChar char="•"/>
            </a:pPr>
            <a:r>
              <a:rPr lang="en-US" sz="1600" dirty="0"/>
              <a:t>Applications not meeting threshold criteria will not be considered.</a:t>
            </a:r>
          </a:p>
          <a:p>
            <a:pPr>
              <a:lnSpc>
                <a:spcPct val="150000"/>
              </a:lnSpc>
              <a:buClr>
                <a:srgbClr val="E8CD48"/>
              </a:buClr>
              <a:buSzPct val="150000"/>
            </a:pPr>
            <a:endParaRPr lang="en-US" sz="1800" b="1" dirty="0"/>
          </a:p>
          <a:p>
            <a:pPr marL="285750" indent="-285750">
              <a:lnSpc>
                <a:spcPct val="150000"/>
              </a:lnSpc>
              <a:buClr>
                <a:srgbClr val="E8CD48"/>
              </a:buClr>
              <a:buSzPct val="150000"/>
              <a:buFont typeface="Arial" panose="020B0604020202020204" pitchFamily="34" charset="0"/>
              <a:buChar char="•"/>
            </a:pPr>
            <a:endParaRPr lang="en-US" dirty="0"/>
          </a:p>
        </p:txBody>
      </p:sp>
      <p:pic>
        <p:nvPicPr>
          <p:cNvPr id="5" name="Picture 4" descr="Logo&#10;&#10;Description automatically generated">
            <a:extLst>
              <a:ext uri="{FF2B5EF4-FFF2-40B4-BE49-F238E27FC236}">
                <a16:creationId xmlns:a16="http://schemas.microsoft.com/office/drawing/2014/main" id="{993B6876-F218-F1A5-D5CB-B5D96362F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362920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D4053FCD-7564-49A8-B2F9-E572727E73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695" b="12703"/>
          <a:stretch/>
        </p:blipFill>
        <p:spPr bwMode="auto">
          <a:xfrm>
            <a:off x="-1" y="4900"/>
            <a:ext cx="12191999" cy="3398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 y="0"/>
            <a:ext cx="12192000" cy="3398650"/>
          </a:xfrm>
          <a:prstGeom prst="rect">
            <a:avLst/>
          </a:prstGeom>
          <a:solidFill>
            <a:srgbClr val="1448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020457"/>
            <a:ext cx="3598333" cy="1325563"/>
          </a:xfrm>
        </p:spPr>
        <p:txBody>
          <a:bodyPr>
            <a:normAutofit/>
          </a:bodyPr>
          <a:lstStyle/>
          <a:p>
            <a:pPr algn="l"/>
            <a:r>
              <a:rPr lang="en-US" dirty="0">
                <a:solidFill>
                  <a:schemeClr val="bg1"/>
                </a:solidFill>
              </a:rPr>
              <a:t>THRESHOLD REQUIREMENTS</a:t>
            </a:r>
          </a:p>
        </p:txBody>
      </p:sp>
      <p:sp>
        <p:nvSpPr>
          <p:cNvPr id="3" name="Content Placeholder 2"/>
          <p:cNvSpPr>
            <a:spLocks noGrp="1"/>
          </p:cNvSpPr>
          <p:nvPr>
            <p:ph idx="1"/>
          </p:nvPr>
        </p:nvSpPr>
        <p:spPr>
          <a:xfrm>
            <a:off x="838199" y="3481489"/>
            <a:ext cx="5427689" cy="2825864"/>
          </a:xfrm>
        </p:spPr>
        <p:txBody>
          <a:bodyPr>
            <a:normAutofit/>
          </a:bodyPr>
          <a:lstStyle/>
          <a:p>
            <a:pPr algn="ctr">
              <a:lnSpc>
                <a:spcPct val="100000"/>
              </a:lnSpc>
            </a:pPr>
            <a:r>
              <a:rPr lang="en-US" sz="1900" b="1" dirty="0"/>
              <a:t>ALL APPLICATIONS MUST MEET THE FOLLOWING:</a:t>
            </a:r>
          </a:p>
          <a:p>
            <a:pPr marL="285750" indent="-285750">
              <a:lnSpc>
                <a:spcPct val="100000"/>
              </a:lnSpc>
              <a:buFont typeface="Arial" panose="020B0604020202020204" pitchFamily="34" charset="0"/>
              <a:buChar char="•"/>
            </a:pPr>
            <a:r>
              <a:rPr lang="en-US" sz="1600" dirty="0"/>
              <a:t>Project serves Qualifying Populations (QPs)</a:t>
            </a:r>
          </a:p>
          <a:p>
            <a:pPr marL="285750" indent="-285750">
              <a:lnSpc>
                <a:spcPct val="100000"/>
              </a:lnSpc>
              <a:buFont typeface="Arial" panose="020B0604020202020204" pitchFamily="34" charset="0"/>
              <a:buChar char="•"/>
            </a:pPr>
            <a:r>
              <a:rPr lang="en-US" sz="1600" dirty="0"/>
              <a:t>Project must be located in the City of Memphis &amp; include a site plan </a:t>
            </a:r>
          </a:p>
          <a:p>
            <a:pPr marL="285750" indent="-285750">
              <a:lnSpc>
                <a:spcPct val="100000"/>
              </a:lnSpc>
              <a:buFont typeface="Arial" panose="020B0604020202020204" pitchFamily="34" charset="0"/>
              <a:buChar char="•"/>
            </a:pPr>
            <a:r>
              <a:rPr lang="en-US" sz="1600" dirty="0"/>
              <a:t>Use for HOME-ARP funds</a:t>
            </a:r>
          </a:p>
          <a:p>
            <a:pPr marL="285750" indent="-285750">
              <a:lnSpc>
                <a:spcPct val="100000"/>
              </a:lnSpc>
              <a:buFont typeface="Arial" panose="020B0604020202020204" pitchFamily="34" charset="0"/>
              <a:buChar char="•"/>
            </a:pPr>
            <a:r>
              <a:rPr lang="en-US" sz="1600" dirty="0"/>
              <a:t>Evidence of site control by Applicant </a:t>
            </a:r>
          </a:p>
          <a:p>
            <a:pPr marL="285750" indent="-285750">
              <a:lnSpc>
                <a:spcPct val="100000"/>
              </a:lnSpc>
              <a:buFont typeface="Arial" panose="020B0604020202020204" pitchFamily="34" charset="0"/>
              <a:buChar char="•"/>
            </a:pPr>
            <a:r>
              <a:rPr lang="en-US" sz="1600" dirty="0"/>
              <a:t>Applicant must provide an appraisal supporting pro forma assumptions </a:t>
            </a:r>
          </a:p>
          <a:p>
            <a:pPr marL="285750" indent="-285750">
              <a:lnSpc>
                <a:spcPct val="100000"/>
              </a:lnSpc>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19</a:t>
            </a:fld>
            <a:endParaRPr lang="en-US" dirty="0"/>
          </a:p>
        </p:txBody>
      </p:sp>
      <p:sp>
        <p:nvSpPr>
          <p:cNvPr id="11" name="Freeform 1103"/>
          <p:cNvSpPr>
            <a:spLocks/>
          </p:cNvSpPr>
          <p:nvPr/>
        </p:nvSpPr>
        <p:spPr bwMode="auto">
          <a:xfrm>
            <a:off x="983053" y="1307609"/>
            <a:ext cx="725826" cy="7321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845" y="8235"/>
                </a:moveTo>
                <a:cubicBezTo>
                  <a:pt x="19845" y="5535"/>
                  <a:pt x="17550" y="3240"/>
                  <a:pt x="14715" y="3240"/>
                </a:cubicBezTo>
                <a:cubicBezTo>
                  <a:pt x="14445" y="3240"/>
                  <a:pt x="14445" y="3240"/>
                  <a:pt x="14445" y="3240"/>
                </a:cubicBezTo>
                <a:cubicBezTo>
                  <a:pt x="14445" y="8640"/>
                  <a:pt x="14445" y="8640"/>
                  <a:pt x="14445" y="8640"/>
                </a:cubicBezTo>
                <a:cubicBezTo>
                  <a:pt x="19845" y="8640"/>
                  <a:pt x="19845" y="8640"/>
                  <a:pt x="19845" y="8640"/>
                </a:cubicBezTo>
                <a:lnTo>
                  <a:pt x="19845" y="8235"/>
                </a:lnTo>
                <a:close/>
                <a:moveTo>
                  <a:pt x="15120" y="7965"/>
                </a:moveTo>
                <a:cubicBezTo>
                  <a:pt x="15120" y="3915"/>
                  <a:pt x="15120" y="3915"/>
                  <a:pt x="15120" y="3915"/>
                </a:cubicBezTo>
                <a:cubicBezTo>
                  <a:pt x="17280" y="4185"/>
                  <a:pt x="18900" y="5805"/>
                  <a:pt x="19035" y="7965"/>
                </a:cubicBezTo>
                <a:lnTo>
                  <a:pt x="15120" y="7965"/>
                </a:lnTo>
                <a:close/>
                <a:moveTo>
                  <a:pt x="8640" y="9315"/>
                </a:moveTo>
                <a:cubicBezTo>
                  <a:pt x="8640" y="9855"/>
                  <a:pt x="8775" y="10395"/>
                  <a:pt x="8910" y="10800"/>
                </a:cubicBezTo>
                <a:cubicBezTo>
                  <a:pt x="7020" y="10800"/>
                  <a:pt x="7020" y="10800"/>
                  <a:pt x="7020" y="10800"/>
                </a:cubicBezTo>
                <a:cubicBezTo>
                  <a:pt x="5400" y="7695"/>
                  <a:pt x="5400" y="7695"/>
                  <a:pt x="5400" y="7695"/>
                </a:cubicBezTo>
                <a:cubicBezTo>
                  <a:pt x="5400" y="7695"/>
                  <a:pt x="5400" y="7695"/>
                  <a:pt x="5265" y="7695"/>
                </a:cubicBezTo>
                <a:cubicBezTo>
                  <a:pt x="5265" y="7695"/>
                  <a:pt x="5265" y="7695"/>
                  <a:pt x="5265" y="7695"/>
                </a:cubicBezTo>
                <a:cubicBezTo>
                  <a:pt x="5265" y="7695"/>
                  <a:pt x="5265" y="7560"/>
                  <a:pt x="5265" y="7560"/>
                </a:cubicBezTo>
                <a:cubicBezTo>
                  <a:pt x="5265" y="7560"/>
                  <a:pt x="5130" y="7560"/>
                  <a:pt x="5130" y="7560"/>
                </a:cubicBezTo>
                <a:cubicBezTo>
                  <a:pt x="5130" y="7560"/>
                  <a:pt x="5130" y="7560"/>
                  <a:pt x="5130" y="7560"/>
                </a:cubicBezTo>
                <a:cubicBezTo>
                  <a:pt x="5130" y="7560"/>
                  <a:pt x="4995" y="7560"/>
                  <a:pt x="4995" y="7560"/>
                </a:cubicBezTo>
                <a:cubicBezTo>
                  <a:pt x="2160" y="7560"/>
                  <a:pt x="2160" y="7560"/>
                  <a:pt x="2160" y="7560"/>
                </a:cubicBezTo>
                <a:cubicBezTo>
                  <a:pt x="2025" y="7560"/>
                  <a:pt x="1755" y="7695"/>
                  <a:pt x="1755" y="7965"/>
                </a:cubicBezTo>
                <a:cubicBezTo>
                  <a:pt x="1755" y="8100"/>
                  <a:pt x="2025" y="8235"/>
                  <a:pt x="2160" y="8235"/>
                </a:cubicBezTo>
                <a:cubicBezTo>
                  <a:pt x="4860" y="8235"/>
                  <a:pt x="4860" y="8235"/>
                  <a:pt x="4860" y="8235"/>
                </a:cubicBezTo>
                <a:cubicBezTo>
                  <a:pt x="6480" y="11340"/>
                  <a:pt x="6480" y="11340"/>
                  <a:pt x="6480" y="11340"/>
                </a:cubicBezTo>
                <a:cubicBezTo>
                  <a:pt x="6480" y="11340"/>
                  <a:pt x="6615" y="11340"/>
                  <a:pt x="6615" y="11475"/>
                </a:cubicBezTo>
                <a:cubicBezTo>
                  <a:pt x="6615" y="11475"/>
                  <a:pt x="6615" y="11475"/>
                  <a:pt x="6615" y="11475"/>
                </a:cubicBezTo>
                <a:cubicBezTo>
                  <a:pt x="6615" y="11475"/>
                  <a:pt x="6615" y="11475"/>
                  <a:pt x="6750" y="11475"/>
                </a:cubicBezTo>
                <a:cubicBezTo>
                  <a:pt x="6750" y="11475"/>
                  <a:pt x="6750" y="11475"/>
                  <a:pt x="6750" y="11475"/>
                </a:cubicBezTo>
                <a:cubicBezTo>
                  <a:pt x="6750" y="11475"/>
                  <a:pt x="6750" y="11475"/>
                  <a:pt x="6885" y="11475"/>
                </a:cubicBezTo>
                <a:cubicBezTo>
                  <a:pt x="6885" y="11475"/>
                  <a:pt x="6885" y="11475"/>
                  <a:pt x="6885" y="11475"/>
                </a:cubicBezTo>
                <a:cubicBezTo>
                  <a:pt x="9180" y="11475"/>
                  <a:pt x="9180" y="11475"/>
                  <a:pt x="9180" y="11475"/>
                </a:cubicBezTo>
                <a:cubicBezTo>
                  <a:pt x="9990" y="13230"/>
                  <a:pt x="11610" y="14445"/>
                  <a:pt x="13635" y="14445"/>
                </a:cubicBezTo>
                <a:cubicBezTo>
                  <a:pt x="16470" y="14445"/>
                  <a:pt x="18765" y="12150"/>
                  <a:pt x="18765" y="9315"/>
                </a:cubicBezTo>
                <a:cubicBezTo>
                  <a:pt x="18765" y="9045"/>
                  <a:pt x="18765" y="9045"/>
                  <a:pt x="18765" y="9045"/>
                </a:cubicBezTo>
                <a:cubicBezTo>
                  <a:pt x="14040" y="9045"/>
                  <a:pt x="14040" y="9045"/>
                  <a:pt x="14040" y="9045"/>
                </a:cubicBezTo>
                <a:cubicBezTo>
                  <a:pt x="14040" y="4320"/>
                  <a:pt x="14040" y="4320"/>
                  <a:pt x="14040" y="4320"/>
                </a:cubicBezTo>
                <a:cubicBezTo>
                  <a:pt x="13635" y="4320"/>
                  <a:pt x="13635" y="4320"/>
                  <a:pt x="13635" y="4320"/>
                </a:cubicBezTo>
                <a:cubicBezTo>
                  <a:pt x="10935" y="4320"/>
                  <a:pt x="8640" y="6615"/>
                  <a:pt x="8640" y="9315"/>
                </a:cubicBezTo>
                <a:close/>
                <a:moveTo>
                  <a:pt x="13365" y="5130"/>
                </a:moveTo>
                <a:cubicBezTo>
                  <a:pt x="13365" y="9720"/>
                  <a:pt x="13365" y="9720"/>
                  <a:pt x="13365" y="9720"/>
                </a:cubicBezTo>
                <a:cubicBezTo>
                  <a:pt x="17955" y="9720"/>
                  <a:pt x="17955" y="9720"/>
                  <a:pt x="17955" y="9720"/>
                </a:cubicBezTo>
                <a:cubicBezTo>
                  <a:pt x="17820" y="11880"/>
                  <a:pt x="15930" y="13635"/>
                  <a:pt x="13635" y="13635"/>
                </a:cubicBezTo>
                <a:cubicBezTo>
                  <a:pt x="12015" y="13635"/>
                  <a:pt x="10665" y="12825"/>
                  <a:pt x="9990" y="11475"/>
                </a:cubicBezTo>
                <a:cubicBezTo>
                  <a:pt x="11205" y="11475"/>
                  <a:pt x="11205" y="11475"/>
                  <a:pt x="11205" y="11475"/>
                </a:cubicBezTo>
                <a:cubicBezTo>
                  <a:pt x="11340" y="11475"/>
                  <a:pt x="11475" y="11340"/>
                  <a:pt x="11475" y="11205"/>
                </a:cubicBezTo>
                <a:cubicBezTo>
                  <a:pt x="11475" y="10935"/>
                  <a:pt x="11340" y="10800"/>
                  <a:pt x="11205" y="10800"/>
                </a:cubicBezTo>
                <a:cubicBezTo>
                  <a:pt x="9585" y="10800"/>
                  <a:pt x="9585" y="10800"/>
                  <a:pt x="9585" y="10800"/>
                </a:cubicBezTo>
                <a:cubicBezTo>
                  <a:pt x="9450" y="10395"/>
                  <a:pt x="9315" y="9855"/>
                  <a:pt x="9315" y="9315"/>
                </a:cubicBezTo>
                <a:cubicBezTo>
                  <a:pt x="9315" y="7155"/>
                  <a:pt x="11070" y="5265"/>
                  <a:pt x="13365" y="5130"/>
                </a:cubicBezTo>
                <a:close/>
                <a:moveTo>
                  <a:pt x="21600" y="1485"/>
                </a:moveTo>
                <a:cubicBezTo>
                  <a:pt x="11205" y="1485"/>
                  <a:pt x="11205" y="1485"/>
                  <a:pt x="11205" y="1485"/>
                </a:cubicBezTo>
                <a:cubicBezTo>
                  <a:pt x="11205" y="405"/>
                  <a:pt x="11205" y="405"/>
                  <a:pt x="11205" y="405"/>
                </a:cubicBezTo>
                <a:cubicBezTo>
                  <a:pt x="11205" y="135"/>
                  <a:pt x="10935" y="0"/>
                  <a:pt x="10800" y="0"/>
                </a:cubicBezTo>
                <a:cubicBezTo>
                  <a:pt x="10665" y="0"/>
                  <a:pt x="10395" y="135"/>
                  <a:pt x="10395" y="405"/>
                </a:cubicBezTo>
                <a:cubicBezTo>
                  <a:pt x="10395" y="1485"/>
                  <a:pt x="10395" y="1485"/>
                  <a:pt x="10395" y="1485"/>
                </a:cubicBezTo>
                <a:cubicBezTo>
                  <a:pt x="0" y="1485"/>
                  <a:pt x="0" y="1485"/>
                  <a:pt x="0" y="1485"/>
                </a:cubicBezTo>
                <a:cubicBezTo>
                  <a:pt x="0" y="16605"/>
                  <a:pt x="0" y="16605"/>
                  <a:pt x="0" y="16605"/>
                </a:cubicBezTo>
                <a:cubicBezTo>
                  <a:pt x="9990" y="16605"/>
                  <a:pt x="9990" y="16605"/>
                  <a:pt x="9990" y="16605"/>
                </a:cubicBezTo>
                <a:cubicBezTo>
                  <a:pt x="5535" y="20925"/>
                  <a:pt x="5535" y="20925"/>
                  <a:pt x="5535" y="20925"/>
                </a:cubicBezTo>
                <a:cubicBezTo>
                  <a:pt x="5400" y="21060"/>
                  <a:pt x="5400" y="21330"/>
                  <a:pt x="5535" y="21465"/>
                </a:cubicBezTo>
                <a:cubicBezTo>
                  <a:pt x="5535" y="21600"/>
                  <a:pt x="5670" y="21600"/>
                  <a:pt x="5805" y="21600"/>
                </a:cubicBezTo>
                <a:cubicBezTo>
                  <a:pt x="5805" y="21600"/>
                  <a:pt x="5940" y="21600"/>
                  <a:pt x="6075" y="21465"/>
                </a:cubicBezTo>
                <a:cubicBezTo>
                  <a:pt x="10395" y="17010"/>
                  <a:pt x="10395" y="17010"/>
                  <a:pt x="10395" y="17010"/>
                </a:cubicBezTo>
                <a:cubicBezTo>
                  <a:pt x="10395" y="20520"/>
                  <a:pt x="10395" y="20520"/>
                  <a:pt x="10395" y="20520"/>
                </a:cubicBezTo>
                <a:cubicBezTo>
                  <a:pt x="10395" y="20655"/>
                  <a:pt x="10665" y="20925"/>
                  <a:pt x="10800" y="20925"/>
                </a:cubicBezTo>
                <a:cubicBezTo>
                  <a:pt x="10935" y="20925"/>
                  <a:pt x="11205" y="20655"/>
                  <a:pt x="11205" y="20520"/>
                </a:cubicBezTo>
                <a:cubicBezTo>
                  <a:pt x="11205" y="17010"/>
                  <a:pt x="11205" y="17010"/>
                  <a:pt x="11205" y="17010"/>
                </a:cubicBezTo>
                <a:cubicBezTo>
                  <a:pt x="15525" y="21465"/>
                  <a:pt x="15525" y="21465"/>
                  <a:pt x="15525" y="21465"/>
                </a:cubicBezTo>
                <a:cubicBezTo>
                  <a:pt x="15660" y="21600"/>
                  <a:pt x="15795" y="21600"/>
                  <a:pt x="15795" y="21600"/>
                </a:cubicBezTo>
                <a:cubicBezTo>
                  <a:pt x="15930" y="21600"/>
                  <a:pt x="16065" y="21600"/>
                  <a:pt x="16065" y="21465"/>
                </a:cubicBezTo>
                <a:cubicBezTo>
                  <a:pt x="16200" y="21330"/>
                  <a:pt x="16200" y="21060"/>
                  <a:pt x="16065" y="20925"/>
                </a:cubicBezTo>
                <a:cubicBezTo>
                  <a:pt x="11610" y="16605"/>
                  <a:pt x="11610" y="16605"/>
                  <a:pt x="11610" y="16605"/>
                </a:cubicBezTo>
                <a:cubicBezTo>
                  <a:pt x="21600" y="16605"/>
                  <a:pt x="21600" y="16605"/>
                  <a:pt x="21600" y="16605"/>
                </a:cubicBezTo>
                <a:lnTo>
                  <a:pt x="21600" y="1485"/>
                </a:lnTo>
                <a:close/>
                <a:moveTo>
                  <a:pt x="20925" y="15795"/>
                </a:moveTo>
                <a:cubicBezTo>
                  <a:pt x="675" y="15795"/>
                  <a:pt x="675" y="15795"/>
                  <a:pt x="675" y="15795"/>
                </a:cubicBezTo>
                <a:cubicBezTo>
                  <a:pt x="675" y="2160"/>
                  <a:pt x="675" y="2160"/>
                  <a:pt x="675" y="2160"/>
                </a:cubicBezTo>
                <a:cubicBezTo>
                  <a:pt x="20925" y="2160"/>
                  <a:pt x="20925" y="2160"/>
                  <a:pt x="20925" y="2160"/>
                </a:cubicBezTo>
                <a:lnTo>
                  <a:pt x="20925" y="15795"/>
                </a:lnTo>
                <a:close/>
                <a:moveTo>
                  <a:pt x="2835" y="6885"/>
                </a:moveTo>
                <a:cubicBezTo>
                  <a:pt x="3105" y="6885"/>
                  <a:pt x="3240" y="6615"/>
                  <a:pt x="3240" y="6480"/>
                </a:cubicBezTo>
                <a:cubicBezTo>
                  <a:pt x="3240" y="4995"/>
                  <a:pt x="3240" y="4995"/>
                  <a:pt x="3240" y="4995"/>
                </a:cubicBezTo>
                <a:cubicBezTo>
                  <a:pt x="3240" y="4860"/>
                  <a:pt x="3105" y="4725"/>
                  <a:pt x="2835" y="4725"/>
                </a:cubicBezTo>
                <a:cubicBezTo>
                  <a:pt x="2700" y="4725"/>
                  <a:pt x="2565" y="4860"/>
                  <a:pt x="2565" y="4995"/>
                </a:cubicBezTo>
                <a:cubicBezTo>
                  <a:pt x="2565" y="6480"/>
                  <a:pt x="2565" y="6480"/>
                  <a:pt x="2565" y="6480"/>
                </a:cubicBezTo>
                <a:cubicBezTo>
                  <a:pt x="2565" y="6615"/>
                  <a:pt x="2700" y="6885"/>
                  <a:pt x="2835" y="6885"/>
                </a:cubicBezTo>
                <a:close/>
                <a:moveTo>
                  <a:pt x="3915" y="6885"/>
                </a:moveTo>
                <a:cubicBezTo>
                  <a:pt x="4185" y="6885"/>
                  <a:pt x="4320" y="6615"/>
                  <a:pt x="4320" y="6480"/>
                </a:cubicBezTo>
                <a:cubicBezTo>
                  <a:pt x="4320" y="4995"/>
                  <a:pt x="4320" y="4995"/>
                  <a:pt x="4320" y="4995"/>
                </a:cubicBezTo>
                <a:cubicBezTo>
                  <a:pt x="4320" y="4860"/>
                  <a:pt x="4185" y="4725"/>
                  <a:pt x="3915" y="4725"/>
                </a:cubicBezTo>
                <a:cubicBezTo>
                  <a:pt x="3780" y="4725"/>
                  <a:pt x="3645" y="4860"/>
                  <a:pt x="3645" y="4995"/>
                </a:cubicBezTo>
                <a:cubicBezTo>
                  <a:pt x="3645" y="6480"/>
                  <a:pt x="3645" y="6480"/>
                  <a:pt x="3645" y="6480"/>
                </a:cubicBezTo>
                <a:cubicBezTo>
                  <a:pt x="3645" y="6615"/>
                  <a:pt x="3780" y="6885"/>
                  <a:pt x="3915" y="6885"/>
                </a:cubicBezTo>
                <a:close/>
              </a:path>
            </a:pathLst>
          </a:custGeom>
          <a:solidFill>
            <a:srgbClr val="E8CD48"/>
          </a:solidFill>
          <a:ln>
            <a:noFill/>
          </a:ln>
        </p:spPr>
        <p:txBody>
          <a:bodyPr lIns="45719" rIns="45719"/>
          <a:lstStyle/>
          <a:p>
            <a:endParaRPr lang="en-US" dirty="0"/>
          </a:p>
        </p:txBody>
      </p:sp>
      <p:sp>
        <p:nvSpPr>
          <p:cNvPr id="13" name="Rectangle: Rounded Corners 35">
            <a:extLst>
              <a:ext uri="{FF2B5EF4-FFF2-40B4-BE49-F238E27FC236}">
                <a16:creationId xmlns:a16="http://schemas.microsoft.com/office/drawing/2014/main" id="{50BC63E4-FE53-4DD1-B184-470771BC499E}"/>
              </a:ext>
            </a:extLst>
          </p:cNvPr>
          <p:cNvSpPr/>
          <p:nvPr/>
        </p:nvSpPr>
        <p:spPr>
          <a:xfrm>
            <a:off x="6605841" y="2446508"/>
            <a:ext cx="4821484" cy="3553346"/>
          </a:xfrm>
          <a:prstGeom prst="roundRect">
            <a:avLst>
              <a:gd name="adj" fmla="val 5271"/>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Content Placeholder 2"/>
          <p:cNvSpPr txBox="1">
            <a:spLocks/>
          </p:cNvSpPr>
          <p:nvPr/>
        </p:nvSpPr>
        <p:spPr>
          <a:xfrm>
            <a:off x="6865495" y="2702359"/>
            <a:ext cx="4302176" cy="33995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spcBef>
                <a:spcPts val="0"/>
              </a:spcBef>
              <a:buClr>
                <a:srgbClr val="E8CD48"/>
              </a:buClr>
              <a:buSzPct val="150000"/>
            </a:pPr>
            <a:r>
              <a:rPr lang="en-US" sz="1800" b="1" dirty="0">
                <a:solidFill>
                  <a:srgbClr val="333333"/>
                </a:solidFill>
              </a:rPr>
              <a:t>SUBMISSIONS/EXHIBITS</a:t>
            </a:r>
          </a:p>
          <a:p>
            <a:pPr marL="285750" indent="-285750">
              <a:lnSpc>
                <a:spcPct val="110000"/>
              </a:lnSpc>
              <a:spcBef>
                <a:spcPts val="0"/>
              </a:spcBef>
              <a:buClr>
                <a:srgbClr val="E8CD48"/>
              </a:buClr>
              <a:buSzPct val="150000"/>
              <a:buFont typeface="Arial" panose="020B0604020202020204" pitchFamily="34" charset="0"/>
              <a:buChar char="•"/>
            </a:pPr>
            <a:endParaRPr lang="en-US" dirty="0">
              <a:solidFill>
                <a:srgbClr val="333333"/>
              </a:solidFill>
            </a:endParaRPr>
          </a:p>
          <a:p>
            <a:pPr marL="285750" indent="-285750">
              <a:lnSpc>
                <a:spcPct val="110000"/>
              </a:lnSpc>
              <a:spcBef>
                <a:spcPts val="0"/>
              </a:spcBef>
              <a:buClr>
                <a:srgbClr val="E8CD48"/>
              </a:buClr>
              <a:buSzPct val="150000"/>
              <a:buFont typeface="Arial" panose="020B0604020202020204" pitchFamily="34" charset="0"/>
              <a:buChar char="•"/>
            </a:pPr>
            <a:r>
              <a:rPr lang="en-US" sz="1600" dirty="0">
                <a:solidFill>
                  <a:srgbClr val="333333"/>
                </a:solidFill>
              </a:rPr>
              <a:t>Completed AFHMP</a:t>
            </a:r>
          </a:p>
          <a:p>
            <a:pPr marL="285750" indent="-285750">
              <a:lnSpc>
                <a:spcPct val="110000"/>
              </a:lnSpc>
              <a:spcBef>
                <a:spcPts val="0"/>
              </a:spcBef>
              <a:buClr>
                <a:srgbClr val="E8CD48"/>
              </a:buClr>
              <a:buSzPct val="150000"/>
              <a:buFont typeface="Arial" panose="020B0604020202020204" pitchFamily="34" charset="0"/>
              <a:buChar char="•"/>
            </a:pPr>
            <a:r>
              <a:rPr lang="en-US" sz="1600" dirty="0">
                <a:solidFill>
                  <a:srgbClr val="333333"/>
                </a:solidFill>
              </a:rPr>
              <a:t>Site Plan</a:t>
            </a:r>
          </a:p>
          <a:p>
            <a:pPr marL="285750" indent="-285750">
              <a:lnSpc>
                <a:spcPct val="110000"/>
              </a:lnSpc>
              <a:spcBef>
                <a:spcPts val="0"/>
              </a:spcBef>
              <a:buClr>
                <a:srgbClr val="E8CD48"/>
              </a:buClr>
              <a:buSzPct val="150000"/>
              <a:buFont typeface="Arial" panose="020B0604020202020204" pitchFamily="34" charset="0"/>
              <a:buChar char="•"/>
            </a:pPr>
            <a:r>
              <a:rPr lang="en-US" sz="1600" dirty="0">
                <a:solidFill>
                  <a:srgbClr val="333333"/>
                </a:solidFill>
              </a:rPr>
              <a:t>Site Control</a:t>
            </a:r>
          </a:p>
          <a:p>
            <a:pPr marL="285750" indent="-285750">
              <a:lnSpc>
                <a:spcPct val="110000"/>
              </a:lnSpc>
              <a:spcBef>
                <a:spcPts val="0"/>
              </a:spcBef>
              <a:buClr>
                <a:srgbClr val="E8CD48"/>
              </a:buClr>
              <a:buSzPct val="150000"/>
              <a:buFont typeface="Arial" panose="020B0604020202020204" pitchFamily="34" charset="0"/>
              <a:buChar char="•"/>
            </a:pPr>
            <a:r>
              <a:rPr lang="en-US" sz="1600" dirty="0">
                <a:solidFill>
                  <a:srgbClr val="333333"/>
                </a:solidFill>
              </a:rPr>
              <a:t>Appraisal</a:t>
            </a:r>
          </a:p>
          <a:p>
            <a:pPr marL="285750" indent="-285750">
              <a:lnSpc>
                <a:spcPct val="110000"/>
              </a:lnSpc>
              <a:spcBef>
                <a:spcPts val="0"/>
              </a:spcBef>
              <a:buClr>
                <a:srgbClr val="E8CD48"/>
              </a:buClr>
              <a:buSzPct val="150000"/>
              <a:buFont typeface="Arial" panose="020B0604020202020204" pitchFamily="34" charset="0"/>
              <a:buChar char="•"/>
            </a:pPr>
            <a:r>
              <a:rPr lang="en-US" sz="1600" dirty="0">
                <a:solidFill>
                  <a:srgbClr val="333333"/>
                </a:solidFill>
              </a:rPr>
              <a:t>An Executive Summary including a project timeline with a defined scope of work describing the population to be served</a:t>
            </a:r>
          </a:p>
          <a:p>
            <a:pPr marL="285750" indent="-285750">
              <a:lnSpc>
                <a:spcPct val="110000"/>
              </a:lnSpc>
              <a:spcBef>
                <a:spcPts val="0"/>
              </a:spcBef>
              <a:buClr>
                <a:srgbClr val="E8CD48"/>
              </a:buClr>
              <a:buSzPct val="150000"/>
              <a:buFont typeface="Arial" panose="020B0604020202020204" pitchFamily="34" charset="0"/>
              <a:buChar char="•"/>
            </a:pPr>
            <a:r>
              <a:rPr lang="en-US" sz="1600" dirty="0">
                <a:solidFill>
                  <a:srgbClr val="333333"/>
                </a:solidFill>
              </a:rPr>
              <a:t>A detailed development budget, proforma, and/or cash flow analysis</a:t>
            </a:r>
            <a:endParaRPr lang="en-US" sz="1600" dirty="0"/>
          </a:p>
          <a:p>
            <a:pPr marL="285750" indent="-285750">
              <a:lnSpc>
                <a:spcPct val="150000"/>
              </a:lnSpc>
              <a:buClr>
                <a:srgbClr val="E8CD48"/>
              </a:buClr>
              <a:buSzPct val="150000"/>
              <a:buFont typeface="Arial" panose="020B0604020202020204" pitchFamily="34" charset="0"/>
              <a:buChar char="•"/>
            </a:pPr>
            <a:endParaRPr lang="en-US" dirty="0"/>
          </a:p>
        </p:txBody>
      </p:sp>
      <p:pic>
        <p:nvPicPr>
          <p:cNvPr id="5" name="Picture 4" descr="Logo&#10;&#10;Description automatically generated">
            <a:extLst>
              <a:ext uri="{FF2B5EF4-FFF2-40B4-BE49-F238E27FC236}">
                <a16:creationId xmlns:a16="http://schemas.microsoft.com/office/drawing/2014/main" id="{80AD4912-7C01-39B3-658D-8B77FB872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205834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92387C-5A47-45EF-9793-27A090DD27DD}"/>
              </a:ext>
            </a:extLst>
          </p:cNvPr>
          <p:cNvGrpSpPr/>
          <p:nvPr/>
        </p:nvGrpSpPr>
        <p:grpSpPr>
          <a:xfrm>
            <a:off x="0" y="0"/>
            <a:ext cx="12192000" cy="1651641"/>
            <a:chOff x="0" y="0"/>
            <a:chExt cx="18288000" cy="2477463"/>
          </a:xfrm>
          <a:solidFill>
            <a:schemeClr val="accent5">
              <a:lumMod val="50000"/>
            </a:schemeClr>
          </a:solidFill>
        </p:grpSpPr>
        <p:sp>
          <p:nvSpPr>
            <p:cNvPr id="3" name="AutoShape 2">
              <a:extLst>
                <a:ext uri="{FF2B5EF4-FFF2-40B4-BE49-F238E27FC236}">
                  <a16:creationId xmlns:a16="http://schemas.microsoft.com/office/drawing/2014/main" id="{91172E7D-98A8-493B-B06F-A2A652FC8A8B}"/>
                </a:ext>
              </a:extLst>
            </p:cNvPr>
            <p:cNvSpPr/>
            <p:nvPr/>
          </p:nvSpPr>
          <p:spPr>
            <a:xfrm>
              <a:off x="0" y="0"/>
              <a:ext cx="18288000" cy="2477463"/>
            </a:xfrm>
            <a:prstGeom prst="rect">
              <a:avLst/>
            </a:prstGeom>
            <a:grpFill/>
          </p:spPr>
          <p:txBody>
            <a:bodyPr/>
            <a:lstStyle/>
            <a:p>
              <a:endParaRPr lang="en-US"/>
            </a:p>
          </p:txBody>
        </p:sp>
        <p:sp>
          <p:nvSpPr>
            <p:cNvPr id="4" name="TextBox 10">
              <a:extLst>
                <a:ext uri="{FF2B5EF4-FFF2-40B4-BE49-F238E27FC236}">
                  <a16:creationId xmlns:a16="http://schemas.microsoft.com/office/drawing/2014/main" id="{BDD1F172-0835-46C2-8348-2D12428A01F0}"/>
                </a:ext>
              </a:extLst>
            </p:cNvPr>
            <p:cNvSpPr txBox="1"/>
            <p:nvPr/>
          </p:nvSpPr>
          <p:spPr>
            <a:xfrm>
              <a:off x="1232211" y="537930"/>
              <a:ext cx="16052175" cy="1042498"/>
            </a:xfrm>
            <a:prstGeom prst="rect">
              <a:avLst/>
            </a:prstGeom>
            <a:grpFill/>
          </p:spPr>
          <p:txBody>
            <a:bodyPr lIns="0" tIns="0" rIns="0" bIns="0" rtlCol="0" anchor="t">
              <a:spAutoFit/>
            </a:bodyPr>
            <a:lstStyle/>
            <a:p>
              <a:pPr algn="ctr">
                <a:lnSpc>
                  <a:spcPts val="5677"/>
                </a:lnSpc>
              </a:pPr>
              <a:r>
                <a:rPr lang="en-US" sz="4334" spc="125" dirty="0">
                  <a:solidFill>
                    <a:srgbClr val="F8FBF8"/>
                  </a:solidFill>
                  <a:latin typeface="Montserrat Classic Bold"/>
                </a:rPr>
                <a:t>AFFORDABLE HOUSING PROGRAMS</a:t>
              </a:r>
            </a:p>
          </p:txBody>
        </p:sp>
      </p:grpSp>
      <p:sp>
        <p:nvSpPr>
          <p:cNvPr id="5" name="TextBox 4">
            <a:extLst>
              <a:ext uri="{FF2B5EF4-FFF2-40B4-BE49-F238E27FC236}">
                <a16:creationId xmlns:a16="http://schemas.microsoft.com/office/drawing/2014/main" id="{DA29E4C6-0522-4CD0-BE6D-01BACE7A53B1}"/>
              </a:ext>
            </a:extLst>
          </p:cNvPr>
          <p:cNvSpPr txBox="1"/>
          <p:nvPr/>
        </p:nvSpPr>
        <p:spPr>
          <a:xfrm>
            <a:off x="2757966" y="1909742"/>
            <a:ext cx="6197600" cy="584775"/>
          </a:xfrm>
          <a:prstGeom prst="rect">
            <a:avLst/>
          </a:prstGeom>
          <a:noFill/>
        </p:spPr>
        <p:txBody>
          <a:bodyPr wrap="square" rtlCol="0">
            <a:spAutoFit/>
          </a:bodyPr>
          <a:lstStyle/>
          <a:p>
            <a:pPr algn="ctr"/>
            <a:r>
              <a:rPr lang="en-US" sz="3200" b="1" u="sng" dirty="0">
                <a:ln w="0"/>
                <a:effectLst>
                  <a:outerShdw blurRad="38100" dist="19050" dir="2700000" algn="tl" rotWithShape="0">
                    <a:schemeClr val="dk1">
                      <a:alpha val="40000"/>
                    </a:schemeClr>
                  </a:outerShdw>
                </a:effectLst>
                <a:latin typeface="Montserrat Classic" panose="020B0604020202020204" charset="0"/>
              </a:rPr>
              <a:t>AGENDA</a:t>
            </a:r>
          </a:p>
        </p:txBody>
      </p:sp>
      <p:sp>
        <p:nvSpPr>
          <p:cNvPr id="6" name="TextBox 5">
            <a:extLst>
              <a:ext uri="{FF2B5EF4-FFF2-40B4-BE49-F238E27FC236}">
                <a16:creationId xmlns:a16="http://schemas.microsoft.com/office/drawing/2014/main" id="{E075C724-A072-40BE-896A-87D49D30D265}"/>
              </a:ext>
            </a:extLst>
          </p:cNvPr>
          <p:cNvSpPr txBox="1"/>
          <p:nvPr/>
        </p:nvSpPr>
        <p:spPr>
          <a:xfrm>
            <a:off x="59821" y="2921034"/>
            <a:ext cx="12023931" cy="3139321"/>
          </a:xfrm>
          <a:prstGeom prst="rect">
            <a:avLst/>
          </a:prstGeom>
          <a:noFill/>
        </p:spPr>
        <p:txBody>
          <a:bodyPr wrap="square" rtlCol="0">
            <a:spAutoFit/>
          </a:bodyPr>
          <a:lstStyle/>
          <a:p>
            <a:pPr algn="ctr">
              <a:spcAft>
                <a:spcPts val="1200"/>
              </a:spcAft>
            </a:pPr>
            <a:r>
              <a:rPr lang="en-US" sz="2000" dirty="0"/>
              <a:t>Welcome/Purpose – Ashley Cash, HCD Director</a:t>
            </a:r>
          </a:p>
          <a:p>
            <a:pPr algn="ctr">
              <a:spcAft>
                <a:spcPts val="1200"/>
              </a:spcAft>
            </a:pPr>
            <a:r>
              <a:rPr lang="en-US" sz="2000" dirty="0"/>
              <a:t>Introductions of the AHD Team – Twarla Guest, Affordable Housing Administrator</a:t>
            </a:r>
          </a:p>
          <a:p>
            <a:pPr algn="ctr">
              <a:spcAft>
                <a:spcPts val="1200"/>
              </a:spcAft>
            </a:pPr>
            <a:r>
              <a:rPr lang="en-US" dirty="0"/>
              <a:t>Memphis Affordable Housing Trust Overview – Jocelyn Eddins, Sr. Manager Affordable Homeownership &amp; Rental Development</a:t>
            </a:r>
          </a:p>
          <a:p>
            <a:pPr algn="ctr">
              <a:spcAft>
                <a:spcPts val="1200"/>
              </a:spcAft>
            </a:pPr>
            <a:r>
              <a:rPr lang="en-US" sz="2000" dirty="0"/>
              <a:t>HOME-ARP Overview for Affordable Rental Housing – James Thornton, HOME-ARP Manager</a:t>
            </a:r>
          </a:p>
          <a:p>
            <a:pPr algn="ctr">
              <a:spcAft>
                <a:spcPts val="1200"/>
              </a:spcAft>
            </a:pPr>
            <a:r>
              <a:rPr lang="en-US" sz="2000" dirty="0"/>
              <a:t>Q &amp; A – HCD/AHD Team</a:t>
            </a:r>
          </a:p>
          <a:p>
            <a:pPr algn="ctr">
              <a:spcAft>
                <a:spcPts val="1200"/>
              </a:spcAft>
            </a:pPr>
            <a:r>
              <a:rPr lang="en-US" sz="2000" dirty="0"/>
              <a:t>Wrap-Up – Twarla Guest</a:t>
            </a:r>
          </a:p>
          <a:p>
            <a:pPr algn="l"/>
            <a:endParaRPr lang="en-US" sz="2000" b="0" i="0" dirty="0">
              <a:solidFill>
                <a:srgbClr val="000000"/>
              </a:solidFill>
              <a:effectLst/>
              <a:latin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BFA22AD3-5616-92D0-7C6F-371A8CCBC4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196462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6" name="Rectangle 5"/>
          <p:cNvSpPr/>
          <p:nvPr/>
        </p:nvSpPr>
        <p:spPr>
          <a:xfrm>
            <a:off x="0" y="0"/>
            <a:ext cx="12192000" cy="6858000"/>
          </a:xfrm>
          <a:prstGeom prst="rect">
            <a:avLst/>
          </a:prstGeom>
          <a:solidFill>
            <a:srgbClr val="E8CD48">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630908" y="2435246"/>
            <a:ext cx="7061675" cy="3847207"/>
          </a:xfrm>
          <a:prstGeom prst="rect">
            <a:avLst/>
          </a:prstGeom>
        </p:spPr>
        <p:txBody>
          <a:bodyPr wrap="square">
            <a:spAutoFit/>
          </a:bodyPr>
          <a:lstStyle/>
          <a:p>
            <a:pPr algn="ctr"/>
            <a:r>
              <a:rPr lang="en-US" sz="3200" b="1" dirty="0">
                <a:solidFill>
                  <a:srgbClr val="14487A"/>
                </a:solidFill>
                <a:latin typeface="Avenir LT Std 65 Medium" panose="020B0603020203020204" pitchFamily="34" charset="0"/>
                <a:ea typeface="Arial" charset="0"/>
                <a:cs typeface="Arial" charset="0"/>
              </a:rPr>
              <a:t>Questions?</a:t>
            </a:r>
          </a:p>
          <a:p>
            <a:pPr algn="ctr"/>
            <a:endParaRPr lang="en-US" sz="2000" dirty="0">
              <a:solidFill>
                <a:srgbClr val="14487A"/>
              </a:solidFill>
              <a:latin typeface="Avenir LT Std 65 Medium" panose="020B0603020203020204" pitchFamily="34" charset="0"/>
              <a:ea typeface="Arial" charset="0"/>
              <a:cs typeface="Arial" charset="0"/>
            </a:endParaRPr>
          </a:p>
          <a:p>
            <a:pPr algn="ctr"/>
            <a:r>
              <a:rPr lang="en-US" sz="2000" dirty="0">
                <a:solidFill>
                  <a:srgbClr val="14487A"/>
                </a:solidFill>
                <a:latin typeface="Avenir LT Std 65 Medium" panose="020B0603020203020204" pitchFamily="34" charset="0"/>
                <a:ea typeface="Arial" charset="0"/>
                <a:cs typeface="Arial" charset="0"/>
              </a:rPr>
              <a:t>Completed applications can be submitted to </a:t>
            </a:r>
          </a:p>
          <a:p>
            <a:pPr algn="ctr"/>
            <a:r>
              <a:rPr lang="en-US" sz="2000" dirty="0">
                <a:hlinkClick r:id="rId3"/>
              </a:rPr>
              <a:t>HOUSING AND COMMERCIAL DEVELOPERS - The City of Memphis</a:t>
            </a:r>
            <a:endParaRPr lang="en-US" sz="2000" b="1" dirty="0">
              <a:solidFill>
                <a:srgbClr val="14487A"/>
              </a:solidFill>
              <a:latin typeface="Avenir LT Std 65 Medium" panose="020B0603020203020204" pitchFamily="34" charset="0"/>
              <a:ea typeface="Arial" charset="0"/>
              <a:cs typeface="Arial" charset="0"/>
            </a:endParaRPr>
          </a:p>
          <a:p>
            <a:pPr algn="ctr">
              <a:lnSpc>
                <a:spcPct val="100000"/>
              </a:lnSpc>
              <a:spcBef>
                <a:spcPts val="0"/>
              </a:spcBef>
            </a:pPr>
            <a:endParaRPr lang="en-US" sz="2000" b="1" i="1" dirty="0"/>
          </a:p>
          <a:p>
            <a:pPr algn="ctr">
              <a:lnSpc>
                <a:spcPct val="100000"/>
              </a:lnSpc>
              <a:spcBef>
                <a:spcPts val="0"/>
              </a:spcBef>
            </a:pPr>
            <a:r>
              <a:rPr lang="en-US" sz="2400" b="1" i="1" dirty="0">
                <a:solidFill>
                  <a:srgbClr val="002060"/>
                </a:solidFill>
              </a:rPr>
              <a:t>DEADLINE DATE for APPLICATION SUBMISSION is </a:t>
            </a:r>
          </a:p>
          <a:p>
            <a:pPr algn="ctr">
              <a:lnSpc>
                <a:spcPct val="100000"/>
              </a:lnSpc>
              <a:spcBef>
                <a:spcPts val="0"/>
              </a:spcBef>
            </a:pPr>
            <a:r>
              <a:rPr lang="en-US" sz="2400" b="1" i="1" dirty="0">
                <a:solidFill>
                  <a:srgbClr val="002060"/>
                </a:solidFill>
              </a:rPr>
              <a:t>FEBRUARY 13, 2025 by 5:00 pm (CST)</a:t>
            </a:r>
          </a:p>
          <a:p>
            <a:pPr algn="ctr">
              <a:lnSpc>
                <a:spcPct val="100000"/>
              </a:lnSpc>
              <a:spcBef>
                <a:spcPts val="0"/>
              </a:spcBef>
            </a:pPr>
            <a:endParaRPr lang="en-US" sz="2000" b="1" i="1" dirty="0">
              <a:solidFill>
                <a:srgbClr val="002060"/>
              </a:solidFill>
            </a:endParaRPr>
          </a:p>
          <a:p>
            <a:pPr algn="ctr"/>
            <a:r>
              <a:rPr lang="en-US" sz="2000" dirty="0">
                <a:solidFill>
                  <a:srgbClr val="14487A"/>
                </a:solidFill>
                <a:latin typeface="Avenir LT Std 65 Medium" panose="020B0603020203020204" pitchFamily="34" charset="0"/>
                <a:ea typeface="Arial" charset="0"/>
                <a:cs typeface="Arial" charset="0"/>
              </a:rPr>
              <a:t>If you have any additional questions after today’s presentation, please contact Kamillah Kelly at 636-7339.</a:t>
            </a:r>
          </a:p>
          <a:p>
            <a:pPr algn="ctr"/>
            <a:endParaRPr lang="en-US" sz="2000" dirty="0">
              <a:solidFill>
                <a:srgbClr val="14487A"/>
              </a:solidFill>
              <a:latin typeface="Avenir LT Std 65 Medium" panose="020B0603020203020204" pitchFamily="34" charset="0"/>
              <a:ea typeface="Arial" charset="0"/>
              <a:cs typeface="Arial" charset="0"/>
            </a:endParaRPr>
          </a:p>
        </p:txBody>
      </p:sp>
      <p:sp>
        <p:nvSpPr>
          <p:cNvPr id="7" name="Rounded Rectangle 6"/>
          <p:cNvSpPr/>
          <p:nvPr/>
        </p:nvSpPr>
        <p:spPr>
          <a:xfrm>
            <a:off x="4547016" y="6015680"/>
            <a:ext cx="3097968" cy="568845"/>
          </a:xfrm>
          <a:prstGeom prst="roundRect">
            <a:avLst>
              <a:gd name="adj" fmla="val 50000"/>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48000" y="6115836"/>
            <a:ext cx="6096000" cy="338554"/>
          </a:xfrm>
          <a:prstGeom prst="rect">
            <a:avLst/>
          </a:prstGeom>
        </p:spPr>
        <p:txBody>
          <a:bodyPr>
            <a:spAutoFit/>
          </a:bodyPr>
          <a:lstStyle/>
          <a:p>
            <a:pPr algn="ctr"/>
            <a:r>
              <a:rPr lang="en-US" sz="1600" dirty="0">
                <a:solidFill>
                  <a:schemeClr val="bg1"/>
                </a:solidFill>
                <a:latin typeface="Avenir LT Std 45 Book" panose="020B0502020203020204" pitchFamily="34" charset="0"/>
                <a:ea typeface="Arial" charset="0"/>
                <a:cs typeface="Arial" charset="0"/>
              </a:rPr>
              <a:t>www.memphistn.gov/hcd</a:t>
            </a:r>
          </a:p>
        </p:txBody>
      </p:sp>
      <p:sp>
        <p:nvSpPr>
          <p:cNvPr id="17" name="Freeform 16"/>
          <p:cNvSpPr/>
          <p:nvPr/>
        </p:nvSpPr>
        <p:spPr>
          <a:xfrm>
            <a:off x="0" y="6015681"/>
            <a:ext cx="985160" cy="568844"/>
          </a:xfrm>
          <a:custGeom>
            <a:avLst/>
            <a:gdLst>
              <a:gd name="connsiteX0" fmla="*/ 0 w 985160"/>
              <a:gd name="connsiteY0" fmla="*/ 0 h 568844"/>
              <a:gd name="connsiteX1" fmla="*/ 700738 w 985160"/>
              <a:gd name="connsiteY1" fmla="*/ 0 h 568844"/>
              <a:gd name="connsiteX2" fmla="*/ 985160 w 985160"/>
              <a:gd name="connsiteY2" fmla="*/ 284422 h 568844"/>
              <a:gd name="connsiteX3" fmla="*/ 700738 w 985160"/>
              <a:gd name="connsiteY3" fmla="*/ 568844 h 568844"/>
              <a:gd name="connsiteX4" fmla="*/ 0 w 985160"/>
              <a:gd name="connsiteY4" fmla="*/ 568844 h 56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60" h="568844">
                <a:moveTo>
                  <a:pt x="0" y="0"/>
                </a:moveTo>
                <a:lnTo>
                  <a:pt x="700738" y="0"/>
                </a:lnTo>
                <a:cubicBezTo>
                  <a:pt x="857820" y="0"/>
                  <a:pt x="985160" y="127340"/>
                  <a:pt x="985160" y="284422"/>
                </a:cubicBezTo>
                <a:cubicBezTo>
                  <a:pt x="985160" y="441504"/>
                  <a:pt x="857820" y="568844"/>
                  <a:pt x="700738" y="568844"/>
                </a:cubicBezTo>
                <a:lnTo>
                  <a:pt x="0" y="568844"/>
                </a:lnTo>
                <a:close/>
              </a:path>
            </a:pathLst>
          </a:cu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85"/>
          <p:cNvSpPr>
            <a:spLocks noChangeArrowheads="1"/>
          </p:cNvSpPr>
          <p:nvPr/>
        </p:nvSpPr>
        <p:spPr bwMode="auto">
          <a:xfrm>
            <a:off x="352010" y="6129384"/>
            <a:ext cx="408299" cy="311459"/>
          </a:xfrm>
          <a:custGeom>
            <a:avLst/>
            <a:gdLst>
              <a:gd name="T0" fmla="*/ 2147483646 w 619"/>
              <a:gd name="T1" fmla="*/ 0 h 472"/>
              <a:gd name="T2" fmla="*/ 2147483646 w 619"/>
              <a:gd name="T3" fmla="*/ 0 h 472"/>
              <a:gd name="T4" fmla="*/ 2147483646 w 619"/>
              <a:gd name="T5" fmla="*/ 0 h 472"/>
              <a:gd name="T6" fmla="*/ 0 w 619"/>
              <a:gd name="T7" fmla="*/ 2147483646 h 472"/>
              <a:gd name="T8" fmla="*/ 0 w 619"/>
              <a:gd name="T9" fmla="*/ 2147483646 h 472"/>
              <a:gd name="T10" fmla="*/ 2147483646 w 619"/>
              <a:gd name="T11" fmla="*/ 2147483646 h 472"/>
              <a:gd name="T12" fmla="*/ 2147483646 w 619"/>
              <a:gd name="T13" fmla="*/ 2147483646 h 472"/>
              <a:gd name="T14" fmla="*/ 2147483646 w 619"/>
              <a:gd name="T15" fmla="*/ 2147483646 h 472"/>
              <a:gd name="T16" fmla="*/ 2147483646 w 619"/>
              <a:gd name="T17" fmla="*/ 2147483646 h 472"/>
              <a:gd name="T18" fmla="*/ 2147483646 w 619"/>
              <a:gd name="T19" fmla="*/ 0 h 472"/>
              <a:gd name="T20" fmla="*/ 2147483646 w 619"/>
              <a:gd name="T21" fmla="*/ 2147483646 h 472"/>
              <a:gd name="T22" fmla="*/ 2147483646 w 619"/>
              <a:gd name="T23" fmla="*/ 2147483646 h 472"/>
              <a:gd name="T24" fmla="*/ 2147483646 w 619"/>
              <a:gd name="T25" fmla="*/ 2147483646 h 472"/>
              <a:gd name="T26" fmla="*/ 2147483646 w 619"/>
              <a:gd name="T27" fmla="*/ 2147483646 h 472"/>
              <a:gd name="T28" fmla="*/ 2147483646 w 619"/>
              <a:gd name="T29" fmla="*/ 2147483646 h 472"/>
              <a:gd name="T30" fmla="*/ 2147483646 w 619"/>
              <a:gd name="T31" fmla="*/ 2147483646 h 472"/>
              <a:gd name="T32" fmla="*/ 2147483646 w 619"/>
              <a:gd name="T33" fmla="*/ 2147483646 h 472"/>
              <a:gd name="T34" fmla="*/ 2147483646 w 619"/>
              <a:gd name="T35" fmla="*/ 2147483646 h 472"/>
              <a:gd name="T36" fmla="*/ 2147483646 w 619"/>
              <a:gd name="T37" fmla="*/ 2147483646 h 472"/>
              <a:gd name="T38" fmla="*/ 2147483646 w 619"/>
              <a:gd name="T39" fmla="*/ 2147483646 h 472"/>
              <a:gd name="T40" fmla="*/ 2147483646 w 619"/>
              <a:gd name="T41" fmla="*/ 2147483646 h 472"/>
              <a:gd name="T42" fmla="*/ 2147483646 w 619"/>
              <a:gd name="T43" fmla="*/ 2147483646 h 472"/>
              <a:gd name="T44" fmla="*/ 2147483646 w 619"/>
              <a:gd name="T45" fmla="*/ 2147483646 h 472"/>
              <a:gd name="T46" fmla="*/ 2147483646 w 619"/>
              <a:gd name="T47" fmla="*/ 2147483646 h 472"/>
              <a:gd name="T48" fmla="*/ 2147483646 w 619"/>
              <a:gd name="T49" fmla="*/ 2147483646 h 472"/>
              <a:gd name="T50" fmla="*/ 2147483646 w 619"/>
              <a:gd name="T51" fmla="*/ 2147483646 h 472"/>
              <a:gd name="T52" fmla="*/ 2147483646 w 619"/>
              <a:gd name="T53" fmla="*/ 2147483646 h 472"/>
              <a:gd name="T54" fmla="*/ 2147483646 w 619"/>
              <a:gd name="T55" fmla="*/ 2147483646 h 472"/>
              <a:gd name="T56" fmla="*/ 2147483646 w 619"/>
              <a:gd name="T57" fmla="*/ 2147483646 h 472"/>
              <a:gd name="T58" fmla="*/ 2147483646 w 619"/>
              <a:gd name="T59" fmla="*/ 2147483646 h 472"/>
              <a:gd name="T60" fmla="*/ 2147483646 w 619"/>
              <a:gd name="T61" fmla="*/ 2147483646 h 472"/>
              <a:gd name="T62" fmla="*/ 2147483646 w 619"/>
              <a:gd name="T63" fmla="*/ 2147483646 h 472"/>
              <a:gd name="T64" fmla="*/ 2147483646 w 619"/>
              <a:gd name="T65" fmla="*/ 2147483646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E8CD48"/>
          </a:solidFill>
          <a:ln>
            <a:noFill/>
          </a:ln>
        </p:spPr>
        <p:txBody>
          <a:bodyPr wrap="none" lIns="121908" tIns="60955" rIns="121908" bIns="60955" anchor="ctr"/>
          <a:lstStyle/>
          <a:p>
            <a:endParaRPr lang="en-US" dirty="0"/>
          </a:p>
        </p:txBody>
      </p:sp>
      <p:sp>
        <p:nvSpPr>
          <p:cNvPr id="18" name="Freeform 17"/>
          <p:cNvSpPr/>
          <p:nvPr/>
        </p:nvSpPr>
        <p:spPr>
          <a:xfrm rot="10800000">
            <a:off x="11206840" y="6015681"/>
            <a:ext cx="985160" cy="568844"/>
          </a:xfrm>
          <a:custGeom>
            <a:avLst/>
            <a:gdLst>
              <a:gd name="connsiteX0" fmla="*/ 0 w 985160"/>
              <a:gd name="connsiteY0" fmla="*/ 0 h 568844"/>
              <a:gd name="connsiteX1" fmla="*/ 700738 w 985160"/>
              <a:gd name="connsiteY1" fmla="*/ 0 h 568844"/>
              <a:gd name="connsiteX2" fmla="*/ 985160 w 985160"/>
              <a:gd name="connsiteY2" fmla="*/ 284422 h 568844"/>
              <a:gd name="connsiteX3" fmla="*/ 700738 w 985160"/>
              <a:gd name="connsiteY3" fmla="*/ 568844 h 568844"/>
              <a:gd name="connsiteX4" fmla="*/ 0 w 985160"/>
              <a:gd name="connsiteY4" fmla="*/ 568844 h 56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60" h="568844">
                <a:moveTo>
                  <a:pt x="0" y="0"/>
                </a:moveTo>
                <a:lnTo>
                  <a:pt x="700738" y="0"/>
                </a:lnTo>
                <a:cubicBezTo>
                  <a:pt x="857820" y="0"/>
                  <a:pt x="985160" y="127340"/>
                  <a:pt x="985160" y="284422"/>
                </a:cubicBezTo>
                <a:cubicBezTo>
                  <a:pt x="985160" y="441504"/>
                  <a:pt x="857820" y="568844"/>
                  <a:pt x="700738" y="568844"/>
                </a:cubicBezTo>
                <a:lnTo>
                  <a:pt x="0" y="568844"/>
                </a:lnTo>
                <a:close/>
              </a:path>
            </a:pathLst>
          </a:cu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78"/>
          <p:cNvSpPr>
            <a:spLocks noChangeArrowheads="1"/>
          </p:cNvSpPr>
          <p:nvPr/>
        </p:nvSpPr>
        <p:spPr bwMode="auto">
          <a:xfrm>
            <a:off x="11386722" y="6084414"/>
            <a:ext cx="425527" cy="412311"/>
          </a:xfrm>
          <a:custGeom>
            <a:avLst/>
            <a:gdLst>
              <a:gd name="T0" fmla="*/ 2147483646 w 634"/>
              <a:gd name="T1" fmla="*/ 2147483646 h 619"/>
              <a:gd name="T2" fmla="*/ 2147483646 w 634"/>
              <a:gd name="T3" fmla="*/ 2147483646 h 619"/>
              <a:gd name="T4" fmla="*/ 2147483646 w 634"/>
              <a:gd name="T5" fmla="*/ 2147483646 h 619"/>
              <a:gd name="T6" fmla="*/ 2147483646 w 634"/>
              <a:gd name="T7" fmla="*/ 2147483646 h 619"/>
              <a:gd name="T8" fmla="*/ 2147483646 w 634"/>
              <a:gd name="T9" fmla="*/ 2147483646 h 619"/>
              <a:gd name="T10" fmla="*/ 2147483646 w 634"/>
              <a:gd name="T11" fmla="*/ 2147483646 h 619"/>
              <a:gd name="T12" fmla="*/ 2147483646 w 634"/>
              <a:gd name="T13" fmla="*/ 2147483646 h 619"/>
              <a:gd name="T14" fmla="*/ 2147483646 w 634"/>
              <a:gd name="T15" fmla="*/ 2147483646 h 619"/>
              <a:gd name="T16" fmla="*/ 2147483646 w 634"/>
              <a:gd name="T17" fmla="*/ 2147483646 h 619"/>
              <a:gd name="T18" fmla="*/ 2147483646 w 634"/>
              <a:gd name="T19" fmla="*/ 2147483646 h 619"/>
              <a:gd name="T20" fmla="*/ 2147483646 w 634"/>
              <a:gd name="T21" fmla="*/ 2147483646 h 619"/>
              <a:gd name="T22" fmla="*/ 2147483646 w 634"/>
              <a:gd name="T23" fmla="*/ 2147483646 h 619"/>
              <a:gd name="T24" fmla="*/ 2147483646 w 634"/>
              <a:gd name="T25" fmla="*/ 2147483646 h 619"/>
              <a:gd name="T26" fmla="*/ 2147483646 w 634"/>
              <a:gd name="T27" fmla="*/ 2147483646 h 619"/>
              <a:gd name="T28" fmla="*/ 2147483646 w 634"/>
              <a:gd name="T29" fmla="*/ 2147483646 h 619"/>
              <a:gd name="T30" fmla="*/ 2147483646 w 634"/>
              <a:gd name="T31" fmla="*/ 2147483646 h 619"/>
              <a:gd name="T32" fmla="*/ 2147483646 w 634"/>
              <a:gd name="T33" fmla="*/ 2147483646 h 619"/>
              <a:gd name="T34" fmla="*/ 2147483646 w 634"/>
              <a:gd name="T35" fmla="*/ 2147483646 h 619"/>
              <a:gd name="T36" fmla="*/ 2147483646 w 634"/>
              <a:gd name="T37" fmla="*/ 2147483646 h 619"/>
              <a:gd name="T38" fmla="*/ 2147483646 w 634"/>
              <a:gd name="T39" fmla="*/ 2147483646 h 619"/>
              <a:gd name="T40" fmla="*/ 2147483646 w 634"/>
              <a:gd name="T41" fmla="*/ 2147483646 h 619"/>
              <a:gd name="T42" fmla="*/ 2147483646 w 634"/>
              <a:gd name="T43" fmla="*/ 2147483646 h 619"/>
              <a:gd name="T44" fmla="*/ 2147483646 w 634"/>
              <a:gd name="T45" fmla="*/ 2147483646 h 619"/>
              <a:gd name="T46" fmla="*/ 2147483646 w 634"/>
              <a:gd name="T47" fmla="*/ 2147483646 h 619"/>
              <a:gd name="T48" fmla="*/ 2147483646 w 634"/>
              <a:gd name="T49" fmla="*/ 2147483646 h 619"/>
              <a:gd name="T50" fmla="*/ 2147483646 w 634"/>
              <a:gd name="T51" fmla="*/ 2147483646 h 619"/>
              <a:gd name="T52" fmla="*/ 2147483646 w 634"/>
              <a:gd name="T53" fmla="*/ 2147483646 h 619"/>
              <a:gd name="T54" fmla="*/ 2147483646 w 634"/>
              <a:gd name="T55" fmla="*/ 2147483646 h 619"/>
              <a:gd name="T56" fmla="*/ 2147483646 w 634"/>
              <a:gd name="T57" fmla="*/ 2147483646 h 619"/>
              <a:gd name="T58" fmla="*/ 2147483646 w 634"/>
              <a:gd name="T59" fmla="*/ 2147483646 h 619"/>
              <a:gd name="T60" fmla="*/ 2147483646 w 634"/>
              <a:gd name="T61" fmla="*/ 2147483646 h 619"/>
              <a:gd name="T62" fmla="*/ 2147483646 w 634"/>
              <a:gd name="T63" fmla="*/ 2147483646 h 619"/>
              <a:gd name="T64" fmla="*/ 2147483646 w 634"/>
              <a:gd name="T65" fmla="*/ 2147483646 h 619"/>
              <a:gd name="T66" fmla="*/ 2147483646 w 634"/>
              <a:gd name="T67" fmla="*/ 2147483646 h 619"/>
              <a:gd name="T68" fmla="*/ 2147483646 w 634"/>
              <a:gd name="T69" fmla="*/ 2147483646 h 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E8CD48"/>
          </a:solidFill>
          <a:ln>
            <a:noFill/>
          </a:ln>
        </p:spPr>
        <p:txBody>
          <a:bodyPr wrap="none" lIns="121908" tIns="60955" rIns="121908" bIns="60955" anchor="ctr"/>
          <a:lstStyle/>
          <a:p>
            <a:endParaRPr lang="en-US" dirty="0"/>
          </a:p>
        </p:txBody>
      </p:sp>
      <p:sp>
        <p:nvSpPr>
          <p:cNvPr id="21" name="Rectangle 20"/>
          <p:cNvSpPr/>
          <p:nvPr/>
        </p:nvSpPr>
        <p:spPr>
          <a:xfrm>
            <a:off x="9497545" y="6139183"/>
            <a:ext cx="1619354" cy="369332"/>
          </a:xfrm>
          <a:prstGeom prst="rect">
            <a:avLst/>
          </a:prstGeom>
        </p:spPr>
        <p:txBody>
          <a:bodyPr wrap="none">
            <a:spAutoFit/>
          </a:bodyPr>
          <a:lstStyle/>
          <a:p>
            <a:r>
              <a:rPr lang="en-US" dirty="0">
                <a:solidFill>
                  <a:srgbClr val="14487A"/>
                </a:solidFill>
                <a:latin typeface="Avenir LT Std 65 Medium" panose="020B0603020203020204" pitchFamily="34" charset="0"/>
              </a:rPr>
              <a:t>(901) 636-7339</a:t>
            </a:r>
          </a:p>
        </p:txBody>
      </p:sp>
      <p:sp>
        <p:nvSpPr>
          <p:cNvPr id="25" name="Freeform 24"/>
          <p:cNvSpPr/>
          <p:nvPr/>
        </p:nvSpPr>
        <p:spPr>
          <a:xfrm rot="5400000">
            <a:off x="4937919" y="-61118"/>
            <a:ext cx="2316163" cy="2438400"/>
          </a:xfrm>
          <a:custGeom>
            <a:avLst/>
            <a:gdLst>
              <a:gd name="connsiteX0" fmla="*/ 0 w 2316163"/>
              <a:gd name="connsiteY0" fmla="*/ 2438400 h 2438400"/>
              <a:gd name="connsiteX1" fmla="*/ 0 w 2316163"/>
              <a:gd name="connsiteY1" fmla="*/ 0 h 2438400"/>
              <a:gd name="connsiteX2" fmla="*/ 1096963 w 2316163"/>
              <a:gd name="connsiteY2" fmla="*/ 0 h 2438400"/>
              <a:gd name="connsiteX3" fmla="*/ 2316163 w 2316163"/>
              <a:gd name="connsiteY3" fmla="*/ 1219200 h 2438400"/>
              <a:gd name="connsiteX4" fmla="*/ 1096963 w 2316163"/>
              <a:gd name="connsiteY4" fmla="*/ 24384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163" h="2438400">
                <a:moveTo>
                  <a:pt x="0" y="2438400"/>
                </a:moveTo>
                <a:lnTo>
                  <a:pt x="0" y="0"/>
                </a:lnTo>
                <a:lnTo>
                  <a:pt x="1096963" y="0"/>
                </a:lnTo>
                <a:cubicBezTo>
                  <a:pt x="1770309" y="0"/>
                  <a:pt x="2316163" y="545854"/>
                  <a:pt x="2316163" y="1219200"/>
                </a:cubicBezTo>
                <a:cubicBezTo>
                  <a:pt x="2316163" y="1892546"/>
                  <a:pt x="1770309" y="2438400"/>
                  <a:pt x="1096963" y="2438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4876800" y="273476"/>
            <a:ext cx="2438400" cy="1202372"/>
          </a:xfrm>
          <a:prstGeom prst="rect">
            <a:avLst/>
          </a:prstGeom>
        </p:spPr>
      </p:pic>
    </p:spTree>
    <p:extLst>
      <p:ext uri="{BB962C8B-B14F-4D97-AF65-F5344CB8AC3E}">
        <p14:creationId xmlns:p14="http://schemas.microsoft.com/office/powerpoint/2010/main" val="417428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891" b="36891"/>
          <a:stretch/>
        </p:blipFill>
        <p:spPr>
          <a:xfrm>
            <a:off x="0" y="2113613"/>
            <a:ext cx="12192000" cy="2328024"/>
          </a:xfrm>
          <a:prstGeom prst="rect">
            <a:avLst/>
          </a:prstGeom>
        </p:spPr>
      </p:pic>
      <p:sp>
        <p:nvSpPr>
          <p:cNvPr id="14" name="Rectangle 13"/>
          <p:cNvSpPr/>
          <p:nvPr/>
        </p:nvSpPr>
        <p:spPr>
          <a:xfrm>
            <a:off x="0" y="2098621"/>
            <a:ext cx="12192000" cy="2343016"/>
          </a:xfrm>
          <a:prstGeom prst="rect">
            <a:avLst/>
          </a:prstGeom>
          <a:solidFill>
            <a:srgbClr val="E8CD4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3</a:t>
            </a:fld>
            <a:endParaRPr lang="en-US" dirty="0"/>
          </a:p>
        </p:txBody>
      </p:sp>
      <p:sp>
        <p:nvSpPr>
          <p:cNvPr id="6" name="Oval 5"/>
          <p:cNvSpPr/>
          <p:nvPr/>
        </p:nvSpPr>
        <p:spPr>
          <a:xfrm>
            <a:off x="1349763" y="2444885"/>
            <a:ext cx="1724268" cy="1724268"/>
          </a:xfrm>
          <a:prstGeom prst="ellipse">
            <a:avLst/>
          </a:prstGeom>
          <a:solidFill>
            <a:schemeClr val="bg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927423" y="2732578"/>
            <a:ext cx="0" cy="1148882"/>
          </a:xfrm>
          <a:prstGeom prst="line">
            <a:avLst/>
          </a:prstGeom>
          <a:ln>
            <a:solidFill>
              <a:srgbClr val="14487A"/>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1335823" y="2998898"/>
            <a:ext cx="1752151" cy="616241"/>
          </a:xfrm>
          <a:prstGeom prst="rect">
            <a:avLst/>
          </a:prstGeom>
        </p:spPr>
      </p:pic>
      <p:sp>
        <p:nvSpPr>
          <p:cNvPr id="2" name="Title 1"/>
          <p:cNvSpPr>
            <a:spLocks noGrp="1"/>
          </p:cNvSpPr>
          <p:nvPr>
            <p:ph type="title"/>
          </p:nvPr>
        </p:nvSpPr>
        <p:spPr>
          <a:xfrm>
            <a:off x="4533900" y="1786071"/>
            <a:ext cx="6819900" cy="3149301"/>
          </a:xfrm>
        </p:spPr>
        <p:txBody>
          <a:bodyPr>
            <a:normAutofit/>
          </a:bodyPr>
          <a:lstStyle/>
          <a:p>
            <a:pPr algn="r"/>
            <a:r>
              <a:rPr lang="en-US" dirty="0">
                <a:solidFill>
                  <a:schemeClr val="bg1"/>
                </a:solidFill>
                <a:effectLst/>
              </a:rPr>
              <a:t>OVERVIEW OF</a:t>
            </a:r>
            <a:r>
              <a:rPr lang="en-US" dirty="0">
                <a:solidFill>
                  <a:schemeClr val="bg1"/>
                </a:solidFill>
              </a:rPr>
              <a:t>:</a:t>
            </a:r>
            <a:r>
              <a:rPr lang="en-US" dirty="0">
                <a:solidFill>
                  <a:schemeClr val="bg1"/>
                </a:solidFill>
                <a:effectLst/>
              </a:rPr>
              <a:t> </a:t>
            </a:r>
            <a:br>
              <a:rPr lang="en-US" dirty="0">
                <a:solidFill>
                  <a:schemeClr val="bg1"/>
                </a:solidFill>
                <a:effectLst/>
              </a:rPr>
            </a:br>
            <a:r>
              <a:rPr lang="en-US" dirty="0">
                <a:solidFill>
                  <a:schemeClr val="bg1"/>
                </a:solidFill>
              </a:rPr>
              <a:t>MEMPHIS AFFORDABLE HOUSING TRUST</a:t>
            </a:r>
            <a:r>
              <a:rPr lang="en-US" dirty="0">
                <a:solidFill>
                  <a:schemeClr val="bg1"/>
                </a:solidFill>
                <a:effectLst/>
              </a:rPr>
              <a:t> (MATHF) PROGRAM</a:t>
            </a:r>
            <a:endParaRPr lang="en-US" dirty="0">
              <a:solidFill>
                <a:schemeClr val="bg1"/>
              </a:solidFill>
              <a:latin typeface="Avenir LT Std 45 Book" panose="020B0502020203020204" pitchFamily="34" charset="0"/>
            </a:endParaRPr>
          </a:p>
        </p:txBody>
      </p:sp>
      <p:pic>
        <p:nvPicPr>
          <p:cNvPr id="5" name="Picture 4" descr="Logo&#10;&#10;Description automatically generated">
            <a:extLst>
              <a:ext uri="{FF2B5EF4-FFF2-40B4-BE49-F238E27FC236}">
                <a16:creationId xmlns:a16="http://schemas.microsoft.com/office/drawing/2014/main" id="{BA6FA30D-0478-9A59-B2A0-1A5DB678D9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165408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50049" y="0"/>
            <a:ext cx="1064302" cy="184379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5628CC-8699-4E8D-BE88-EC4E237B381D}"/>
              </a:ext>
            </a:extLst>
          </p:cNvPr>
          <p:cNvSpPr/>
          <p:nvPr/>
        </p:nvSpPr>
        <p:spPr>
          <a:xfrm>
            <a:off x="9426" y="3762531"/>
            <a:ext cx="12173149" cy="2328357"/>
          </a:xfrm>
          <a:prstGeom prst="rect">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Rectangle: Rounded Corners 35">
            <a:extLst>
              <a:ext uri="{FF2B5EF4-FFF2-40B4-BE49-F238E27FC236}">
                <a16:creationId xmlns:a16="http://schemas.microsoft.com/office/drawing/2014/main" id="{50BC63E4-FE53-4DD1-B184-470771BC499E}"/>
              </a:ext>
            </a:extLst>
          </p:cNvPr>
          <p:cNvSpPr/>
          <p:nvPr/>
        </p:nvSpPr>
        <p:spPr>
          <a:xfrm>
            <a:off x="5351490" y="1480976"/>
            <a:ext cx="6002310" cy="3553346"/>
          </a:xfrm>
          <a:prstGeom prst="roundRect">
            <a:avLst>
              <a:gd name="adj" fmla="val 6536"/>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p:cNvSpPr>
            <a:spLocks noGrp="1"/>
          </p:cNvSpPr>
          <p:nvPr>
            <p:ph type="title"/>
          </p:nvPr>
        </p:nvSpPr>
        <p:spPr>
          <a:xfrm>
            <a:off x="838200" y="2174114"/>
            <a:ext cx="4513289" cy="1325563"/>
          </a:xfrm>
        </p:spPr>
        <p:txBody>
          <a:bodyPr>
            <a:noAutofit/>
          </a:bodyPr>
          <a:lstStyle/>
          <a:p>
            <a:r>
              <a:rPr lang="en-US" sz="2400" dirty="0"/>
              <a:t>AFFORDABLE HOUSING PROGRAM:</a:t>
            </a:r>
            <a:br>
              <a:rPr lang="en-US" sz="2400" dirty="0"/>
            </a:br>
            <a:r>
              <a:rPr lang="en-US" sz="2400" dirty="0"/>
              <a:t>MEMPHIS AFFORDABLE HOUSING TRUST PROGRAM (MATHF)</a:t>
            </a:r>
          </a:p>
        </p:txBody>
      </p:sp>
      <p:sp>
        <p:nvSpPr>
          <p:cNvPr id="4" name="Slide Number Placeholder 3"/>
          <p:cNvSpPr>
            <a:spLocks noGrp="1"/>
          </p:cNvSpPr>
          <p:nvPr>
            <p:ph type="sldNum" sz="quarter" idx="12"/>
          </p:nvPr>
        </p:nvSpPr>
        <p:spPr/>
        <p:txBody>
          <a:bodyPr/>
          <a:lstStyle/>
          <a:p>
            <a:fld id="{B5710A8E-EDF3-4BAE-B9AF-4928F118BE40}" type="slidenum">
              <a:rPr lang="en-US" smtClean="0"/>
              <a:t>4</a:t>
            </a:fld>
            <a:endParaRPr lang="en-US" dirty="0"/>
          </a:p>
        </p:txBody>
      </p:sp>
      <p:sp>
        <p:nvSpPr>
          <p:cNvPr id="3" name="Content Placeholder 2"/>
          <p:cNvSpPr>
            <a:spLocks noGrp="1"/>
          </p:cNvSpPr>
          <p:nvPr>
            <p:ph idx="1"/>
          </p:nvPr>
        </p:nvSpPr>
        <p:spPr>
          <a:xfrm>
            <a:off x="5531371" y="1580529"/>
            <a:ext cx="5642548" cy="3384578"/>
          </a:xfrm>
        </p:spPr>
        <p:txBody>
          <a:bodyPr>
            <a:normAutofit/>
          </a:bodyPr>
          <a:lstStyle/>
          <a:p>
            <a:pPr>
              <a:lnSpc>
                <a:spcPct val="150000"/>
              </a:lnSpc>
              <a:buClr>
                <a:srgbClr val="E8CD48"/>
              </a:buClr>
            </a:pPr>
            <a:r>
              <a:rPr lang="en-US" sz="1600" b="1" dirty="0">
                <a:solidFill>
                  <a:srgbClr val="FFC000"/>
                </a:solidFill>
              </a:rPr>
              <a:t>What is the purpose of the Memphis Affordable Housing Trust Fund ?</a:t>
            </a:r>
          </a:p>
          <a:p>
            <a:pPr>
              <a:lnSpc>
                <a:spcPct val="150000"/>
              </a:lnSpc>
              <a:buClr>
                <a:srgbClr val="E8CD48"/>
              </a:buClr>
            </a:pPr>
            <a:r>
              <a:rPr lang="en-US" sz="1600" dirty="0"/>
              <a:t>The primary objective of the  Memphis Affordable Housing Trust Fund is to:</a:t>
            </a:r>
          </a:p>
          <a:p>
            <a:pPr marL="285750" lvl="0" indent="-285750">
              <a:buFont typeface="Arial" panose="020B0604020202020204" pitchFamily="34" charset="0"/>
              <a:buChar char="•"/>
            </a:pPr>
            <a:r>
              <a:rPr lang="en-US" sz="1600" dirty="0"/>
              <a:t>Increase safe, quality, affordable housing</a:t>
            </a:r>
          </a:p>
          <a:p>
            <a:pPr marL="285750" lvl="0" indent="-285750">
              <a:buFont typeface="Arial" panose="020B0604020202020204" pitchFamily="34" charset="0"/>
              <a:buChar char="•"/>
            </a:pPr>
            <a:r>
              <a:rPr lang="en-US" sz="1600" dirty="0"/>
              <a:t>Improve Neighborhoods</a:t>
            </a:r>
          </a:p>
          <a:p>
            <a:pPr marL="285750" lvl="0" indent="-285750">
              <a:buFont typeface="Arial" panose="020B0604020202020204" pitchFamily="34" charset="0"/>
              <a:buChar char="•"/>
            </a:pPr>
            <a:r>
              <a:rPr lang="en-US" sz="1600" dirty="0"/>
              <a:t>Expand the capacity of nonprofit and for-profit housing developers</a:t>
            </a:r>
          </a:p>
          <a:p>
            <a:pPr marL="285750" lvl="0" indent="-285750">
              <a:buFont typeface="Arial" panose="020B0604020202020204" pitchFamily="34" charset="0"/>
              <a:buChar char="•"/>
            </a:pPr>
            <a:r>
              <a:rPr lang="en-US" sz="1600" dirty="0"/>
              <a:t>Provide gap funding for housing projects</a:t>
            </a:r>
          </a:p>
          <a:p>
            <a:pPr lvl="1">
              <a:lnSpc>
                <a:spcPct val="150000"/>
              </a:lnSpc>
              <a:buClr>
                <a:srgbClr val="E8CD48"/>
              </a:buClr>
            </a:pPr>
            <a:endParaRPr lang="en-US" dirty="0"/>
          </a:p>
          <a:p>
            <a:pPr marL="742950" lvl="1" indent="-285750">
              <a:lnSpc>
                <a:spcPct val="150000"/>
              </a:lnSpc>
              <a:buClr>
                <a:srgbClr val="E8CD48"/>
              </a:buClr>
              <a:buFont typeface="Arial" panose="020B0604020202020204" pitchFamily="34" charset="0"/>
              <a:buChar char="•"/>
            </a:pPr>
            <a:endParaRPr lang="en-US" dirty="0"/>
          </a:p>
          <a:p>
            <a:pPr marL="285750" indent="-285750">
              <a:buClr>
                <a:srgbClr val="E8CD48"/>
              </a:buClr>
              <a:buFont typeface="Arial" panose="020B0604020202020204" pitchFamily="34" charset="0"/>
              <a:buChar char="•"/>
            </a:pPr>
            <a:endParaRPr lang="en-US" dirty="0"/>
          </a:p>
        </p:txBody>
      </p:sp>
      <p:sp>
        <p:nvSpPr>
          <p:cNvPr id="10" name="Freeform 835"/>
          <p:cNvSpPr>
            <a:spLocks/>
          </p:cNvSpPr>
          <p:nvPr/>
        </p:nvSpPr>
        <p:spPr bwMode="auto">
          <a:xfrm>
            <a:off x="978758" y="679403"/>
            <a:ext cx="895903" cy="901127"/>
          </a:xfrm>
          <a:custGeom>
            <a:avLst/>
            <a:gdLst>
              <a:gd name="T0" fmla="*/ 2147483646 w 21437"/>
              <a:gd name="T1" fmla="*/ 2147483646 h 21465"/>
              <a:gd name="T2" fmla="*/ 2147483646 w 21437"/>
              <a:gd name="T3" fmla="*/ 2147483646 h 21465"/>
              <a:gd name="T4" fmla="*/ 2147483646 w 21437"/>
              <a:gd name="T5" fmla="*/ 2147483646 h 21465"/>
              <a:gd name="T6" fmla="*/ 2147483646 w 21437"/>
              <a:gd name="T7" fmla="*/ 2147483646 h 214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37" h="21465" extrusionOk="0">
                <a:moveTo>
                  <a:pt x="15131" y="16740"/>
                </a:moveTo>
                <a:cubicBezTo>
                  <a:pt x="15131" y="16875"/>
                  <a:pt x="14863" y="16875"/>
                  <a:pt x="14729" y="16875"/>
                </a:cubicBezTo>
                <a:cubicBezTo>
                  <a:pt x="13790" y="16470"/>
                  <a:pt x="13790" y="16470"/>
                  <a:pt x="13790" y="16470"/>
                </a:cubicBezTo>
                <a:cubicBezTo>
                  <a:pt x="13521" y="16335"/>
                  <a:pt x="13387" y="16470"/>
                  <a:pt x="13253" y="16605"/>
                </a:cubicBezTo>
                <a:cubicBezTo>
                  <a:pt x="12851" y="17280"/>
                  <a:pt x="12314" y="17820"/>
                  <a:pt x="11643" y="18225"/>
                </a:cubicBezTo>
                <a:cubicBezTo>
                  <a:pt x="11375" y="18360"/>
                  <a:pt x="11375" y="18630"/>
                  <a:pt x="11509" y="18765"/>
                </a:cubicBezTo>
                <a:cubicBezTo>
                  <a:pt x="11912" y="19710"/>
                  <a:pt x="11912" y="19710"/>
                  <a:pt x="11912" y="19710"/>
                </a:cubicBezTo>
                <a:cubicBezTo>
                  <a:pt x="11912" y="19845"/>
                  <a:pt x="11912" y="20115"/>
                  <a:pt x="11643" y="20115"/>
                </a:cubicBezTo>
                <a:cubicBezTo>
                  <a:pt x="10570" y="20655"/>
                  <a:pt x="10570" y="20655"/>
                  <a:pt x="10570" y="20655"/>
                </a:cubicBezTo>
                <a:cubicBezTo>
                  <a:pt x="10436" y="20655"/>
                  <a:pt x="10302" y="20520"/>
                  <a:pt x="10167" y="20385"/>
                </a:cubicBezTo>
                <a:cubicBezTo>
                  <a:pt x="9765" y="19440"/>
                  <a:pt x="9765" y="19440"/>
                  <a:pt x="9765" y="19440"/>
                </a:cubicBezTo>
                <a:cubicBezTo>
                  <a:pt x="9765" y="19305"/>
                  <a:pt x="9497" y="19170"/>
                  <a:pt x="9362" y="19170"/>
                </a:cubicBezTo>
                <a:cubicBezTo>
                  <a:pt x="8557" y="19305"/>
                  <a:pt x="7753" y="19305"/>
                  <a:pt x="6948" y="19170"/>
                </a:cubicBezTo>
                <a:cubicBezTo>
                  <a:pt x="6813" y="19170"/>
                  <a:pt x="6679" y="19305"/>
                  <a:pt x="6545" y="19440"/>
                </a:cubicBezTo>
                <a:cubicBezTo>
                  <a:pt x="6143" y="20385"/>
                  <a:pt x="6143" y="20385"/>
                  <a:pt x="6143" y="20385"/>
                </a:cubicBezTo>
                <a:cubicBezTo>
                  <a:pt x="6143" y="20520"/>
                  <a:pt x="5874" y="20655"/>
                  <a:pt x="5740" y="20655"/>
                </a:cubicBezTo>
                <a:cubicBezTo>
                  <a:pt x="4667" y="20115"/>
                  <a:pt x="4667" y="20115"/>
                  <a:pt x="4667" y="20115"/>
                </a:cubicBezTo>
                <a:cubicBezTo>
                  <a:pt x="4667" y="20115"/>
                  <a:pt x="4533" y="20115"/>
                  <a:pt x="4533" y="19980"/>
                </a:cubicBezTo>
                <a:cubicBezTo>
                  <a:pt x="4533" y="19845"/>
                  <a:pt x="4533" y="19845"/>
                  <a:pt x="4533" y="19710"/>
                </a:cubicBezTo>
                <a:cubicBezTo>
                  <a:pt x="4935" y="18765"/>
                  <a:pt x="4935" y="18765"/>
                  <a:pt x="4935" y="18765"/>
                </a:cubicBezTo>
                <a:cubicBezTo>
                  <a:pt x="4935" y="18630"/>
                  <a:pt x="4935" y="18360"/>
                  <a:pt x="4801" y="18225"/>
                </a:cubicBezTo>
                <a:cubicBezTo>
                  <a:pt x="4130" y="17820"/>
                  <a:pt x="3594" y="17280"/>
                  <a:pt x="3057" y="16605"/>
                </a:cubicBezTo>
                <a:cubicBezTo>
                  <a:pt x="3057" y="16470"/>
                  <a:pt x="2789" y="16335"/>
                  <a:pt x="2654" y="16470"/>
                </a:cubicBezTo>
                <a:cubicBezTo>
                  <a:pt x="1581" y="16875"/>
                  <a:pt x="1581" y="16875"/>
                  <a:pt x="1581" y="16875"/>
                </a:cubicBezTo>
                <a:cubicBezTo>
                  <a:pt x="1447" y="16875"/>
                  <a:pt x="1313" y="16875"/>
                  <a:pt x="1179" y="16740"/>
                </a:cubicBezTo>
                <a:cubicBezTo>
                  <a:pt x="776" y="15525"/>
                  <a:pt x="776" y="15525"/>
                  <a:pt x="776" y="15525"/>
                </a:cubicBezTo>
                <a:cubicBezTo>
                  <a:pt x="776" y="15390"/>
                  <a:pt x="776" y="15255"/>
                  <a:pt x="910" y="15255"/>
                </a:cubicBezTo>
                <a:cubicBezTo>
                  <a:pt x="1984" y="14850"/>
                  <a:pt x="1984" y="14850"/>
                  <a:pt x="1984" y="14850"/>
                </a:cubicBezTo>
                <a:cubicBezTo>
                  <a:pt x="2118" y="14715"/>
                  <a:pt x="2252" y="14580"/>
                  <a:pt x="2118" y="14310"/>
                </a:cubicBezTo>
                <a:cubicBezTo>
                  <a:pt x="1984" y="13500"/>
                  <a:pt x="1984" y="12690"/>
                  <a:pt x="2118" y="11880"/>
                </a:cubicBezTo>
                <a:cubicBezTo>
                  <a:pt x="2252" y="11745"/>
                  <a:pt x="2118" y="11610"/>
                  <a:pt x="1984" y="11475"/>
                </a:cubicBezTo>
                <a:cubicBezTo>
                  <a:pt x="910" y="11070"/>
                  <a:pt x="910" y="11070"/>
                  <a:pt x="910" y="11070"/>
                </a:cubicBezTo>
                <a:cubicBezTo>
                  <a:pt x="910" y="11070"/>
                  <a:pt x="776" y="10935"/>
                  <a:pt x="776" y="10935"/>
                </a:cubicBezTo>
                <a:cubicBezTo>
                  <a:pt x="776" y="10800"/>
                  <a:pt x="776" y="10800"/>
                  <a:pt x="776" y="10665"/>
                </a:cubicBezTo>
                <a:cubicBezTo>
                  <a:pt x="1179" y="9585"/>
                  <a:pt x="1179" y="9585"/>
                  <a:pt x="1179" y="9585"/>
                </a:cubicBezTo>
                <a:cubicBezTo>
                  <a:pt x="1313" y="9585"/>
                  <a:pt x="1313" y="9450"/>
                  <a:pt x="1447" y="9450"/>
                </a:cubicBezTo>
                <a:cubicBezTo>
                  <a:pt x="1447" y="9450"/>
                  <a:pt x="1581" y="9450"/>
                  <a:pt x="1581" y="9450"/>
                </a:cubicBezTo>
                <a:cubicBezTo>
                  <a:pt x="2654" y="9855"/>
                  <a:pt x="2654" y="9855"/>
                  <a:pt x="2654" y="9855"/>
                </a:cubicBezTo>
                <a:cubicBezTo>
                  <a:pt x="2789" y="9990"/>
                  <a:pt x="3057" y="9855"/>
                  <a:pt x="3057" y="9720"/>
                </a:cubicBezTo>
                <a:cubicBezTo>
                  <a:pt x="3594" y="9045"/>
                  <a:pt x="4130" y="8505"/>
                  <a:pt x="4801" y="7965"/>
                </a:cubicBezTo>
                <a:cubicBezTo>
                  <a:pt x="4935" y="7965"/>
                  <a:pt x="5069" y="7695"/>
                  <a:pt x="4935" y="7560"/>
                </a:cubicBezTo>
                <a:cubicBezTo>
                  <a:pt x="4533" y="6480"/>
                  <a:pt x="4533" y="6480"/>
                  <a:pt x="4533" y="6480"/>
                </a:cubicBezTo>
                <a:cubicBezTo>
                  <a:pt x="4533" y="6480"/>
                  <a:pt x="4533" y="6345"/>
                  <a:pt x="4533" y="6345"/>
                </a:cubicBezTo>
                <a:cubicBezTo>
                  <a:pt x="4533" y="6210"/>
                  <a:pt x="4667" y="6210"/>
                  <a:pt x="4667" y="6210"/>
                </a:cubicBezTo>
                <a:cubicBezTo>
                  <a:pt x="5740" y="5670"/>
                  <a:pt x="5740" y="5670"/>
                  <a:pt x="5740" y="5670"/>
                </a:cubicBezTo>
                <a:cubicBezTo>
                  <a:pt x="5874" y="5670"/>
                  <a:pt x="6143" y="5670"/>
                  <a:pt x="6143" y="5805"/>
                </a:cubicBezTo>
                <a:cubicBezTo>
                  <a:pt x="6545" y="6885"/>
                  <a:pt x="6545" y="6885"/>
                  <a:pt x="6545" y="6885"/>
                </a:cubicBezTo>
                <a:cubicBezTo>
                  <a:pt x="6679" y="7020"/>
                  <a:pt x="6813" y="7155"/>
                  <a:pt x="7082" y="7020"/>
                </a:cubicBezTo>
                <a:cubicBezTo>
                  <a:pt x="7216" y="7020"/>
                  <a:pt x="7350" y="6750"/>
                  <a:pt x="7350" y="6615"/>
                </a:cubicBezTo>
                <a:cubicBezTo>
                  <a:pt x="6813" y="5535"/>
                  <a:pt x="6813" y="5535"/>
                  <a:pt x="6813" y="5535"/>
                </a:cubicBezTo>
                <a:cubicBezTo>
                  <a:pt x="6679" y="4995"/>
                  <a:pt x="6008" y="4725"/>
                  <a:pt x="5472" y="4995"/>
                </a:cubicBezTo>
                <a:cubicBezTo>
                  <a:pt x="4398" y="5400"/>
                  <a:pt x="4398" y="5400"/>
                  <a:pt x="4398" y="5400"/>
                </a:cubicBezTo>
                <a:cubicBezTo>
                  <a:pt x="4130" y="5535"/>
                  <a:pt x="3862" y="5670"/>
                  <a:pt x="3728" y="5940"/>
                </a:cubicBezTo>
                <a:cubicBezTo>
                  <a:pt x="3728" y="6210"/>
                  <a:pt x="3728" y="6615"/>
                  <a:pt x="3728" y="6885"/>
                </a:cubicBezTo>
                <a:cubicBezTo>
                  <a:pt x="4130" y="7560"/>
                  <a:pt x="4130" y="7560"/>
                  <a:pt x="4130" y="7560"/>
                </a:cubicBezTo>
                <a:cubicBezTo>
                  <a:pt x="3459" y="7965"/>
                  <a:pt x="3057" y="8505"/>
                  <a:pt x="2654" y="9045"/>
                </a:cubicBezTo>
                <a:cubicBezTo>
                  <a:pt x="1984" y="8775"/>
                  <a:pt x="1984" y="8775"/>
                  <a:pt x="1984" y="8775"/>
                </a:cubicBezTo>
                <a:cubicBezTo>
                  <a:pt x="1715" y="8640"/>
                  <a:pt x="1313" y="8640"/>
                  <a:pt x="1044" y="8775"/>
                </a:cubicBezTo>
                <a:cubicBezTo>
                  <a:pt x="776" y="8775"/>
                  <a:pt x="642" y="9045"/>
                  <a:pt x="508" y="9315"/>
                </a:cubicBezTo>
                <a:cubicBezTo>
                  <a:pt x="105" y="10395"/>
                  <a:pt x="105" y="10395"/>
                  <a:pt x="105" y="10395"/>
                </a:cubicBezTo>
                <a:cubicBezTo>
                  <a:pt x="-29" y="10665"/>
                  <a:pt x="-29" y="10935"/>
                  <a:pt x="105" y="11205"/>
                </a:cubicBezTo>
                <a:cubicBezTo>
                  <a:pt x="105" y="11475"/>
                  <a:pt x="374" y="11745"/>
                  <a:pt x="642" y="11880"/>
                </a:cubicBezTo>
                <a:cubicBezTo>
                  <a:pt x="1313" y="12150"/>
                  <a:pt x="1313" y="12150"/>
                  <a:pt x="1313" y="12150"/>
                </a:cubicBezTo>
                <a:cubicBezTo>
                  <a:pt x="1179" y="12825"/>
                  <a:pt x="1179" y="13500"/>
                  <a:pt x="1313" y="14175"/>
                </a:cubicBezTo>
                <a:cubicBezTo>
                  <a:pt x="642" y="14445"/>
                  <a:pt x="642" y="14445"/>
                  <a:pt x="642" y="14445"/>
                </a:cubicBezTo>
                <a:cubicBezTo>
                  <a:pt x="105" y="14715"/>
                  <a:pt x="-163" y="15390"/>
                  <a:pt x="105" y="15930"/>
                </a:cubicBezTo>
                <a:cubicBezTo>
                  <a:pt x="508" y="17010"/>
                  <a:pt x="508" y="17010"/>
                  <a:pt x="508" y="17010"/>
                </a:cubicBezTo>
                <a:cubicBezTo>
                  <a:pt x="776" y="17550"/>
                  <a:pt x="1313" y="17820"/>
                  <a:pt x="1984" y="17550"/>
                </a:cubicBezTo>
                <a:cubicBezTo>
                  <a:pt x="2654" y="17280"/>
                  <a:pt x="2654" y="17280"/>
                  <a:pt x="2654" y="17280"/>
                </a:cubicBezTo>
                <a:cubicBezTo>
                  <a:pt x="3057" y="17820"/>
                  <a:pt x="3459" y="18360"/>
                  <a:pt x="4130" y="18765"/>
                </a:cubicBezTo>
                <a:cubicBezTo>
                  <a:pt x="3728" y="19440"/>
                  <a:pt x="3728" y="19440"/>
                  <a:pt x="3728" y="19440"/>
                </a:cubicBezTo>
                <a:cubicBezTo>
                  <a:pt x="3728" y="19710"/>
                  <a:pt x="3728" y="19980"/>
                  <a:pt x="3728" y="20250"/>
                </a:cubicBezTo>
                <a:cubicBezTo>
                  <a:pt x="3862" y="20520"/>
                  <a:pt x="4130" y="20790"/>
                  <a:pt x="4398" y="20925"/>
                </a:cubicBezTo>
                <a:cubicBezTo>
                  <a:pt x="5472" y="21330"/>
                  <a:pt x="5472" y="21330"/>
                  <a:pt x="5472" y="21330"/>
                </a:cubicBezTo>
                <a:cubicBezTo>
                  <a:pt x="6008" y="21600"/>
                  <a:pt x="6679" y="21330"/>
                  <a:pt x="6813" y="20790"/>
                </a:cubicBezTo>
                <a:cubicBezTo>
                  <a:pt x="7216" y="19980"/>
                  <a:pt x="7216" y="19980"/>
                  <a:pt x="7216" y="19980"/>
                </a:cubicBezTo>
                <a:cubicBezTo>
                  <a:pt x="7887" y="20115"/>
                  <a:pt x="8557" y="20115"/>
                  <a:pt x="9228" y="19980"/>
                </a:cubicBezTo>
                <a:cubicBezTo>
                  <a:pt x="9497" y="20790"/>
                  <a:pt x="9497" y="20790"/>
                  <a:pt x="9497" y="20790"/>
                </a:cubicBezTo>
                <a:cubicBezTo>
                  <a:pt x="9631" y="21195"/>
                  <a:pt x="10033" y="21465"/>
                  <a:pt x="10570" y="21465"/>
                </a:cubicBezTo>
                <a:cubicBezTo>
                  <a:pt x="10704" y="21465"/>
                  <a:pt x="10838" y="21330"/>
                  <a:pt x="10972" y="21330"/>
                </a:cubicBezTo>
                <a:cubicBezTo>
                  <a:pt x="12046" y="20925"/>
                  <a:pt x="12046" y="20925"/>
                  <a:pt x="12046" y="20925"/>
                </a:cubicBezTo>
                <a:cubicBezTo>
                  <a:pt x="12582" y="20655"/>
                  <a:pt x="12851" y="19980"/>
                  <a:pt x="12582" y="19440"/>
                </a:cubicBezTo>
                <a:cubicBezTo>
                  <a:pt x="12314" y="18765"/>
                  <a:pt x="12314" y="18765"/>
                  <a:pt x="12314" y="18765"/>
                </a:cubicBezTo>
                <a:cubicBezTo>
                  <a:pt x="12851" y="18360"/>
                  <a:pt x="13387" y="17820"/>
                  <a:pt x="13790" y="17280"/>
                </a:cubicBezTo>
                <a:cubicBezTo>
                  <a:pt x="14461" y="17550"/>
                  <a:pt x="14461" y="17550"/>
                  <a:pt x="14461" y="17550"/>
                </a:cubicBezTo>
                <a:cubicBezTo>
                  <a:pt x="14997" y="17820"/>
                  <a:pt x="15668" y="17550"/>
                  <a:pt x="15936" y="17010"/>
                </a:cubicBezTo>
                <a:cubicBezTo>
                  <a:pt x="16339" y="15930"/>
                  <a:pt x="16339" y="15930"/>
                  <a:pt x="16339" y="15930"/>
                </a:cubicBezTo>
                <a:cubicBezTo>
                  <a:pt x="16473" y="15660"/>
                  <a:pt x="16473" y="15390"/>
                  <a:pt x="16339" y="15120"/>
                </a:cubicBezTo>
                <a:cubicBezTo>
                  <a:pt x="16205" y="14850"/>
                  <a:pt x="15936" y="14580"/>
                  <a:pt x="15668" y="14445"/>
                </a:cubicBezTo>
                <a:cubicBezTo>
                  <a:pt x="14729" y="14040"/>
                  <a:pt x="14729" y="14040"/>
                  <a:pt x="14729" y="14040"/>
                </a:cubicBezTo>
                <a:cubicBezTo>
                  <a:pt x="14595" y="13905"/>
                  <a:pt x="14326" y="14040"/>
                  <a:pt x="14192" y="14310"/>
                </a:cubicBezTo>
                <a:cubicBezTo>
                  <a:pt x="14192" y="14445"/>
                  <a:pt x="14192" y="14715"/>
                  <a:pt x="14461" y="14850"/>
                </a:cubicBezTo>
                <a:cubicBezTo>
                  <a:pt x="15400" y="15255"/>
                  <a:pt x="15400" y="15255"/>
                  <a:pt x="15400" y="15255"/>
                </a:cubicBezTo>
                <a:cubicBezTo>
                  <a:pt x="15534" y="15255"/>
                  <a:pt x="15534" y="15255"/>
                  <a:pt x="15534" y="15390"/>
                </a:cubicBezTo>
                <a:cubicBezTo>
                  <a:pt x="15668" y="15390"/>
                  <a:pt x="15668" y="15525"/>
                  <a:pt x="15534" y="15525"/>
                </a:cubicBezTo>
                <a:lnTo>
                  <a:pt x="15131" y="16740"/>
                </a:lnTo>
                <a:close/>
                <a:moveTo>
                  <a:pt x="8155" y="10395"/>
                </a:moveTo>
                <a:cubicBezTo>
                  <a:pt x="8423" y="10395"/>
                  <a:pt x="8557" y="10260"/>
                  <a:pt x="8557" y="9990"/>
                </a:cubicBezTo>
                <a:cubicBezTo>
                  <a:pt x="8557" y="9855"/>
                  <a:pt x="8423" y="9585"/>
                  <a:pt x="8155" y="9585"/>
                </a:cubicBezTo>
                <a:cubicBezTo>
                  <a:pt x="8155" y="9585"/>
                  <a:pt x="8155" y="9585"/>
                  <a:pt x="8155" y="9585"/>
                </a:cubicBezTo>
                <a:cubicBezTo>
                  <a:pt x="7216" y="9585"/>
                  <a:pt x="6277" y="9990"/>
                  <a:pt x="5740" y="10665"/>
                </a:cubicBezTo>
                <a:cubicBezTo>
                  <a:pt x="5069" y="11340"/>
                  <a:pt x="4667" y="12285"/>
                  <a:pt x="4667" y="13230"/>
                </a:cubicBezTo>
                <a:cubicBezTo>
                  <a:pt x="4667" y="14175"/>
                  <a:pt x="5069" y="14985"/>
                  <a:pt x="5740" y="15660"/>
                </a:cubicBezTo>
                <a:cubicBezTo>
                  <a:pt x="6411" y="16335"/>
                  <a:pt x="7216" y="16605"/>
                  <a:pt x="8155" y="16605"/>
                </a:cubicBezTo>
                <a:cubicBezTo>
                  <a:pt x="8155" y="16605"/>
                  <a:pt x="8155" y="16605"/>
                  <a:pt x="8155" y="16605"/>
                </a:cubicBezTo>
                <a:cubicBezTo>
                  <a:pt x="9094" y="16605"/>
                  <a:pt x="10033" y="16335"/>
                  <a:pt x="10704" y="15660"/>
                </a:cubicBezTo>
                <a:cubicBezTo>
                  <a:pt x="11375" y="14985"/>
                  <a:pt x="11643" y="14040"/>
                  <a:pt x="11643" y="13095"/>
                </a:cubicBezTo>
                <a:cubicBezTo>
                  <a:pt x="11643" y="12960"/>
                  <a:pt x="11509" y="12690"/>
                  <a:pt x="11241" y="12690"/>
                </a:cubicBezTo>
                <a:cubicBezTo>
                  <a:pt x="11241" y="12690"/>
                  <a:pt x="11241" y="12690"/>
                  <a:pt x="11241" y="12690"/>
                </a:cubicBezTo>
                <a:cubicBezTo>
                  <a:pt x="11107" y="12690"/>
                  <a:pt x="10838" y="12960"/>
                  <a:pt x="10838" y="13095"/>
                </a:cubicBezTo>
                <a:cubicBezTo>
                  <a:pt x="10838" y="13905"/>
                  <a:pt x="10570" y="14580"/>
                  <a:pt x="10167" y="15120"/>
                </a:cubicBezTo>
                <a:cubicBezTo>
                  <a:pt x="9631" y="15525"/>
                  <a:pt x="8960" y="15930"/>
                  <a:pt x="8155" y="15930"/>
                </a:cubicBezTo>
                <a:cubicBezTo>
                  <a:pt x="8155" y="15930"/>
                  <a:pt x="8155" y="15930"/>
                  <a:pt x="8155" y="15930"/>
                </a:cubicBezTo>
                <a:cubicBezTo>
                  <a:pt x="7484" y="15930"/>
                  <a:pt x="6813" y="15525"/>
                  <a:pt x="6277" y="15120"/>
                </a:cubicBezTo>
                <a:cubicBezTo>
                  <a:pt x="5740" y="14580"/>
                  <a:pt x="5472" y="13905"/>
                  <a:pt x="5472" y="13230"/>
                </a:cubicBezTo>
                <a:cubicBezTo>
                  <a:pt x="5472" y="12420"/>
                  <a:pt x="5740" y="11745"/>
                  <a:pt x="6277" y="11205"/>
                </a:cubicBezTo>
                <a:cubicBezTo>
                  <a:pt x="6813" y="10665"/>
                  <a:pt x="7484" y="10395"/>
                  <a:pt x="8155" y="10395"/>
                </a:cubicBezTo>
                <a:close/>
                <a:moveTo>
                  <a:pt x="20498" y="7695"/>
                </a:moveTo>
                <a:cubicBezTo>
                  <a:pt x="21035" y="7695"/>
                  <a:pt x="21437" y="7290"/>
                  <a:pt x="21437" y="6750"/>
                </a:cubicBezTo>
                <a:cubicBezTo>
                  <a:pt x="21437" y="5940"/>
                  <a:pt x="21437" y="5940"/>
                  <a:pt x="21437" y="5940"/>
                </a:cubicBezTo>
                <a:cubicBezTo>
                  <a:pt x="21437" y="5400"/>
                  <a:pt x="21035" y="4995"/>
                  <a:pt x="20498" y="4995"/>
                </a:cubicBezTo>
                <a:cubicBezTo>
                  <a:pt x="20095" y="4995"/>
                  <a:pt x="20095" y="4995"/>
                  <a:pt x="20095" y="4995"/>
                </a:cubicBezTo>
                <a:cubicBezTo>
                  <a:pt x="19961" y="4590"/>
                  <a:pt x="19827" y="4185"/>
                  <a:pt x="19559" y="3780"/>
                </a:cubicBezTo>
                <a:cubicBezTo>
                  <a:pt x="19827" y="3510"/>
                  <a:pt x="19827" y="3510"/>
                  <a:pt x="19827" y="3510"/>
                </a:cubicBezTo>
                <a:cubicBezTo>
                  <a:pt x="20230" y="3105"/>
                  <a:pt x="20230" y="2565"/>
                  <a:pt x="19827" y="2160"/>
                </a:cubicBezTo>
                <a:cubicBezTo>
                  <a:pt x="19290" y="1620"/>
                  <a:pt x="19290" y="1620"/>
                  <a:pt x="19290" y="1620"/>
                </a:cubicBezTo>
                <a:cubicBezTo>
                  <a:pt x="19156" y="1350"/>
                  <a:pt x="18888" y="1350"/>
                  <a:pt x="18620" y="1350"/>
                </a:cubicBezTo>
                <a:cubicBezTo>
                  <a:pt x="18351" y="1350"/>
                  <a:pt x="18217" y="1350"/>
                  <a:pt x="18083" y="1620"/>
                </a:cubicBezTo>
                <a:cubicBezTo>
                  <a:pt x="17680" y="1890"/>
                  <a:pt x="17680" y="1890"/>
                  <a:pt x="17680" y="1890"/>
                </a:cubicBezTo>
                <a:cubicBezTo>
                  <a:pt x="17278" y="1620"/>
                  <a:pt x="16876" y="1485"/>
                  <a:pt x="16473" y="1350"/>
                </a:cubicBezTo>
                <a:cubicBezTo>
                  <a:pt x="16473" y="945"/>
                  <a:pt x="16473" y="945"/>
                  <a:pt x="16473" y="945"/>
                </a:cubicBezTo>
                <a:cubicBezTo>
                  <a:pt x="16473" y="405"/>
                  <a:pt x="16071" y="0"/>
                  <a:pt x="15534" y="0"/>
                </a:cubicBezTo>
                <a:cubicBezTo>
                  <a:pt x="14729" y="0"/>
                  <a:pt x="14729" y="0"/>
                  <a:pt x="14729" y="0"/>
                </a:cubicBezTo>
                <a:cubicBezTo>
                  <a:pt x="14192" y="0"/>
                  <a:pt x="13790" y="405"/>
                  <a:pt x="13790" y="945"/>
                </a:cubicBezTo>
                <a:cubicBezTo>
                  <a:pt x="13790" y="1350"/>
                  <a:pt x="13790" y="1350"/>
                  <a:pt x="13790" y="1350"/>
                </a:cubicBezTo>
                <a:cubicBezTo>
                  <a:pt x="13387" y="1485"/>
                  <a:pt x="12985" y="1620"/>
                  <a:pt x="12582" y="1890"/>
                </a:cubicBezTo>
                <a:cubicBezTo>
                  <a:pt x="12180" y="1620"/>
                  <a:pt x="12180" y="1620"/>
                  <a:pt x="12180" y="1620"/>
                </a:cubicBezTo>
                <a:cubicBezTo>
                  <a:pt x="12046" y="1350"/>
                  <a:pt x="11777" y="1350"/>
                  <a:pt x="11509" y="1350"/>
                </a:cubicBezTo>
                <a:cubicBezTo>
                  <a:pt x="11375" y="1350"/>
                  <a:pt x="11107" y="1350"/>
                  <a:pt x="10972" y="1620"/>
                </a:cubicBezTo>
                <a:cubicBezTo>
                  <a:pt x="10302" y="2160"/>
                  <a:pt x="10302" y="2160"/>
                  <a:pt x="10302" y="2160"/>
                </a:cubicBezTo>
                <a:cubicBezTo>
                  <a:pt x="10033" y="2565"/>
                  <a:pt x="10033" y="3105"/>
                  <a:pt x="10302" y="3510"/>
                </a:cubicBezTo>
                <a:cubicBezTo>
                  <a:pt x="10704" y="3780"/>
                  <a:pt x="10704" y="3780"/>
                  <a:pt x="10704" y="3780"/>
                </a:cubicBezTo>
                <a:cubicBezTo>
                  <a:pt x="10436" y="4185"/>
                  <a:pt x="10302" y="4590"/>
                  <a:pt x="10167" y="4995"/>
                </a:cubicBezTo>
                <a:cubicBezTo>
                  <a:pt x="9631" y="4995"/>
                  <a:pt x="9631" y="4995"/>
                  <a:pt x="9631" y="4995"/>
                </a:cubicBezTo>
                <a:cubicBezTo>
                  <a:pt x="9228" y="4995"/>
                  <a:pt x="8826" y="5400"/>
                  <a:pt x="8826" y="5940"/>
                </a:cubicBezTo>
                <a:cubicBezTo>
                  <a:pt x="8826" y="6750"/>
                  <a:pt x="8826" y="6750"/>
                  <a:pt x="8826" y="6750"/>
                </a:cubicBezTo>
                <a:cubicBezTo>
                  <a:pt x="8826" y="7290"/>
                  <a:pt x="9228" y="7695"/>
                  <a:pt x="9631" y="7695"/>
                </a:cubicBezTo>
                <a:cubicBezTo>
                  <a:pt x="10167" y="7695"/>
                  <a:pt x="10167" y="7695"/>
                  <a:pt x="10167" y="7695"/>
                </a:cubicBezTo>
                <a:cubicBezTo>
                  <a:pt x="10302" y="8100"/>
                  <a:pt x="10436" y="8505"/>
                  <a:pt x="10704" y="8910"/>
                </a:cubicBezTo>
                <a:cubicBezTo>
                  <a:pt x="10302" y="9315"/>
                  <a:pt x="10302" y="9315"/>
                  <a:pt x="10302" y="9315"/>
                </a:cubicBezTo>
                <a:cubicBezTo>
                  <a:pt x="10033" y="9585"/>
                  <a:pt x="10033" y="10260"/>
                  <a:pt x="10302" y="10530"/>
                </a:cubicBezTo>
                <a:cubicBezTo>
                  <a:pt x="10972" y="11205"/>
                  <a:pt x="10972" y="11205"/>
                  <a:pt x="10972" y="11205"/>
                </a:cubicBezTo>
                <a:cubicBezTo>
                  <a:pt x="11107" y="11340"/>
                  <a:pt x="11375" y="11475"/>
                  <a:pt x="11509" y="11475"/>
                </a:cubicBezTo>
                <a:cubicBezTo>
                  <a:pt x="11777" y="11475"/>
                  <a:pt x="12046" y="11340"/>
                  <a:pt x="12180" y="11205"/>
                </a:cubicBezTo>
                <a:cubicBezTo>
                  <a:pt x="12582" y="10800"/>
                  <a:pt x="12582" y="10800"/>
                  <a:pt x="12582" y="10800"/>
                </a:cubicBezTo>
                <a:cubicBezTo>
                  <a:pt x="12985" y="11070"/>
                  <a:pt x="13387" y="11205"/>
                  <a:pt x="13790" y="11340"/>
                </a:cubicBezTo>
                <a:cubicBezTo>
                  <a:pt x="13790" y="11880"/>
                  <a:pt x="13790" y="11880"/>
                  <a:pt x="13790" y="11880"/>
                </a:cubicBezTo>
                <a:cubicBezTo>
                  <a:pt x="13790" y="12285"/>
                  <a:pt x="14192" y="12690"/>
                  <a:pt x="14729" y="12690"/>
                </a:cubicBezTo>
                <a:cubicBezTo>
                  <a:pt x="15534" y="12690"/>
                  <a:pt x="15534" y="12690"/>
                  <a:pt x="15534" y="12690"/>
                </a:cubicBezTo>
                <a:cubicBezTo>
                  <a:pt x="16071" y="12690"/>
                  <a:pt x="16473" y="12285"/>
                  <a:pt x="16473" y="11880"/>
                </a:cubicBezTo>
                <a:cubicBezTo>
                  <a:pt x="16473" y="11340"/>
                  <a:pt x="16473" y="11340"/>
                  <a:pt x="16473" y="11340"/>
                </a:cubicBezTo>
                <a:cubicBezTo>
                  <a:pt x="16876" y="11205"/>
                  <a:pt x="17278" y="11070"/>
                  <a:pt x="17680" y="10800"/>
                </a:cubicBezTo>
                <a:cubicBezTo>
                  <a:pt x="18083" y="11205"/>
                  <a:pt x="18083" y="11205"/>
                  <a:pt x="18083" y="11205"/>
                </a:cubicBezTo>
                <a:cubicBezTo>
                  <a:pt x="18217" y="11340"/>
                  <a:pt x="18351" y="11475"/>
                  <a:pt x="18620" y="11475"/>
                </a:cubicBezTo>
                <a:cubicBezTo>
                  <a:pt x="18888" y="11475"/>
                  <a:pt x="19156" y="11340"/>
                  <a:pt x="19290" y="11205"/>
                </a:cubicBezTo>
                <a:cubicBezTo>
                  <a:pt x="19827" y="10530"/>
                  <a:pt x="19827" y="10530"/>
                  <a:pt x="19827" y="10530"/>
                </a:cubicBezTo>
                <a:cubicBezTo>
                  <a:pt x="20230" y="10260"/>
                  <a:pt x="20230" y="9585"/>
                  <a:pt x="19827" y="9315"/>
                </a:cubicBezTo>
                <a:cubicBezTo>
                  <a:pt x="19559" y="8910"/>
                  <a:pt x="19559" y="8910"/>
                  <a:pt x="19559" y="8910"/>
                </a:cubicBezTo>
                <a:cubicBezTo>
                  <a:pt x="19827" y="8505"/>
                  <a:pt x="19961" y="8100"/>
                  <a:pt x="20095" y="7695"/>
                </a:cubicBezTo>
                <a:cubicBezTo>
                  <a:pt x="20498" y="7695"/>
                  <a:pt x="20498" y="7695"/>
                  <a:pt x="20498" y="7695"/>
                </a:cubicBezTo>
                <a:close/>
                <a:moveTo>
                  <a:pt x="19425" y="7290"/>
                </a:moveTo>
                <a:cubicBezTo>
                  <a:pt x="19290" y="7830"/>
                  <a:pt x="19022" y="8370"/>
                  <a:pt x="18754" y="8775"/>
                </a:cubicBezTo>
                <a:cubicBezTo>
                  <a:pt x="18620" y="8910"/>
                  <a:pt x="18620" y="9180"/>
                  <a:pt x="18754" y="9315"/>
                </a:cubicBezTo>
                <a:cubicBezTo>
                  <a:pt x="19290" y="9855"/>
                  <a:pt x="19290" y="9855"/>
                  <a:pt x="19290" y="9855"/>
                </a:cubicBezTo>
                <a:cubicBezTo>
                  <a:pt x="19425" y="9855"/>
                  <a:pt x="19425" y="9990"/>
                  <a:pt x="19290" y="9990"/>
                </a:cubicBezTo>
                <a:cubicBezTo>
                  <a:pt x="18754" y="10665"/>
                  <a:pt x="18754" y="10665"/>
                  <a:pt x="18754" y="10665"/>
                </a:cubicBezTo>
                <a:cubicBezTo>
                  <a:pt x="18754" y="10665"/>
                  <a:pt x="18620" y="10665"/>
                  <a:pt x="18620" y="10665"/>
                </a:cubicBezTo>
                <a:cubicBezTo>
                  <a:pt x="18620" y="10665"/>
                  <a:pt x="18620" y="10665"/>
                  <a:pt x="18620" y="10665"/>
                </a:cubicBezTo>
                <a:cubicBezTo>
                  <a:pt x="18083" y="10125"/>
                  <a:pt x="18083" y="10125"/>
                  <a:pt x="18083" y="10125"/>
                </a:cubicBezTo>
                <a:cubicBezTo>
                  <a:pt x="17949" y="9990"/>
                  <a:pt x="17680" y="9855"/>
                  <a:pt x="17546" y="9990"/>
                </a:cubicBezTo>
                <a:cubicBezTo>
                  <a:pt x="17010" y="10395"/>
                  <a:pt x="16473" y="10530"/>
                  <a:pt x="15936" y="10665"/>
                </a:cubicBezTo>
                <a:cubicBezTo>
                  <a:pt x="15802" y="10665"/>
                  <a:pt x="15668" y="10800"/>
                  <a:pt x="15668" y="11070"/>
                </a:cubicBezTo>
                <a:cubicBezTo>
                  <a:pt x="15668" y="11880"/>
                  <a:pt x="15668" y="11880"/>
                  <a:pt x="15668" y="11880"/>
                </a:cubicBezTo>
                <a:cubicBezTo>
                  <a:pt x="15668" y="11880"/>
                  <a:pt x="15534" y="11880"/>
                  <a:pt x="15534" y="11880"/>
                </a:cubicBezTo>
                <a:cubicBezTo>
                  <a:pt x="14729" y="11880"/>
                  <a:pt x="14729" y="11880"/>
                  <a:pt x="14729" y="11880"/>
                </a:cubicBezTo>
                <a:cubicBezTo>
                  <a:pt x="14595" y="11880"/>
                  <a:pt x="14595" y="11880"/>
                  <a:pt x="14595" y="11880"/>
                </a:cubicBezTo>
                <a:cubicBezTo>
                  <a:pt x="14595" y="11070"/>
                  <a:pt x="14595" y="11070"/>
                  <a:pt x="14595" y="11070"/>
                </a:cubicBezTo>
                <a:cubicBezTo>
                  <a:pt x="14595" y="10800"/>
                  <a:pt x="14461" y="10665"/>
                  <a:pt x="14326" y="10665"/>
                </a:cubicBezTo>
                <a:cubicBezTo>
                  <a:pt x="13656" y="10530"/>
                  <a:pt x="13119" y="10395"/>
                  <a:pt x="12717" y="9990"/>
                </a:cubicBezTo>
                <a:cubicBezTo>
                  <a:pt x="12582" y="9990"/>
                  <a:pt x="12582" y="9990"/>
                  <a:pt x="12448" y="9990"/>
                </a:cubicBezTo>
                <a:cubicBezTo>
                  <a:pt x="12314" y="9990"/>
                  <a:pt x="12314" y="9990"/>
                  <a:pt x="12180" y="10125"/>
                </a:cubicBezTo>
                <a:cubicBezTo>
                  <a:pt x="11643" y="10665"/>
                  <a:pt x="11643" y="10665"/>
                  <a:pt x="11643" y="10665"/>
                </a:cubicBezTo>
                <a:cubicBezTo>
                  <a:pt x="11643" y="10665"/>
                  <a:pt x="11643" y="10665"/>
                  <a:pt x="11509" y="10665"/>
                </a:cubicBezTo>
                <a:cubicBezTo>
                  <a:pt x="11509" y="10665"/>
                  <a:pt x="11509" y="10665"/>
                  <a:pt x="11509" y="10665"/>
                </a:cubicBezTo>
                <a:cubicBezTo>
                  <a:pt x="10838" y="9990"/>
                  <a:pt x="10838" y="9990"/>
                  <a:pt x="10838" y="9990"/>
                </a:cubicBezTo>
                <a:cubicBezTo>
                  <a:pt x="10838" y="9990"/>
                  <a:pt x="10838" y="9855"/>
                  <a:pt x="10838" y="9855"/>
                </a:cubicBezTo>
                <a:cubicBezTo>
                  <a:pt x="11509" y="9315"/>
                  <a:pt x="11509" y="9315"/>
                  <a:pt x="11509" y="9315"/>
                </a:cubicBezTo>
                <a:cubicBezTo>
                  <a:pt x="11643" y="9180"/>
                  <a:pt x="11643" y="8910"/>
                  <a:pt x="11509" y="8775"/>
                </a:cubicBezTo>
                <a:cubicBezTo>
                  <a:pt x="11241" y="8370"/>
                  <a:pt x="10972" y="7830"/>
                  <a:pt x="10838" y="7290"/>
                </a:cubicBezTo>
                <a:cubicBezTo>
                  <a:pt x="10838" y="7020"/>
                  <a:pt x="10704" y="6885"/>
                  <a:pt x="10436" y="6885"/>
                </a:cubicBezTo>
                <a:cubicBezTo>
                  <a:pt x="9631" y="6885"/>
                  <a:pt x="9631" y="6885"/>
                  <a:pt x="9631" y="6885"/>
                </a:cubicBezTo>
                <a:cubicBezTo>
                  <a:pt x="9631" y="6885"/>
                  <a:pt x="9631" y="6885"/>
                  <a:pt x="9631" y="6750"/>
                </a:cubicBezTo>
                <a:cubicBezTo>
                  <a:pt x="9631" y="5940"/>
                  <a:pt x="9631" y="5940"/>
                  <a:pt x="9631" y="5940"/>
                </a:cubicBezTo>
                <a:cubicBezTo>
                  <a:pt x="9631" y="5940"/>
                  <a:pt x="9631" y="5805"/>
                  <a:pt x="9631" y="5805"/>
                </a:cubicBezTo>
                <a:cubicBezTo>
                  <a:pt x="10436" y="5805"/>
                  <a:pt x="10436" y="5805"/>
                  <a:pt x="10436" y="5805"/>
                </a:cubicBezTo>
                <a:cubicBezTo>
                  <a:pt x="10704" y="5805"/>
                  <a:pt x="10838" y="5670"/>
                  <a:pt x="10838" y="5535"/>
                </a:cubicBezTo>
                <a:cubicBezTo>
                  <a:pt x="10972" y="4995"/>
                  <a:pt x="11241" y="4455"/>
                  <a:pt x="11509" y="3915"/>
                </a:cubicBezTo>
                <a:cubicBezTo>
                  <a:pt x="11643" y="3780"/>
                  <a:pt x="11643" y="3510"/>
                  <a:pt x="11509" y="3375"/>
                </a:cubicBezTo>
                <a:cubicBezTo>
                  <a:pt x="10838" y="2835"/>
                  <a:pt x="10838" y="2835"/>
                  <a:pt x="10838" y="2835"/>
                </a:cubicBezTo>
                <a:cubicBezTo>
                  <a:pt x="10838" y="2835"/>
                  <a:pt x="10838" y="2835"/>
                  <a:pt x="10838" y="2835"/>
                </a:cubicBezTo>
                <a:cubicBezTo>
                  <a:pt x="10838" y="2835"/>
                  <a:pt x="10838" y="2700"/>
                  <a:pt x="10838" y="2700"/>
                </a:cubicBezTo>
                <a:cubicBezTo>
                  <a:pt x="11509" y="2160"/>
                  <a:pt x="11509" y="2160"/>
                  <a:pt x="11509" y="2160"/>
                </a:cubicBezTo>
                <a:cubicBezTo>
                  <a:pt x="11509" y="2160"/>
                  <a:pt x="11509" y="2160"/>
                  <a:pt x="11509" y="2160"/>
                </a:cubicBezTo>
                <a:cubicBezTo>
                  <a:pt x="11643" y="2160"/>
                  <a:pt x="11643" y="2160"/>
                  <a:pt x="11643" y="2160"/>
                </a:cubicBezTo>
                <a:cubicBezTo>
                  <a:pt x="12180" y="2700"/>
                  <a:pt x="12180" y="2700"/>
                  <a:pt x="12180" y="2700"/>
                </a:cubicBezTo>
                <a:cubicBezTo>
                  <a:pt x="12314" y="2835"/>
                  <a:pt x="12582" y="2835"/>
                  <a:pt x="12717" y="2700"/>
                </a:cubicBezTo>
                <a:cubicBezTo>
                  <a:pt x="13119" y="2430"/>
                  <a:pt x="13656" y="2160"/>
                  <a:pt x="14192" y="2025"/>
                </a:cubicBezTo>
                <a:cubicBezTo>
                  <a:pt x="14461" y="2025"/>
                  <a:pt x="14595" y="1890"/>
                  <a:pt x="14595" y="1755"/>
                </a:cubicBezTo>
                <a:cubicBezTo>
                  <a:pt x="14595" y="945"/>
                  <a:pt x="14595" y="945"/>
                  <a:pt x="14595" y="945"/>
                </a:cubicBezTo>
                <a:cubicBezTo>
                  <a:pt x="14595" y="810"/>
                  <a:pt x="14595" y="810"/>
                  <a:pt x="14729" y="810"/>
                </a:cubicBezTo>
                <a:cubicBezTo>
                  <a:pt x="15534" y="810"/>
                  <a:pt x="15534" y="810"/>
                  <a:pt x="15534" y="810"/>
                </a:cubicBezTo>
                <a:cubicBezTo>
                  <a:pt x="15534" y="810"/>
                  <a:pt x="15668" y="810"/>
                  <a:pt x="15668" y="945"/>
                </a:cubicBezTo>
                <a:cubicBezTo>
                  <a:pt x="15668" y="1755"/>
                  <a:pt x="15668" y="1755"/>
                  <a:pt x="15668" y="1755"/>
                </a:cubicBezTo>
                <a:cubicBezTo>
                  <a:pt x="15668" y="1890"/>
                  <a:pt x="15802" y="2025"/>
                  <a:pt x="15936" y="2025"/>
                </a:cubicBezTo>
                <a:cubicBezTo>
                  <a:pt x="16473" y="2160"/>
                  <a:pt x="17010" y="2430"/>
                  <a:pt x="17546" y="2700"/>
                </a:cubicBezTo>
                <a:cubicBezTo>
                  <a:pt x="17680" y="2835"/>
                  <a:pt x="17949" y="2835"/>
                  <a:pt x="18083" y="2700"/>
                </a:cubicBezTo>
                <a:cubicBezTo>
                  <a:pt x="18620" y="2160"/>
                  <a:pt x="18620" y="2160"/>
                  <a:pt x="18620" y="2160"/>
                </a:cubicBezTo>
                <a:cubicBezTo>
                  <a:pt x="18620" y="2160"/>
                  <a:pt x="18620" y="2160"/>
                  <a:pt x="18620" y="2160"/>
                </a:cubicBezTo>
                <a:cubicBezTo>
                  <a:pt x="18620" y="2160"/>
                  <a:pt x="18754" y="2160"/>
                  <a:pt x="18754" y="2160"/>
                </a:cubicBezTo>
                <a:cubicBezTo>
                  <a:pt x="19290" y="2700"/>
                  <a:pt x="19290" y="2700"/>
                  <a:pt x="19290" y="2700"/>
                </a:cubicBezTo>
                <a:cubicBezTo>
                  <a:pt x="19425" y="2835"/>
                  <a:pt x="19425" y="2835"/>
                  <a:pt x="19290" y="2835"/>
                </a:cubicBezTo>
                <a:cubicBezTo>
                  <a:pt x="18754" y="3510"/>
                  <a:pt x="18754" y="3510"/>
                  <a:pt x="18754" y="3510"/>
                </a:cubicBezTo>
                <a:cubicBezTo>
                  <a:pt x="18620" y="3645"/>
                  <a:pt x="18620" y="3780"/>
                  <a:pt x="18754" y="3915"/>
                </a:cubicBezTo>
                <a:cubicBezTo>
                  <a:pt x="19022" y="4455"/>
                  <a:pt x="19290" y="4995"/>
                  <a:pt x="19425" y="5535"/>
                </a:cubicBezTo>
                <a:cubicBezTo>
                  <a:pt x="19425" y="5670"/>
                  <a:pt x="19559" y="5805"/>
                  <a:pt x="19693" y="5805"/>
                </a:cubicBezTo>
                <a:cubicBezTo>
                  <a:pt x="20498" y="5805"/>
                  <a:pt x="20498" y="5805"/>
                  <a:pt x="20498" y="5805"/>
                </a:cubicBezTo>
                <a:cubicBezTo>
                  <a:pt x="20632" y="5805"/>
                  <a:pt x="20632" y="5940"/>
                  <a:pt x="20632" y="5940"/>
                </a:cubicBezTo>
                <a:cubicBezTo>
                  <a:pt x="20632" y="6750"/>
                  <a:pt x="20632" y="6750"/>
                  <a:pt x="20632" y="6750"/>
                </a:cubicBezTo>
                <a:cubicBezTo>
                  <a:pt x="20632" y="6885"/>
                  <a:pt x="20632" y="6885"/>
                  <a:pt x="20498" y="6885"/>
                </a:cubicBezTo>
                <a:cubicBezTo>
                  <a:pt x="19693" y="6885"/>
                  <a:pt x="19693" y="6885"/>
                  <a:pt x="19693" y="6885"/>
                </a:cubicBezTo>
                <a:cubicBezTo>
                  <a:pt x="19559" y="6885"/>
                  <a:pt x="19425" y="7020"/>
                  <a:pt x="19425" y="7290"/>
                </a:cubicBezTo>
                <a:close/>
                <a:moveTo>
                  <a:pt x="15131" y="3780"/>
                </a:moveTo>
                <a:cubicBezTo>
                  <a:pt x="13656" y="3780"/>
                  <a:pt x="12582" y="4995"/>
                  <a:pt x="12582" y="6345"/>
                </a:cubicBezTo>
                <a:cubicBezTo>
                  <a:pt x="12582" y="7830"/>
                  <a:pt x="13656" y="8910"/>
                  <a:pt x="15131" y="8910"/>
                </a:cubicBezTo>
                <a:cubicBezTo>
                  <a:pt x="16473" y="8910"/>
                  <a:pt x="17680" y="7830"/>
                  <a:pt x="17680" y="6345"/>
                </a:cubicBezTo>
                <a:cubicBezTo>
                  <a:pt x="17680" y="4995"/>
                  <a:pt x="16473" y="3780"/>
                  <a:pt x="15131" y="3780"/>
                </a:cubicBezTo>
                <a:close/>
                <a:moveTo>
                  <a:pt x="15131" y="8100"/>
                </a:moveTo>
                <a:cubicBezTo>
                  <a:pt x="14192" y="8100"/>
                  <a:pt x="13387" y="7290"/>
                  <a:pt x="13387" y="6345"/>
                </a:cubicBezTo>
                <a:cubicBezTo>
                  <a:pt x="13387" y="5400"/>
                  <a:pt x="14192" y="4590"/>
                  <a:pt x="15131" y="4590"/>
                </a:cubicBezTo>
                <a:cubicBezTo>
                  <a:pt x="16071" y="4590"/>
                  <a:pt x="16876" y="5400"/>
                  <a:pt x="16876" y="6345"/>
                </a:cubicBezTo>
                <a:cubicBezTo>
                  <a:pt x="16876" y="7290"/>
                  <a:pt x="16071" y="8100"/>
                  <a:pt x="15131" y="8100"/>
                </a:cubicBezTo>
                <a:close/>
              </a:path>
            </a:pathLst>
          </a:custGeom>
          <a:solidFill>
            <a:srgbClr val="E8CD48"/>
          </a:solidFill>
          <a:ln>
            <a:noFill/>
          </a:ln>
        </p:spPr>
        <p:txBody>
          <a:bodyPr lIns="45719" rIns="45719"/>
          <a:lstStyle/>
          <a:p>
            <a:endParaRPr lang="en-US" dirty="0"/>
          </a:p>
        </p:txBody>
      </p:sp>
      <p:pic>
        <p:nvPicPr>
          <p:cNvPr id="6" name="Picture 5" descr="Logo&#10;&#10;Description automatically generated">
            <a:extLst>
              <a:ext uri="{FF2B5EF4-FFF2-40B4-BE49-F238E27FC236}">
                <a16:creationId xmlns:a16="http://schemas.microsoft.com/office/drawing/2014/main" id="{5EEF4648-A276-97BA-F61A-6FAFE08122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117601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50049" y="0"/>
            <a:ext cx="1064302" cy="184379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5628CC-8699-4E8D-BE88-EC4E237B381D}"/>
              </a:ext>
            </a:extLst>
          </p:cNvPr>
          <p:cNvSpPr/>
          <p:nvPr/>
        </p:nvSpPr>
        <p:spPr>
          <a:xfrm>
            <a:off x="9426" y="3762531"/>
            <a:ext cx="12173149" cy="2328357"/>
          </a:xfrm>
          <a:prstGeom prst="rect">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Rectangle: Rounded Corners 35">
            <a:extLst>
              <a:ext uri="{FF2B5EF4-FFF2-40B4-BE49-F238E27FC236}">
                <a16:creationId xmlns:a16="http://schemas.microsoft.com/office/drawing/2014/main" id="{50BC63E4-FE53-4DD1-B184-470771BC499E}"/>
              </a:ext>
            </a:extLst>
          </p:cNvPr>
          <p:cNvSpPr/>
          <p:nvPr/>
        </p:nvSpPr>
        <p:spPr>
          <a:xfrm>
            <a:off x="5351490" y="1480976"/>
            <a:ext cx="6002310" cy="3553346"/>
          </a:xfrm>
          <a:prstGeom prst="roundRect">
            <a:avLst>
              <a:gd name="adj" fmla="val 6536"/>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p:cNvSpPr>
            <a:spLocks noGrp="1"/>
          </p:cNvSpPr>
          <p:nvPr>
            <p:ph type="title"/>
          </p:nvPr>
        </p:nvSpPr>
        <p:spPr>
          <a:xfrm>
            <a:off x="838200" y="2174114"/>
            <a:ext cx="4513289" cy="1325563"/>
          </a:xfrm>
        </p:spPr>
        <p:txBody>
          <a:bodyPr>
            <a:noAutofit/>
          </a:bodyPr>
          <a:lstStyle/>
          <a:p>
            <a:r>
              <a:rPr lang="en-US" sz="2400" dirty="0"/>
              <a:t>AFFORDABLE HOUSING PROGRAM:</a:t>
            </a:r>
            <a:br>
              <a:rPr lang="en-US" sz="2400" dirty="0"/>
            </a:br>
            <a:r>
              <a:rPr lang="en-US" sz="2400" dirty="0"/>
              <a:t>MEMPHIS AFFORDABLE HOUSING TRUST PROGRAM (MAHTF)</a:t>
            </a:r>
            <a:br>
              <a:rPr lang="en-US" sz="2400" dirty="0"/>
            </a:br>
            <a:endParaRPr lang="en-US" sz="2400" dirty="0"/>
          </a:p>
        </p:txBody>
      </p:sp>
      <p:sp>
        <p:nvSpPr>
          <p:cNvPr id="4" name="Slide Number Placeholder 3"/>
          <p:cNvSpPr>
            <a:spLocks noGrp="1"/>
          </p:cNvSpPr>
          <p:nvPr>
            <p:ph type="sldNum" sz="quarter" idx="12"/>
          </p:nvPr>
        </p:nvSpPr>
        <p:spPr/>
        <p:txBody>
          <a:bodyPr/>
          <a:lstStyle/>
          <a:p>
            <a:fld id="{B5710A8E-EDF3-4BAE-B9AF-4928F118BE40}" type="slidenum">
              <a:rPr lang="en-US" smtClean="0"/>
              <a:t>5</a:t>
            </a:fld>
            <a:endParaRPr lang="en-US" dirty="0"/>
          </a:p>
        </p:txBody>
      </p:sp>
      <p:sp>
        <p:nvSpPr>
          <p:cNvPr id="3" name="Content Placeholder 2"/>
          <p:cNvSpPr>
            <a:spLocks noGrp="1"/>
          </p:cNvSpPr>
          <p:nvPr>
            <p:ph idx="1"/>
          </p:nvPr>
        </p:nvSpPr>
        <p:spPr>
          <a:xfrm>
            <a:off x="5463005" y="1915738"/>
            <a:ext cx="5642548" cy="2683821"/>
          </a:xfrm>
        </p:spPr>
        <p:txBody>
          <a:bodyPr>
            <a:normAutofit lnSpcReduction="10000"/>
          </a:bodyPr>
          <a:lstStyle/>
          <a:p>
            <a:pPr>
              <a:lnSpc>
                <a:spcPct val="150000"/>
              </a:lnSpc>
              <a:buClr>
                <a:srgbClr val="E8CD48"/>
              </a:buClr>
            </a:pPr>
            <a:r>
              <a:rPr lang="en-US" sz="1600" b="1" dirty="0">
                <a:solidFill>
                  <a:srgbClr val="FFC000"/>
                </a:solidFill>
              </a:rPr>
              <a:t>MAHTF Program Overview:  </a:t>
            </a:r>
          </a:p>
          <a:p>
            <a:pPr lvl="1" algn="just">
              <a:lnSpc>
                <a:spcPct val="150000"/>
              </a:lnSpc>
              <a:buClr>
                <a:srgbClr val="E8CD48"/>
              </a:buClr>
            </a:pPr>
            <a:r>
              <a:rPr lang="en-US" sz="1600" b="0" i="0" u="none" strike="noStrike" dirty="0">
                <a:solidFill>
                  <a:srgbClr val="404040"/>
                </a:solidFill>
                <a:effectLst/>
                <a:latin typeface="Avenir LT Std 45 Book" panose="020B0502020203020204"/>
              </a:rPr>
              <a:t>Assist nonprofit </a:t>
            </a:r>
            <a:r>
              <a:rPr lang="en-US" sz="1600" dirty="0">
                <a:solidFill>
                  <a:srgbClr val="404040"/>
                </a:solidFill>
                <a:latin typeface="Avenir LT Std 45 Book" panose="020B0502020203020204"/>
              </a:rPr>
              <a:t>and</a:t>
            </a:r>
            <a:r>
              <a:rPr lang="en-US" sz="1600" b="0" i="0" u="none" strike="noStrike" dirty="0">
                <a:solidFill>
                  <a:srgbClr val="404040"/>
                </a:solidFill>
                <a:effectLst/>
                <a:latin typeface="Avenir LT Std 45 Book" panose="020B0502020203020204"/>
              </a:rPr>
              <a:t> for-profit housing developer</a:t>
            </a:r>
            <a:r>
              <a:rPr lang="en-US" sz="1600" dirty="0">
                <a:solidFill>
                  <a:srgbClr val="404040"/>
                </a:solidFill>
                <a:latin typeface="Avenir LT Std 45 Book" panose="020B0502020203020204"/>
              </a:rPr>
              <a:t>s</a:t>
            </a:r>
            <a:r>
              <a:rPr lang="en-US" sz="1600" b="0" i="0" u="none" strike="noStrike" dirty="0">
                <a:solidFill>
                  <a:srgbClr val="404040"/>
                </a:solidFill>
                <a:effectLst/>
                <a:latin typeface="Avenir LT Std 45 Book" panose="020B0502020203020204"/>
              </a:rPr>
              <a:t> with costs related to:</a:t>
            </a:r>
          </a:p>
          <a:p>
            <a:pPr marL="742950" lvl="1" indent="-285750">
              <a:lnSpc>
                <a:spcPct val="150000"/>
              </a:lnSpc>
              <a:buClr>
                <a:srgbClr val="E8CD48"/>
              </a:buClr>
              <a:buFont typeface="Arial" panose="020B0604020202020204" pitchFamily="34" charset="0"/>
              <a:buChar char="•"/>
            </a:pPr>
            <a:r>
              <a:rPr lang="en-US" sz="1600" dirty="0">
                <a:solidFill>
                  <a:srgbClr val="404040"/>
                </a:solidFill>
                <a:latin typeface="Avenir LT Std 45 Book" panose="020B0502020203020204"/>
              </a:rPr>
              <a:t>New construction or rehabilitation of single-family housing</a:t>
            </a:r>
          </a:p>
          <a:p>
            <a:pPr marL="742950" lvl="1" indent="-285750">
              <a:lnSpc>
                <a:spcPct val="150000"/>
              </a:lnSpc>
              <a:buClr>
                <a:srgbClr val="E8CD48"/>
              </a:buClr>
              <a:buFont typeface="Arial" panose="020B0604020202020204" pitchFamily="34" charset="0"/>
              <a:buChar char="•"/>
            </a:pPr>
            <a:r>
              <a:rPr lang="en-US" sz="1600" b="0" i="0" u="none" strike="noStrike" dirty="0">
                <a:solidFill>
                  <a:srgbClr val="404040"/>
                </a:solidFill>
                <a:effectLst/>
                <a:latin typeface="Avenir LT Std 45 Book" panose="020B0502020203020204"/>
              </a:rPr>
              <a:t>New</a:t>
            </a:r>
            <a:r>
              <a:rPr lang="en-US" sz="1600" dirty="0">
                <a:solidFill>
                  <a:srgbClr val="404040"/>
                </a:solidFill>
                <a:latin typeface="Avenir LT Std 45 Book" panose="020B0502020203020204"/>
              </a:rPr>
              <a:t> construction or rehabilitation of multi-family housing</a:t>
            </a:r>
          </a:p>
          <a:p>
            <a:pPr>
              <a:buClr>
                <a:srgbClr val="E8CD48"/>
              </a:buClr>
            </a:pPr>
            <a:endParaRPr lang="en-US" dirty="0"/>
          </a:p>
        </p:txBody>
      </p:sp>
      <p:sp>
        <p:nvSpPr>
          <p:cNvPr id="10" name="Freeform 835"/>
          <p:cNvSpPr>
            <a:spLocks/>
          </p:cNvSpPr>
          <p:nvPr/>
        </p:nvSpPr>
        <p:spPr bwMode="auto">
          <a:xfrm>
            <a:off x="978758" y="679403"/>
            <a:ext cx="895903" cy="901127"/>
          </a:xfrm>
          <a:custGeom>
            <a:avLst/>
            <a:gdLst>
              <a:gd name="T0" fmla="*/ 2147483646 w 21437"/>
              <a:gd name="T1" fmla="*/ 2147483646 h 21465"/>
              <a:gd name="T2" fmla="*/ 2147483646 w 21437"/>
              <a:gd name="T3" fmla="*/ 2147483646 h 21465"/>
              <a:gd name="T4" fmla="*/ 2147483646 w 21437"/>
              <a:gd name="T5" fmla="*/ 2147483646 h 21465"/>
              <a:gd name="T6" fmla="*/ 2147483646 w 21437"/>
              <a:gd name="T7" fmla="*/ 2147483646 h 214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37" h="21465" extrusionOk="0">
                <a:moveTo>
                  <a:pt x="15131" y="16740"/>
                </a:moveTo>
                <a:cubicBezTo>
                  <a:pt x="15131" y="16875"/>
                  <a:pt x="14863" y="16875"/>
                  <a:pt x="14729" y="16875"/>
                </a:cubicBezTo>
                <a:cubicBezTo>
                  <a:pt x="13790" y="16470"/>
                  <a:pt x="13790" y="16470"/>
                  <a:pt x="13790" y="16470"/>
                </a:cubicBezTo>
                <a:cubicBezTo>
                  <a:pt x="13521" y="16335"/>
                  <a:pt x="13387" y="16470"/>
                  <a:pt x="13253" y="16605"/>
                </a:cubicBezTo>
                <a:cubicBezTo>
                  <a:pt x="12851" y="17280"/>
                  <a:pt x="12314" y="17820"/>
                  <a:pt x="11643" y="18225"/>
                </a:cubicBezTo>
                <a:cubicBezTo>
                  <a:pt x="11375" y="18360"/>
                  <a:pt x="11375" y="18630"/>
                  <a:pt x="11509" y="18765"/>
                </a:cubicBezTo>
                <a:cubicBezTo>
                  <a:pt x="11912" y="19710"/>
                  <a:pt x="11912" y="19710"/>
                  <a:pt x="11912" y="19710"/>
                </a:cubicBezTo>
                <a:cubicBezTo>
                  <a:pt x="11912" y="19845"/>
                  <a:pt x="11912" y="20115"/>
                  <a:pt x="11643" y="20115"/>
                </a:cubicBezTo>
                <a:cubicBezTo>
                  <a:pt x="10570" y="20655"/>
                  <a:pt x="10570" y="20655"/>
                  <a:pt x="10570" y="20655"/>
                </a:cubicBezTo>
                <a:cubicBezTo>
                  <a:pt x="10436" y="20655"/>
                  <a:pt x="10302" y="20520"/>
                  <a:pt x="10167" y="20385"/>
                </a:cubicBezTo>
                <a:cubicBezTo>
                  <a:pt x="9765" y="19440"/>
                  <a:pt x="9765" y="19440"/>
                  <a:pt x="9765" y="19440"/>
                </a:cubicBezTo>
                <a:cubicBezTo>
                  <a:pt x="9765" y="19305"/>
                  <a:pt x="9497" y="19170"/>
                  <a:pt x="9362" y="19170"/>
                </a:cubicBezTo>
                <a:cubicBezTo>
                  <a:pt x="8557" y="19305"/>
                  <a:pt x="7753" y="19305"/>
                  <a:pt x="6948" y="19170"/>
                </a:cubicBezTo>
                <a:cubicBezTo>
                  <a:pt x="6813" y="19170"/>
                  <a:pt x="6679" y="19305"/>
                  <a:pt x="6545" y="19440"/>
                </a:cubicBezTo>
                <a:cubicBezTo>
                  <a:pt x="6143" y="20385"/>
                  <a:pt x="6143" y="20385"/>
                  <a:pt x="6143" y="20385"/>
                </a:cubicBezTo>
                <a:cubicBezTo>
                  <a:pt x="6143" y="20520"/>
                  <a:pt x="5874" y="20655"/>
                  <a:pt x="5740" y="20655"/>
                </a:cubicBezTo>
                <a:cubicBezTo>
                  <a:pt x="4667" y="20115"/>
                  <a:pt x="4667" y="20115"/>
                  <a:pt x="4667" y="20115"/>
                </a:cubicBezTo>
                <a:cubicBezTo>
                  <a:pt x="4667" y="20115"/>
                  <a:pt x="4533" y="20115"/>
                  <a:pt x="4533" y="19980"/>
                </a:cubicBezTo>
                <a:cubicBezTo>
                  <a:pt x="4533" y="19845"/>
                  <a:pt x="4533" y="19845"/>
                  <a:pt x="4533" y="19710"/>
                </a:cubicBezTo>
                <a:cubicBezTo>
                  <a:pt x="4935" y="18765"/>
                  <a:pt x="4935" y="18765"/>
                  <a:pt x="4935" y="18765"/>
                </a:cubicBezTo>
                <a:cubicBezTo>
                  <a:pt x="4935" y="18630"/>
                  <a:pt x="4935" y="18360"/>
                  <a:pt x="4801" y="18225"/>
                </a:cubicBezTo>
                <a:cubicBezTo>
                  <a:pt x="4130" y="17820"/>
                  <a:pt x="3594" y="17280"/>
                  <a:pt x="3057" y="16605"/>
                </a:cubicBezTo>
                <a:cubicBezTo>
                  <a:pt x="3057" y="16470"/>
                  <a:pt x="2789" y="16335"/>
                  <a:pt x="2654" y="16470"/>
                </a:cubicBezTo>
                <a:cubicBezTo>
                  <a:pt x="1581" y="16875"/>
                  <a:pt x="1581" y="16875"/>
                  <a:pt x="1581" y="16875"/>
                </a:cubicBezTo>
                <a:cubicBezTo>
                  <a:pt x="1447" y="16875"/>
                  <a:pt x="1313" y="16875"/>
                  <a:pt x="1179" y="16740"/>
                </a:cubicBezTo>
                <a:cubicBezTo>
                  <a:pt x="776" y="15525"/>
                  <a:pt x="776" y="15525"/>
                  <a:pt x="776" y="15525"/>
                </a:cubicBezTo>
                <a:cubicBezTo>
                  <a:pt x="776" y="15390"/>
                  <a:pt x="776" y="15255"/>
                  <a:pt x="910" y="15255"/>
                </a:cubicBezTo>
                <a:cubicBezTo>
                  <a:pt x="1984" y="14850"/>
                  <a:pt x="1984" y="14850"/>
                  <a:pt x="1984" y="14850"/>
                </a:cubicBezTo>
                <a:cubicBezTo>
                  <a:pt x="2118" y="14715"/>
                  <a:pt x="2252" y="14580"/>
                  <a:pt x="2118" y="14310"/>
                </a:cubicBezTo>
                <a:cubicBezTo>
                  <a:pt x="1984" y="13500"/>
                  <a:pt x="1984" y="12690"/>
                  <a:pt x="2118" y="11880"/>
                </a:cubicBezTo>
                <a:cubicBezTo>
                  <a:pt x="2252" y="11745"/>
                  <a:pt x="2118" y="11610"/>
                  <a:pt x="1984" y="11475"/>
                </a:cubicBezTo>
                <a:cubicBezTo>
                  <a:pt x="910" y="11070"/>
                  <a:pt x="910" y="11070"/>
                  <a:pt x="910" y="11070"/>
                </a:cubicBezTo>
                <a:cubicBezTo>
                  <a:pt x="910" y="11070"/>
                  <a:pt x="776" y="10935"/>
                  <a:pt x="776" y="10935"/>
                </a:cubicBezTo>
                <a:cubicBezTo>
                  <a:pt x="776" y="10800"/>
                  <a:pt x="776" y="10800"/>
                  <a:pt x="776" y="10665"/>
                </a:cubicBezTo>
                <a:cubicBezTo>
                  <a:pt x="1179" y="9585"/>
                  <a:pt x="1179" y="9585"/>
                  <a:pt x="1179" y="9585"/>
                </a:cubicBezTo>
                <a:cubicBezTo>
                  <a:pt x="1313" y="9585"/>
                  <a:pt x="1313" y="9450"/>
                  <a:pt x="1447" y="9450"/>
                </a:cubicBezTo>
                <a:cubicBezTo>
                  <a:pt x="1447" y="9450"/>
                  <a:pt x="1581" y="9450"/>
                  <a:pt x="1581" y="9450"/>
                </a:cubicBezTo>
                <a:cubicBezTo>
                  <a:pt x="2654" y="9855"/>
                  <a:pt x="2654" y="9855"/>
                  <a:pt x="2654" y="9855"/>
                </a:cubicBezTo>
                <a:cubicBezTo>
                  <a:pt x="2789" y="9990"/>
                  <a:pt x="3057" y="9855"/>
                  <a:pt x="3057" y="9720"/>
                </a:cubicBezTo>
                <a:cubicBezTo>
                  <a:pt x="3594" y="9045"/>
                  <a:pt x="4130" y="8505"/>
                  <a:pt x="4801" y="7965"/>
                </a:cubicBezTo>
                <a:cubicBezTo>
                  <a:pt x="4935" y="7965"/>
                  <a:pt x="5069" y="7695"/>
                  <a:pt x="4935" y="7560"/>
                </a:cubicBezTo>
                <a:cubicBezTo>
                  <a:pt x="4533" y="6480"/>
                  <a:pt x="4533" y="6480"/>
                  <a:pt x="4533" y="6480"/>
                </a:cubicBezTo>
                <a:cubicBezTo>
                  <a:pt x="4533" y="6480"/>
                  <a:pt x="4533" y="6345"/>
                  <a:pt x="4533" y="6345"/>
                </a:cubicBezTo>
                <a:cubicBezTo>
                  <a:pt x="4533" y="6210"/>
                  <a:pt x="4667" y="6210"/>
                  <a:pt x="4667" y="6210"/>
                </a:cubicBezTo>
                <a:cubicBezTo>
                  <a:pt x="5740" y="5670"/>
                  <a:pt x="5740" y="5670"/>
                  <a:pt x="5740" y="5670"/>
                </a:cubicBezTo>
                <a:cubicBezTo>
                  <a:pt x="5874" y="5670"/>
                  <a:pt x="6143" y="5670"/>
                  <a:pt x="6143" y="5805"/>
                </a:cubicBezTo>
                <a:cubicBezTo>
                  <a:pt x="6545" y="6885"/>
                  <a:pt x="6545" y="6885"/>
                  <a:pt x="6545" y="6885"/>
                </a:cubicBezTo>
                <a:cubicBezTo>
                  <a:pt x="6679" y="7020"/>
                  <a:pt x="6813" y="7155"/>
                  <a:pt x="7082" y="7020"/>
                </a:cubicBezTo>
                <a:cubicBezTo>
                  <a:pt x="7216" y="7020"/>
                  <a:pt x="7350" y="6750"/>
                  <a:pt x="7350" y="6615"/>
                </a:cubicBezTo>
                <a:cubicBezTo>
                  <a:pt x="6813" y="5535"/>
                  <a:pt x="6813" y="5535"/>
                  <a:pt x="6813" y="5535"/>
                </a:cubicBezTo>
                <a:cubicBezTo>
                  <a:pt x="6679" y="4995"/>
                  <a:pt x="6008" y="4725"/>
                  <a:pt x="5472" y="4995"/>
                </a:cubicBezTo>
                <a:cubicBezTo>
                  <a:pt x="4398" y="5400"/>
                  <a:pt x="4398" y="5400"/>
                  <a:pt x="4398" y="5400"/>
                </a:cubicBezTo>
                <a:cubicBezTo>
                  <a:pt x="4130" y="5535"/>
                  <a:pt x="3862" y="5670"/>
                  <a:pt x="3728" y="5940"/>
                </a:cubicBezTo>
                <a:cubicBezTo>
                  <a:pt x="3728" y="6210"/>
                  <a:pt x="3728" y="6615"/>
                  <a:pt x="3728" y="6885"/>
                </a:cubicBezTo>
                <a:cubicBezTo>
                  <a:pt x="4130" y="7560"/>
                  <a:pt x="4130" y="7560"/>
                  <a:pt x="4130" y="7560"/>
                </a:cubicBezTo>
                <a:cubicBezTo>
                  <a:pt x="3459" y="7965"/>
                  <a:pt x="3057" y="8505"/>
                  <a:pt x="2654" y="9045"/>
                </a:cubicBezTo>
                <a:cubicBezTo>
                  <a:pt x="1984" y="8775"/>
                  <a:pt x="1984" y="8775"/>
                  <a:pt x="1984" y="8775"/>
                </a:cubicBezTo>
                <a:cubicBezTo>
                  <a:pt x="1715" y="8640"/>
                  <a:pt x="1313" y="8640"/>
                  <a:pt x="1044" y="8775"/>
                </a:cubicBezTo>
                <a:cubicBezTo>
                  <a:pt x="776" y="8775"/>
                  <a:pt x="642" y="9045"/>
                  <a:pt x="508" y="9315"/>
                </a:cubicBezTo>
                <a:cubicBezTo>
                  <a:pt x="105" y="10395"/>
                  <a:pt x="105" y="10395"/>
                  <a:pt x="105" y="10395"/>
                </a:cubicBezTo>
                <a:cubicBezTo>
                  <a:pt x="-29" y="10665"/>
                  <a:pt x="-29" y="10935"/>
                  <a:pt x="105" y="11205"/>
                </a:cubicBezTo>
                <a:cubicBezTo>
                  <a:pt x="105" y="11475"/>
                  <a:pt x="374" y="11745"/>
                  <a:pt x="642" y="11880"/>
                </a:cubicBezTo>
                <a:cubicBezTo>
                  <a:pt x="1313" y="12150"/>
                  <a:pt x="1313" y="12150"/>
                  <a:pt x="1313" y="12150"/>
                </a:cubicBezTo>
                <a:cubicBezTo>
                  <a:pt x="1179" y="12825"/>
                  <a:pt x="1179" y="13500"/>
                  <a:pt x="1313" y="14175"/>
                </a:cubicBezTo>
                <a:cubicBezTo>
                  <a:pt x="642" y="14445"/>
                  <a:pt x="642" y="14445"/>
                  <a:pt x="642" y="14445"/>
                </a:cubicBezTo>
                <a:cubicBezTo>
                  <a:pt x="105" y="14715"/>
                  <a:pt x="-163" y="15390"/>
                  <a:pt x="105" y="15930"/>
                </a:cubicBezTo>
                <a:cubicBezTo>
                  <a:pt x="508" y="17010"/>
                  <a:pt x="508" y="17010"/>
                  <a:pt x="508" y="17010"/>
                </a:cubicBezTo>
                <a:cubicBezTo>
                  <a:pt x="776" y="17550"/>
                  <a:pt x="1313" y="17820"/>
                  <a:pt x="1984" y="17550"/>
                </a:cubicBezTo>
                <a:cubicBezTo>
                  <a:pt x="2654" y="17280"/>
                  <a:pt x="2654" y="17280"/>
                  <a:pt x="2654" y="17280"/>
                </a:cubicBezTo>
                <a:cubicBezTo>
                  <a:pt x="3057" y="17820"/>
                  <a:pt x="3459" y="18360"/>
                  <a:pt x="4130" y="18765"/>
                </a:cubicBezTo>
                <a:cubicBezTo>
                  <a:pt x="3728" y="19440"/>
                  <a:pt x="3728" y="19440"/>
                  <a:pt x="3728" y="19440"/>
                </a:cubicBezTo>
                <a:cubicBezTo>
                  <a:pt x="3728" y="19710"/>
                  <a:pt x="3728" y="19980"/>
                  <a:pt x="3728" y="20250"/>
                </a:cubicBezTo>
                <a:cubicBezTo>
                  <a:pt x="3862" y="20520"/>
                  <a:pt x="4130" y="20790"/>
                  <a:pt x="4398" y="20925"/>
                </a:cubicBezTo>
                <a:cubicBezTo>
                  <a:pt x="5472" y="21330"/>
                  <a:pt x="5472" y="21330"/>
                  <a:pt x="5472" y="21330"/>
                </a:cubicBezTo>
                <a:cubicBezTo>
                  <a:pt x="6008" y="21600"/>
                  <a:pt x="6679" y="21330"/>
                  <a:pt x="6813" y="20790"/>
                </a:cubicBezTo>
                <a:cubicBezTo>
                  <a:pt x="7216" y="19980"/>
                  <a:pt x="7216" y="19980"/>
                  <a:pt x="7216" y="19980"/>
                </a:cubicBezTo>
                <a:cubicBezTo>
                  <a:pt x="7887" y="20115"/>
                  <a:pt x="8557" y="20115"/>
                  <a:pt x="9228" y="19980"/>
                </a:cubicBezTo>
                <a:cubicBezTo>
                  <a:pt x="9497" y="20790"/>
                  <a:pt x="9497" y="20790"/>
                  <a:pt x="9497" y="20790"/>
                </a:cubicBezTo>
                <a:cubicBezTo>
                  <a:pt x="9631" y="21195"/>
                  <a:pt x="10033" y="21465"/>
                  <a:pt x="10570" y="21465"/>
                </a:cubicBezTo>
                <a:cubicBezTo>
                  <a:pt x="10704" y="21465"/>
                  <a:pt x="10838" y="21330"/>
                  <a:pt x="10972" y="21330"/>
                </a:cubicBezTo>
                <a:cubicBezTo>
                  <a:pt x="12046" y="20925"/>
                  <a:pt x="12046" y="20925"/>
                  <a:pt x="12046" y="20925"/>
                </a:cubicBezTo>
                <a:cubicBezTo>
                  <a:pt x="12582" y="20655"/>
                  <a:pt x="12851" y="19980"/>
                  <a:pt x="12582" y="19440"/>
                </a:cubicBezTo>
                <a:cubicBezTo>
                  <a:pt x="12314" y="18765"/>
                  <a:pt x="12314" y="18765"/>
                  <a:pt x="12314" y="18765"/>
                </a:cubicBezTo>
                <a:cubicBezTo>
                  <a:pt x="12851" y="18360"/>
                  <a:pt x="13387" y="17820"/>
                  <a:pt x="13790" y="17280"/>
                </a:cubicBezTo>
                <a:cubicBezTo>
                  <a:pt x="14461" y="17550"/>
                  <a:pt x="14461" y="17550"/>
                  <a:pt x="14461" y="17550"/>
                </a:cubicBezTo>
                <a:cubicBezTo>
                  <a:pt x="14997" y="17820"/>
                  <a:pt x="15668" y="17550"/>
                  <a:pt x="15936" y="17010"/>
                </a:cubicBezTo>
                <a:cubicBezTo>
                  <a:pt x="16339" y="15930"/>
                  <a:pt x="16339" y="15930"/>
                  <a:pt x="16339" y="15930"/>
                </a:cubicBezTo>
                <a:cubicBezTo>
                  <a:pt x="16473" y="15660"/>
                  <a:pt x="16473" y="15390"/>
                  <a:pt x="16339" y="15120"/>
                </a:cubicBezTo>
                <a:cubicBezTo>
                  <a:pt x="16205" y="14850"/>
                  <a:pt x="15936" y="14580"/>
                  <a:pt x="15668" y="14445"/>
                </a:cubicBezTo>
                <a:cubicBezTo>
                  <a:pt x="14729" y="14040"/>
                  <a:pt x="14729" y="14040"/>
                  <a:pt x="14729" y="14040"/>
                </a:cubicBezTo>
                <a:cubicBezTo>
                  <a:pt x="14595" y="13905"/>
                  <a:pt x="14326" y="14040"/>
                  <a:pt x="14192" y="14310"/>
                </a:cubicBezTo>
                <a:cubicBezTo>
                  <a:pt x="14192" y="14445"/>
                  <a:pt x="14192" y="14715"/>
                  <a:pt x="14461" y="14850"/>
                </a:cubicBezTo>
                <a:cubicBezTo>
                  <a:pt x="15400" y="15255"/>
                  <a:pt x="15400" y="15255"/>
                  <a:pt x="15400" y="15255"/>
                </a:cubicBezTo>
                <a:cubicBezTo>
                  <a:pt x="15534" y="15255"/>
                  <a:pt x="15534" y="15255"/>
                  <a:pt x="15534" y="15390"/>
                </a:cubicBezTo>
                <a:cubicBezTo>
                  <a:pt x="15668" y="15390"/>
                  <a:pt x="15668" y="15525"/>
                  <a:pt x="15534" y="15525"/>
                </a:cubicBezTo>
                <a:lnTo>
                  <a:pt x="15131" y="16740"/>
                </a:lnTo>
                <a:close/>
                <a:moveTo>
                  <a:pt x="8155" y="10395"/>
                </a:moveTo>
                <a:cubicBezTo>
                  <a:pt x="8423" y="10395"/>
                  <a:pt x="8557" y="10260"/>
                  <a:pt x="8557" y="9990"/>
                </a:cubicBezTo>
                <a:cubicBezTo>
                  <a:pt x="8557" y="9855"/>
                  <a:pt x="8423" y="9585"/>
                  <a:pt x="8155" y="9585"/>
                </a:cubicBezTo>
                <a:cubicBezTo>
                  <a:pt x="8155" y="9585"/>
                  <a:pt x="8155" y="9585"/>
                  <a:pt x="8155" y="9585"/>
                </a:cubicBezTo>
                <a:cubicBezTo>
                  <a:pt x="7216" y="9585"/>
                  <a:pt x="6277" y="9990"/>
                  <a:pt x="5740" y="10665"/>
                </a:cubicBezTo>
                <a:cubicBezTo>
                  <a:pt x="5069" y="11340"/>
                  <a:pt x="4667" y="12285"/>
                  <a:pt x="4667" y="13230"/>
                </a:cubicBezTo>
                <a:cubicBezTo>
                  <a:pt x="4667" y="14175"/>
                  <a:pt x="5069" y="14985"/>
                  <a:pt x="5740" y="15660"/>
                </a:cubicBezTo>
                <a:cubicBezTo>
                  <a:pt x="6411" y="16335"/>
                  <a:pt x="7216" y="16605"/>
                  <a:pt x="8155" y="16605"/>
                </a:cubicBezTo>
                <a:cubicBezTo>
                  <a:pt x="8155" y="16605"/>
                  <a:pt x="8155" y="16605"/>
                  <a:pt x="8155" y="16605"/>
                </a:cubicBezTo>
                <a:cubicBezTo>
                  <a:pt x="9094" y="16605"/>
                  <a:pt x="10033" y="16335"/>
                  <a:pt x="10704" y="15660"/>
                </a:cubicBezTo>
                <a:cubicBezTo>
                  <a:pt x="11375" y="14985"/>
                  <a:pt x="11643" y="14040"/>
                  <a:pt x="11643" y="13095"/>
                </a:cubicBezTo>
                <a:cubicBezTo>
                  <a:pt x="11643" y="12960"/>
                  <a:pt x="11509" y="12690"/>
                  <a:pt x="11241" y="12690"/>
                </a:cubicBezTo>
                <a:cubicBezTo>
                  <a:pt x="11241" y="12690"/>
                  <a:pt x="11241" y="12690"/>
                  <a:pt x="11241" y="12690"/>
                </a:cubicBezTo>
                <a:cubicBezTo>
                  <a:pt x="11107" y="12690"/>
                  <a:pt x="10838" y="12960"/>
                  <a:pt x="10838" y="13095"/>
                </a:cubicBezTo>
                <a:cubicBezTo>
                  <a:pt x="10838" y="13905"/>
                  <a:pt x="10570" y="14580"/>
                  <a:pt x="10167" y="15120"/>
                </a:cubicBezTo>
                <a:cubicBezTo>
                  <a:pt x="9631" y="15525"/>
                  <a:pt x="8960" y="15930"/>
                  <a:pt x="8155" y="15930"/>
                </a:cubicBezTo>
                <a:cubicBezTo>
                  <a:pt x="8155" y="15930"/>
                  <a:pt x="8155" y="15930"/>
                  <a:pt x="8155" y="15930"/>
                </a:cubicBezTo>
                <a:cubicBezTo>
                  <a:pt x="7484" y="15930"/>
                  <a:pt x="6813" y="15525"/>
                  <a:pt x="6277" y="15120"/>
                </a:cubicBezTo>
                <a:cubicBezTo>
                  <a:pt x="5740" y="14580"/>
                  <a:pt x="5472" y="13905"/>
                  <a:pt x="5472" y="13230"/>
                </a:cubicBezTo>
                <a:cubicBezTo>
                  <a:pt x="5472" y="12420"/>
                  <a:pt x="5740" y="11745"/>
                  <a:pt x="6277" y="11205"/>
                </a:cubicBezTo>
                <a:cubicBezTo>
                  <a:pt x="6813" y="10665"/>
                  <a:pt x="7484" y="10395"/>
                  <a:pt x="8155" y="10395"/>
                </a:cubicBezTo>
                <a:close/>
                <a:moveTo>
                  <a:pt x="20498" y="7695"/>
                </a:moveTo>
                <a:cubicBezTo>
                  <a:pt x="21035" y="7695"/>
                  <a:pt x="21437" y="7290"/>
                  <a:pt x="21437" y="6750"/>
                </a:cubicBezTo>
                <a:cubicBezTo>
                  <a:pt x="21437" y="5940"/>
                  <a:pt x="21437" y="5940"/>
                  <a:pt x="21437" y="5940"/>
                </a:cubicBezTo>
                <a:cubicBezTo>
                  <a:pt x="21437" y="5400"/>
                  <a:pt x="21035" y="4995"/>
                  <a:pt x="20498" y="4995"/>
                </a:cubicBezTo>
                <a:cubicBezTo>
                  <a:pt x="20095" y="4995"/>
                  <a:pt x="20095" y="4995"/>
                  <a:pt x="20095" y="4995"/>
                </a:cubicBezTo>
                <a:cubicBezTo>
                  <a:pt x="19961" y="4590"/>
                  <a:pt x="19827" y="4185"/>
                  <a:pt x="19559" y="3780"/>
                </a:cubicBezTo>
                <a:cubicBezTo>
                  <a:pt x="19827" y="3510"/>
                  <a:pt x="19827" y="3510"/>
                  <a:pt x="19827" y="3510"/>
                </a:cubicBezTo>
                <a:cubicBezTo>
                  <a:pt x="20230" y="3105"/>
                  <a:pt x="20230" y="2565"/>
                  <a:pt x="19827" y="2160"/>
                </a:cubicBezTo>
                <a:cubicBezTo>
                  <a:pt x="19290" y="1620"/>
                  <a:pt x="19290" y="1620"/>
                  <a:pt x="19290" y="1620"/>
                </a:cubicBezTo>
                <a:cubicBezTo>
                  <a:pt x="19156" y="1350"/>
                  <a:pt x="18888" y="1350"/>
                  <a:pt x="18620" y="1350"/>
                </a:cubicBezTo>
                <a:cubicBezTo>
                  <a:pt x="18351" y="1350"/>
                  <a:pt x="18217" y="1350"/>
                  <a:pt x="18083" y="1620"/>
                </a:cubicBezTo>
                <a:cubicBezTo>
                  <a:pt x="17680" y="1890"/>
                  <a:pt x="17680" y="1890"/>
                  <a:pt x="17680" y="1890"/>
                </a:cubicBezTo>
                <a:cubicBezTo>
                  <a:pt x="17278" y="1620"/>
                  <a:pt x="16876" y="1485"/>
                  <a:pt x="16473" y="1350"/>
                </a:cubicBezTo>
                <a:cubicBezTo>
                  <a:pt x="16473" y="945"/>
                  <a:pt x="16473" y="945"/>
                  <a:pt x="16473" y="945"/>
                </a:cubicBezTo>
                <a:cubicBezTo>
                  <a:pt x="16473" y="405"/>
                  <a:pt x="16071" y="0"/>
                  <a:pt x="15534" y="0"/>
                </a:cubicBezTo>
                <a:cubicBezTo>
                  <a:pt x="14729" y="0"/>
                  <a:pt x="14729" y="0"/>
                  <a:pt x="14729" y="0"/>
                </a:cubicBezTo>
                <a:cubicBezTo>
                  <a:pt x="14192" y="0"/>
                  <a:pt x="13790" y="405"/>
                  <a:pt x="13790" y="945"/>
                </a:cubicBezTo>
                <a:cubicBezTo>
                  <a:pt x="13790" y="1350"/>
                  <a:pt x="13790" y="1350"/>
                  <a:pt x="13790" y="1350"/>
                </a:cubicBezTo>
                <a:cubicBezTo>
                  <a:pt x="13387" y="1485"/>
                  <a:pt x="12985" y="1620"/>
                  <a:pt x="12582" y="1890"/>
                </a:cubicBezTo>
                <a:cubicBezTo>
                  <a:pt x="12180" y="1620"/>
                  <a:pt x="12180" y="1620"/>
                  <a:pt x="12180" y="1620"/>
                </a:cubicBezTo>
                <a:cubicBezTo>
                  <a:pt x="12046" y="1350"/>
                  <a:pt x="11777" y="1350"/>
                  <a:pt x="11509" y="1350"/>
                </a:cubicBezTo>
                <a:cubicBezTo>
                  <a:pt x="11375" y="1350"/>
                  <a:pt x="11107" y="1350"/>
                  <a:pt x="10972" y="1620"/>
                </a:cubicBezTo>
                <a:cubicBezTo>
                  <a:pt x="10302" y="2160"/>
                  <a:pt x="10302" y="2160"/>
                  <a:pt x="10302" y="2160"/>
                </a:cubicBezTo>
                <a:cubicBezTo>
                  <a:pt x="10033" y="2565"/>
                  <a:pt x="10033" y="3105"/>
                  <a:pt x="10302" y="3510"/>
                </a:cubicBezTo>
                <a:cubicBezTo>
                  <a:pt x="10704" y="3780"/>
                  <a:pt x="10704" y="3780"/>
                  <a:pt x="10704" y="3780"/>
                </a:cubicBezTo>
                <a:cubicBezTo>
                  <a:pt x="10436" y="4185"/>
                  <a:pt x="10302" y="4590"/>
                  <a:pt x="10167" y="4995"/>
                </a:cubicBezTo>
                <a:cubicBezTo>
                  <a:pt x="9631" y="4995"/>
                  <a:pt x="9631" y="4995"/>
                  <a:pt x="9631" y="4995"/>
                </a:cubicBezTo>
                <a:cubicBezTo>
                  <a:pt x="9228" y="4995"/>
                  <a:pt x="8826" y="5400"/>
                  <a:pt x="8826" y="5940"/>
                </a:cubicBezTo>
                <a:cubicBezTo>
                  <a:pt x="8826" y="6750"/>
                  <a:pt x="8826" y="6750"/>
                  <a:pt x="8826" y="6750"/>
                </a:cubicBezTo>
                <a:cubicBezTo>
                  <a:pt x="8826" y="7290"/>
                  <a:pt x="9228" y="7695"/>
                  <a:pt x="9631" y="7695"/>
                </a:cubicBezTo>
                <a:cubicBezTo>
                  <a:pt x="10167" y="7695"/>
                  <a:pt x="10167" y="7695"/>
                  <a:pt x="10167" y="7695"/>
                </a:cubicBezTo>
                <a:cubicBezTo>
                  <a:pt x="10302" y="8100"/>
                  <a:pt x="10436" y="8505"/>
                  <a:pt x="10704" y="8910"/>
                </a:cubicBezTo>
                <a:cubicBezTo>
                  <a:pt x="10302" y="9315"/>
                  <a:pt x="10302" y="9315"/>
                  <a:pt x="10302" y="9315"/>
                </a:cubicBezTo>
                <a:cubicBezTo>
                  <a:pt x="10033" y="9585"/>
                  <a:pt x="10033" y="10260"/>
                  <a:pt x="10302" y="10530"/>
                </a:cubicBezTo>
                <a:cubicBezTo>
                  <a:pt x="10972" y="11205"/>
                  <a:pt x="10972" y="11205"/>
                  <a:pt x="10972" y="11205"/>
                </a:cubicBezTo>
                <a:cubicBezTo>
                  <a:pt x="11107" y="11340"/>
                  <a:pt x="11375" y="11475"/>
                  <a:pt x="11509" y="11475"/>
                </a:cubicBezTo>
                <a:cubicBezTo>
                  <a:pt x="11777" y="11475"/>
                  <a:pt x="12046" y="11340"/>
                  <a:pt x="12180" y="11205"/>
                </a:cubicBezTo>
                <a:cubicBezTo>
                  <a:pt x="12582" y="10800"/>
                  <a:pt x="12582" y="10800"/>
                  <a:pt x="12582" y="10800"/>
                </a:cubicBezTo>
                <a:cubicBezTo>
                  <a:pt x="12985" y="11070"/>
                  <a:pt x="13387" y="11205"/>
                  <a:pt x="13790" y="11340"/>
                </a:cubicBezTo>
                <a:cubicBezTo>
                  <a:pt x="13790" y="11880"/>
                  <a:pt x="13790" y="11880"/>
                  <a:pt x="13790" y="11880"/>
                </a:cubicBezTo>
                <a:cubicBezTo>
                  <a:pt x="13790" y="12285"/>
                  <a:pt x="14192" y="12690"/>
                  <a:pt x="14729" y="12690"/>
                </a:cubicBezTo>
                <a:cubicBezTo>
                  <a:pt x="15534" y="12690"/>
                  <a:pt x="15534" y="12690"/>
                  <a:pt x="15534" y="12690"/>
                </a:cubicBezTo>
                <a:cubicBezTo>
                  <a:pt x="16071" y="12690"/>
                  <a:pt x="16473" y="12285"/>
                  <a:pt x="16473" y="11880"/>
                </a:cubicBezTo>
                <a:cubicBezTo>
                  <a:pt x="16473" y="11340"/>
                  <a:pt x="16473" y="11340"/>
                  <a:pt x="16473" y="11340"/>
                </a:cubicBezTo>
                <a:cubicBezTo>
                  <a:pt x="16876" y="11205"/>
                  <a:pt x="17278" y="11070"/>
                  <a:pt x="17680" y="10800"/>
                </a:cubicBezTo>
                <a:cubicBezTo>
                  <a:pt x="18083" y="11205"/>
                  <a:pt x="18083" y="11205"/>
                  <a:pt x="18083" y="11205"/>
                </a:cubicBezTo>
                <a:cubicBezTo>
                  <a:pt x="18217" y="11340"/>
                  <a:pt x="18351" y="11475"/>
                  <a:pt x="18620" y="11475"/>
                </a:cubicBezTo>
                <a:cubicBezTo>
                  <a:pt x="18888" y="11475"/>
                  <a:pt x="19156" y="11340"/>
                  <a:pt x="19290" y="11205"/>
                </a:cubicBezTo>
                <a:cubicBezTo>
                  <a:pt x="19827" y="10530"/>
                  <a:pt x="19827" y="10530"/>
                  <a:pt x="19827" y="10530"/>
                </a:cubicBezTo>
                <a:cubicBezTo>
                  <a:pt x="20230" y="10260"/>
                  <a:pt x="20230" y="9585"/>
                  <a:pt x="19827" y="9315"/>
                </a:cubicBezTo>
                <a:cubicBezTo>
                  <a:pt x="19559" y="8910"/>
                  <a:pt x="19559" y="8910"/>
                  <a:pt x="19559" y="8910"/>
                </a:cubicBezTo>
                <a:cubicBezTo>
                  <a:pt x="19827" y="8505"/>
                  <a:pt x="19961" y="8100"/>
                  <a:pt x="20095" y="7695"/>
                </a:cubicBezTo>
                <a:cubicBezTo>
                  <a:pt x="20498" y="7695"/>
                  <a:pt x="20498" y="7695"/>
                  <a:pt x="20498" y="7695"/>
                </a:cubicBezTo>
                <a:close/>
                <a:moveTo>
                  <a:pt x="19425" y="7290"/>
                </a:moveTo>
                <a:cubicBezTo>
                  <a:pt x="19290" y="7830"/>
                  <a:pt x="19022" y="8370"/>
                  <a:pt x="18754" y="8775"/>
                </a:cubicBezTo>
                <a:cubicBezTo>
                  <a:pt x="18620" y="8910"/>
                  <a:pt x="18620" y="9180"/>
                  <a:pt x="18754" y="9315"/>
                </a:cubicBezTo>
                <a:cubicBezTo>
                  <a:pt x="19290" y="9855"/>
                  <a:pt x="19290" y="9855"/>
                  <a:pt x="19290" y="9855"/>
                </a:cubicBezTo>
                <a:cubicBezTo>
                  <a:pt x="19425" y="9855"/>
                  <a:pt x="19425" y="9990"/>
                  <a:pt x="19290" y="9990"/>
                </a:cubicBezTo>
                <a:cubicBezTo>
                  <a:pt x="18754" y="10665"/>
                  <a:pt x="18754" y="10665"/>
                  <a:pt x="18754" y="10665"/>
                </a:cubicBezTo>
                <a:cubicBezTo>
                  <a:pt x="18754" y="10665"/>
                  <a:pt x="18620" y="10665"/>
                  <a:pt x="18620" y="10665"/>
                </a:cubicBezTo>
                <a:cubicBezTo>
                  <a:pt x="18620" y="10665"/>
                  <a:pt x="18620" y="10665"/>
                  <a:pt x="18620" y="10665"/>
                </a:cubicBezTo>
                <a:cubicBezTo>
                  <a:pt x="18083" y="10125"/>
                  <a:pt x="18083" y="10125"/>
                  <a:pt x="18083" y="10125"/>
                </a:cubicBezTo>
                <a:cubicBezTo>
                  <a:pt x="17949" y="9990"/>
                  <a:pt x="17680" y="9855"/>
                  <a:pt x="17546" y="9990"/>
                </a:cubicBezTo>
                <a:cubicBezTo>
                  <a:pt x="17010" y="10395"/>
                  <a:pt x="16473" y="10530"/>
                  <a:pt x="15936" y="10665"/>
                </a:cubicBezTo>
                <a:cubicBezTo>
                  <a:pt x="15802" y="10665"/>
                  <a:pt x="15668" y="10800"/>
                  <a:pt x="15668" y="11070"/>
                </a:cubicBezTo>
                <a:cubicBezTo>
                  <a:pt x="15668" y="11880"/>
                  <a:pt x="15668" y="11880"/>
                  <a:pt x="15668" y="11880"/>
                </a:cubicBezTo>
                <a:cubicBezTo>
                  <a:pt x="15668" y="11880"/>
                  <a:pt x="15534" y="11880"/>
                  <a:pt x="15534" y="11880"/>
                </a:cubicBezTo>
                <a:cubicBezTo>
                  <a:pt x="14729" y="11880"/>
                  <a:pt x="14729" y="11880"/>
                  <a:pt x="14729" y="11880"/>
                </a:cubicBezTo>
                <a:cubicBezTo>
                  <a:pt x="14595" y="11880"/>
                  <a:pt x="14595" y="11880"/>
                  <a:pt x="14595" y="11880"/>
                </a:cubicBezTo>
                <a:cubicBezTo>
                  <a:pt x="14595" y="11070"/>
                  <a:pt x="14595" y="11070"/>
                  <a:pt x="14595" y="11070"/>
                </a:cubicBezTo>
                <a:cubicBezTo>
                  <a:pt x="14595" y="10800"/>
                  <a:pt x="14461" y="10665"/>
                  <a:pt x="14326" y="10665"/>
                </a:cubicBezTo>
                <a:cubicBezTo>
                  <a:pt x="13656" y="10530"/>
                  <a:pt x="13119" y="10395"/>
                  <a:pt x="12717" y="9990"/>
                </a:cubicBezTo>
                <a:cubicBezTo>
                  <a:pt x="12582" y="9990"/>
                  <a:pt x="12582" y="9990"/>
                  <a:pt x="12448" y="9990"/>
                </a:cubicBezTo>
                <a:cubicBezTo>
                  <a:pt x="12314" y="9990"/>
                  <a:pt x="12314" y="9990"/>
                  <a:pt x="12180" y="10125"/>
                </a:cubicBezTo>
                <a:cubicBezTo>
                  <a:pt x="11643" y="10665"/>
                  <a:pt x="11643" y="10665"/>
                  <a:pt x="11643" y="10665"/>
                </a:cubicBezTo>
                <a:cubicBezTo>
                  <a:pt x="11643" y="10665"/>
                  <a:pt x="11643" y="10665"/>
                  <a:pt x="11509" y="10665"/>
                </a:cubicBezTo>
                <a:cubicBezTo>
                  <a:pt x="11509" y="10665"/>
                  <a:pt x="11509" y="10665"/>
                  <a:pt x="11509" y="10665"/>
                </a:cubicBezTo>
                <a:cubicBezTo>
                  <a:pt x="10838" y="9990"/>
                  <a:pt x="10838" y="9990"/>
                  <a:pt x="10838" y="9990"/>
                </a:cubicBezTo>
                <a:cubicBezTo>
                  <a:pt x="10838" y="9990"/>
                  <a:pt x="10838" y="9855"/>
                  <a:pt x="10838" y="9855"/>
                </a:cubicBezTo>
                <a:cubicBezTo>
                  <a:pt x="11509" y="9315"/>
                  <a:pt x="11509" y="9315"/>
                  <a:pt x="11509" y="9315"/>
                </a:cubicBezTo>
                <a:cubicBezTo>
                  <a:pt x="11643" y="9180"/>
                  <a:pt x="11643" y="8910"/>
                  <a:pt x="11509" y="8775"/>
                </a:cubicBezTo>
                <a:cubicBezTo>
                  <a:pt x="11241" y="8370"/>
                  <a:pt x="10972" y="7830"/>
                  <a:pt x="10838" y="7290"/>
                </a:cubicBezTo>
                <a:cubicBezTo>
                  <a:pt x="10838" y="7020"/>
                  <a:pt x="10704" y="6885"/>
                  <a:pt x="10436" y="6885"/>
                </a:cubicBezTo>
                <a:cubicBezTo>
                  <a:pt x="9631" y="6885"/>
                  <a:pt x="9631" y="6885"/>
                  <a:pt x="9631" y="6885"/>
                </a:cubicBezTo>
                <a:cubicBezTo>
                  <a:pt x="9631" y="6885"/>
                  <a:pt x="9631" y="6885"/>
                  <a:pt x="9631" y="6750"/>
                </a:cubicBezTo>
                <a:cubicBezTo>
                  <a:pt x="9631" y="5940"/>
                  <a:pt x="9631" y="5940"/>
                  <a:pt x="9631" y="5940"/>
                </a:cubicBezTo>
                <a:cubicBezTo>
                  <a:pt x="9631" y="5940"/>
                  <a:pt x="9631" y="5805"/>
                  <a:pt x="9631" y="5805"/>
                </a:cubicBezTo>
                <a:cubicBezTo>
                  <a:pt x="10436" y="5805"/>
                  <a:pt x="10436" y="5805"/>
                  <a:pt x="10436" y="5805"/>
                </a:cubicBezTo>
                <a:cubicBezTo>
                  <a:pt x="10704" y="5805"/>
                  <a:pt x="10838" y="5670"/>
                  <a:pt x="10838" y="5535"/>
                </a:cubicBezTo>
                <a:cubicBezTo>
                  <a:pt x="10972" y="4995"/>
                  <a:pt x="11241" y="4455"/>
                  <a:pt x="11509" y="3915"/>
                </a:cubicBezTo>
                <a:cubicBezTo>
                  <a:pt x="11643" y="3780"/>
                  <a:pt x="11643" y="3510"/>
                  <a:pt x="11509" y="3375"/>
                </a:cubicBezTo>
                <a:cubicBezTo>
                  <a:pt x="10838" y="2835"/>
                  <a:pt x="10838" y="2835"/>
                  <a:pt x="10838" y="2835"/>
                </a:cubicBezTo>
                <a:cubicBezTo>
                  <a:pt x="10838" y="2835"/>
                  <a:pt x="10838" y="2835"/>
                  <a:pt x="10838" y="2835"/>
                </a:cubicBezTo>
                <a:cubicBezTo>
                  <a:pt x="10838" y="2835"/>
                  <a:pt x="10838" y="2700"/>
                  <a:pt x="10838" y="2700"/>
                </a:cubicBezTo>
                <a:cubicBezTo>
                  <a:pt x="11509" y="2160"/>
                  <a:pt x="11509" y="2160"/>
                  <a:pt x="11509" y="2160"/>
                </a:cubicBezTo>
                <a:cubicBezTo>
                  <a:pt x="11509" y="2160"/>
                  <a:pt x="11509" y="2160"/>
                  <a:pt x="11509" y="2160"/>
                </a:cubicBezTo>
                <a:cubicBezTo>
                  <a:pt x="11643" y="2160"/>
                  <a:pt x="11643" y="2160"/>
                  <a:pt x="11643" y="2160"/>
                </a:cubicBezTo>
                <a:cubicBezTo>
                  <a:pt x="12180" y="2700"/>
                  <a:pt x="12180" y="2700"/>
                  <a:pt x="12180" y="2700"/>
                </a:cubicBezTo>
                <a:cubicBezTo>
                  <a:pt x="12314" y="2835"/>
                  <a:pt x="12582" y="2835"/>
                  <a:pt x="12717" y="2700"/>
                </a:cubicBezTo>
                <a:cubicBezTo>
                  <a:pt x="13119" y="2430"/>
                  <a:pt x="13656" y="2160"/>
                  <a:pt x="14192" y="2025"/>
                </a:cubicBezTo>
                <a:cubicBezTo>
                  <a:pt x="14461" y="2025"/>
                  <a:pt x="14595" y="1890"/>
                  <a:pt x="14595" y="1755"/>
                </a:cubicBezTo>
                <a:cubicBezTo>
                  <a:pt x="14595" y="945"/>
                  <a:pt x="14595" y="945"/>
                  <a:pt x="14595" y="945"/>
                </a:cubicBezTo>
                <a:cubicBezTo>
                  <a:pt x="14595" y="810"/>
                  <a:pt x="14595" y="810"/>
                  <a:pt x="14729" y="810"/>
                </a:cubicBezTo>
                <a:cubicBezTo>
                  <a:pt x="15534" y="810"/>
                  <a:pt x="15534" y="810"/>
                  <a:pt x="15534" y="810"/>
                </a:cubicBezTo>
                <a:cubicBezTo>
                  <a:pt x="15534" y="810"/>
                  <a:pt x="15668" y="810"/>
                  <a:pt x="15668" y="945"/>
                </a:cubicBezTo>
                <a:cubicBezTo>
                  <a:pt x="15668" y="1755"/>
                  <a:pt x="15668" y="1755"/>
                  <a:pt x="15668" y="1755"/>
                </a:cubicBezTo>
                <a:cubicBezTo>
                  <a:pt x="15668" y="1890"/>
                  <a:pt x="15802" y="2025"/>
                  <a:pt x="15936" y="2025"/>
                </a:cubicBezTo>
                <a:cubicBezTo>
                  <a:pt x="16473" y="2160"/>
                  <a:pt x="17010" y="2430"/>
                  <a:pt x="17546" y="2700"/>
                </a:cubicBezTo>
                <a:cubicBezTo>
                  <a:pt x="17680" y="2835"/>
                  <a:pt x="17949" y="2835"/>
                  <a:pt x="18083" y="2700"/>
                </a:cubicBezTo>
                <a:cubicBezTo>
                  <a:pt x="18620" y="2160"/>
                  <a:pt x="18620" y="2160"/>
                  <a:pt x="18620" y="2160"/>
                </a:cubicBezTo>
                <a:cubicBezTo>
                  <a:pt x="18620" y="2160"/>
                  <a:pt x="18620" y="2160"/>
                  <a:pt x="18620" y="2160"/>
                </a:cubicBezTo>
                <a:cubicBezTo>
                  <a:pt x="18620" y="2160"/>
                  <a:pt x="18754" y="2160"/>
                  <a:pt x="18754" y="2160"/>
                </a:cubicBezTo>
                <a:cubicBezTo>
                  <a:pt x="19290" y="2700"/>
                  <a:pt x="19290" y="2700"/>
                  <a:pt x="19290" y="2700"/>
                </a:cubicBezTo>
                <a:cubicBezTo>
                  <a:pt x="19425" y="2835"/>
                  <a:pt x="19425" y="2835"/>
                  <a:pt x="19290" y="2835"/>
                </a:cubicBezTo>
                <a:cubicBezTo>
                  <a:pt x="18754" y="3510"/>
                  <a:pt x="18754" y="3510"/>
                  <a:pt x="18754" y="3510"/>
                </a:cubicBezTo>
                <a:cubicBezTo>
                  <a:pt x="18620" y="3645"/>
                  <a:pt x="18620" y="3780"/>
                  <a:pt x="18754" y="3915"/>
                </a:cubicBezTo>
                <a:cubicBezTo>
                  <a:pt x="19022" y="4455"/>
                  <a:pt x="19290" y="4995"/>
                  <a:pt x="19425" y="5535"/>
                </a:cubicBezTo>
                <a:cubicBezTo>
                  <a:pt x="19425" y="5670"/>
                  <a:pt x="19559" y="5805"/>
                  <a:pt x="19693" y="5805"/>
                </a:cubicBezTo>
                <a:cubicBezTo>
                  <a:pt x="20498" y="5805"/>
                  <a:pt x="20498" y="5805"/>
                  <a:pt x="20498" y="5805"/>
                </a:cubicBezTo>
                <a:cubicBezTo>
                  <a:pt x="20632" y="5805"/>
                  <a:pt x="20632" y="5940"/>
                  <a:pt x="20632" y="5940"/>
                </a:cubicBezTo>
                <a:cubicBezTo>
                  <a:pt x="20632" y="6750"/>
                  <a:pt x="20632" y="6750"/>
                  <a:pt x="20632" y="6750"/>
                </a:cubicBezTo>
                <a:cubicBezTo>
                  <a:pt x="20632" y="6885"/>
                  <a:pt x="20632" y="6885"/>
                  <a:pt x="20498" y="6885"/>
                </a:cubicBezTo>
                <a:cubicBezTo>
                  <a:pt x="19693" y="6885"/>
                  <a:pt x="19693" y="6885"/>
                  <a:pt x="19693" y="6885"/>
                </a:cubicBezTo>
                <a:cubicBezTo>
                  <a:pt x="19559" y="6885"/>
                  <a:pt x="19425" y="7020"/>
                  <a:pt x="19425" y="7290"/>
                </a:cubicBezTo>
                <a:close/>
                <a:moveTo>
                  <a:pt x="15131" y="3780"/>
                </a:moveTo>
                <a:cubicBezTo>
                  <a:pt x="13656" y="3780"/>
                  <a:pt x="12582" y="4995"/>
                  <a:pt x="12582" y="6345"/>
                </a:cubicBezTo>
                <a:cubicBezTo>
                  <a:pt x="12582" y="7830"/>
                  <a:pt x="13656" y="8910"/>
                  <a:pt x="15131" y="8910"/>
                </a:cubicBezTo>
                <a:cubicBezTo>
                  <a:pt x="16473" y="8910"/>
                  <a:pt x="17680" y="7830"/>
                  <a:pt x="17680" y="6345"/>
                </a:cubicBezTo>
                <a:cubicBezTo>
                  <a:pt x="17680" y="4995"/>
                  <a:pt x="16473" y="3780"/>
                  <a:pt x="15131" y="3780"/>
                </a:cubicBezTo>
                <a:close/>
                <a:moveTo>
                  <a:pt x="15131" y="8100"/>
                </a:moveTo>
                <a:cubicBezTo>
                  <a:pt x="14192" y="8100"/>
                  <a:pt x="13387" y="7290"/>
                  <a:pt x="13387" y="6345"/>
                </a:cubicBezTo>
                <a:cubicBezTo>
                  <a:pt x="13387" y="5400"/>
                  <a:pt x="14192" y="4590"/>
                  <a:pt x="15131" y="4590"/>
                </a:cubicBezTo>
                <a:cubicBezTo>
                  <a:pt x="16071" y="4590"/>
                  <a:pt x="16876" y="5400"/>
                  <a:pt x="16876" y="6345"/>
                </a:cubicBezTo>
                <a:cubicBezTo>
                  <a:pt x="16876" y="7290"/>
                  <a:pt x="16071" y="8100"/>
                  <a:pt x="15131" y="8100"/>
                </a:cubicBezTo>
                <a:close/>
              </a:path>
            </a:pathLst>
          </a:custGeom>
          <a:solidFill>
            <a:srgbClr val="E8CD48"/>
          </a:solidFill>
          <a:ln>
            <a:noFill/>
          </a:ln>
        </p:spPr>
        <p:txBody>
          <a:bodyPr lIns="45719" rIns="45719"/>
          <a:lstStyle/>
          <a:p>
            <a:endParaRPr lang="en-US" dirty="0"/>
          </a:p>
        </p:txBody>
      </p:sp>
      <p:pic>
        <p:nvPicPr>
          <p:cNvPr id="6" name="Picture 5" descr="Logo&#10;&#10;Description automatically generated">
            <a:extLst>
              <a:ext uri="{FF2B5EF4-FFF2-40B4-BE49-F238E27FC236}">
                <a16:creationId xmlns:a16="http://schemas.microsoft.com/office/drawing/2014/main" id="{28C28134-6A76-6824-75A3-4FA0BB528B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31615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92387C-5A47-45EF-9793-27A090DD27DD}"/>
              </a:ext>
            </a:extLst>
          </p:cNvPr>
          <p:cNvGrpSpPr/>
          <p:nvPr/>
        </p:nvGrpSpPr>
        <p:grpSpPr>
          <a:xfrm>
            <a:off x="0" y="0"/>
            <a:ext cx="12192000" cy="1651641"/>
            <a:chOff x="0" y="0"/>
            <a:chExt cx="18288000" cy="2477463"/>
          </a:xfrm>
          <a:solidFill>
            <a:srgbClr val="14487A"/>
          </a:solidFill>
        </p:grpSpPr>
        <p:sp>
          <p:nvSpPr>
            <p:cNvPr id="3" name="AutoShape 2">
              <a:extLst>
                <a:ext uri="{FF2B5EF4-FFF2-40B4-BE49-F238E27FC236}">
                  <a16:creationId xmlns:a16="http://schemas.microsoft.com/office/drawing/2014/main" id="{91172E7D-98A8-493B-B06F-A2A652FC8A8B}"/>
                </a:ext>
              </a:extLst>
            </p:cNvPr>
            <p:cNvSpPr/>
            <p:nvPr/>
          </p:nvSpPr>
          <p:spPr>
            <a:xfrm>
              <a:off x="0" y="0"/>
              <a:ext cx="18288000" cy="2477463"/>
            </a:xfrm>
            <a:prstGeom prst="rect">
              <a:avLst/>
            </a:prstGeom>
            <a:grpFill/>
          </p:spPr>
          <p:txBody>
            <a:bodyPr/>
            <a:lstStyle/>
            <a:p>
              <a:endParaRPr lang="en-US"/>
            </a:p>
          </p:txBody>
        </p:sp>
        <p:sp>
          <p:nvSpPr>
            <p:cNvPr id="4" name="TextBox 10">
              <a:extLst>
                <a:ext uri="{FF2B5EF4-FFF2-40B4-BE49-F238E27FC236}">
                  <a16:creationId xmlns:a16="http://schemas.microsoft.com/office/drawing/2014/main" id="{BDD1F172-0835-46C2-8348-2D12428A01F0}"/>
                </a:ext>
              </a:extLst>
            </p:cNvPr>
            <p:cNvSpPr txBox="1"/>
            <p:nvPr/>
          </p:nvSpPr>
          <p:spPr>
            <a:xfrm>
              <a:off x="980292" y="231221"/>
              <a:ext cx="16052175" cy="2192909"/>
            </a:xfrm>
            <a:prstGeom prst="rect">
              <a:avLst/>
            </a:prstGeom>
            <a:grpFill/>
          </p:spPr>
          <p:txBody>
            <a:bodyPr lIns="0" tIns="0" rIns="0" bIns="0" rtlCol="0" anchor="t">
              <a:spAutoFit/>
            </a:bodyPr>
            <a:lstStyle/>
            <a:p>
              <a:pPr algn="ctr">
                <a:lnSpc>
                  <a:spcPts val="5677"/>
                </a:lnSpc>
              </a:pPr>
              <a:r>
                <a:rPr lang="en-US" sz="4334" spc="125" dirty="0">
                  <a:solidFill>
                    <a:srgbClr val="F8FBF8"/>
                  </a:solidFill>
                  <a:latin typeface="Montserrat Classic Bold"/>
                </a:rPr>
                <a:t>MEMPHIS AFFORDABLE HOUSING TRUST FUND (MAHTF) PROGRAM</a:t>
              </a:r>
            </a:p>
          </p:txBody>
        </p:sp>
      </p:grpSp>
      <p:sp>
        <p:nvSpPr>
          <p:cNvPr id="5" name="TextBox 4">
            <a:extLst>
              <a:ext uri="{FF2B5EF4-FFF2-40B4-BE49-F238E27FC236}">
                <a16:creationId xmlns:a16="http://schemas.microsoft.com/office/drawing/2014/main" id="{DA29E4C6-0522-4CD0-BE6D-01BACE7A53B1}"/>
              </a:ext>
            </a:extLst>
          </p:cNvPr>
          <p:cNvSpPr txBox="1"/>
          <p:nvPr/>
        </p:nvSpPr>
        <p:spPr>
          <a:xfrm>
            <a:off x="2757966" y="2173512"/>
            <a:ext cx="6197600" cy="461665"/>
          </a:xfrm>
          <a:prstGeom prst="rect">
            <a:avLst/>
          </a:prstGeom>
          <a:noFill/>
        </p:spPr>
        <p:txBody>
          <a:bodyPr wrap="square" rtlCol="0">
            <a:spAutoFit/>
          </a:bodyPr>
          <a:lstStyle/>
          <a:p>
            <a:pPr algn="ctr"/>
            <a:r>
              <a:rPr lang="en-US" sz="2400" u="sng" cap="all" dirty="0">
                <a:latin typeface="Montserrat Classic" panose="020B0604020202020204" charset="0"/>
              </a:rPr>
              <a:t>Eligible Activities</a:t>
            </a:r>
          </a:p>
        </p:txBody>
      </p:sp>
      <p:sp>
        <p:nvSpPr>
          <p:cNvPr id="6" name="TextBox 5">
            <a:extLst>
              <a:ext uri="{FF2B5EF4-FFF2-40B4-BE49-F238E27FC236}">
                <a16:creationId xmlns:a16="http://schemas.microsoft.com/office/drawing/2014/main" id="{E075C724-A072-40BE-896A-87D49D30D265}"/>
              </a:ext>
            </a:extLst>
          </p:cNvPr>
          <p:cNvSpPr txBox="1"/>
          <p:nvPr/>
        </p:nvSpPr>
        <p:spPr>
          <a:xfrm>
            <a:off x="2692400" y="2692434"/>
            <a:ext cx="6807200" cy="3872920"/>
          </a:xfrm>
          <a:prstGeom prst="rect">
            <a:avLst/>
          </a:prstGeom>
          <a:noFill/>
        </p:spPr>
        <p:txBody>
          <a:bodyPr wrap="square" rtlCol="0">
            <a:spAutoFit/>
          </a:bodyPr>
          <a:lstStyle/>
          <a:p>
            <a:pPr marL="304815" indent="-304815">
              <a:lnSpc>
                <a:spcPct val="150000"/>
              </a:lnSpc>
              <a:buFont typeface="Arial" panose="020B0604020202020204" pitchFamily="34" charset="0"/>
              <a:buChar char="•"/>
            </a:pPr>
            <a:r>
              <a:rPr lang="en-US" sz="2000" dirty="0"/>
              <a:t>New construction of multi-family housing for rent</a:t>
            </a:r>
          </a:p>
          <a:p>
            <a:pPr marL="304815" indent="-304815">
              <a:lnSpc>
                <a:spcPct val="150000"/>
              </a:lnSpc>
              <a:buFont typeface="Arial" panose="020B0604020202020204" pitchFamily="34" charset="0"/>
              <a:buChar char="•"/>
            </a:pPr>
            <a:r>
              <a:rPr lang="en-US" sz="2000" dirty="0"/>
              <a:t>New construction of single-family housing for rent or home ownership</a:t>
            </a:r>
          </a:p>
          <a:p>
            <a:pPr marL="304815" indent="-304815">
              <a:lnSpc>
                <a:spcPct val="150000"/>
              </a:lnSpc>
              <a:buFont typeface="Arial" panose="020B0604020202020204" pitchFamily="34" charset="0"/>
              <a:buChar char="•"/>
            </a:pPr>
            <a:r>
              <a:rPr lang="en-US" sz="2000" dirty="0"/>
              <a:t>Rehabilitation of vacant multi-family housing for rent</a:t>
            </a:r>
          </a:p>
          <a:p>
            <a:pPr marL="304815" indent="-304815">
              <a:lnSpc>
                <a:spcPct val="150000"/>
              </a:lnSpc>
              <a:buFont typeface="Arial" panose="020B0604020202020204" pitchFamily="34" charset="0"/>
              <a:buChar char="•"/>
            </a:pPr>
            <a:r>
              <a:rPr lang="en-US" sz="2000" dirty="0"/>
              <a:t>Rehabilitation of vacant single-family housing for rent or home ownership</a:t>
            </a:r>
          </a:p>
          <a:p>
            <a:pPr>
              <a:lnSpc>
                <a:spcPct val="150000"/>
              </a:lnSpc>
            </a:pPr>
            <a:endParaRPr lang="en-US" dirty="0"/>
          </a:p>
          <a:p>
            <a:pPr marL="304815" indent="-304815">
              <a:buFont typeface="Arial" panose="020B0604020202020204" pitchFamily="34" charset="0"/>
              <a:buChar char="•"/>
            </a:pPr>
            <a:endParaRPr lang="en-US" sz="1867" dirty="0">
              <a:latin typeface="Montserrat Classic" panose="020B0604020202020204" charset="0"/>
            </a:endParaRPr>
          </a:p>
          <a:p>
            <a:pPr algn="l"/>
            <a:endParaRPr lang="en-US" sz="2000" b="0" i="0" dirty="0">
              <a:solidFill>
                <a:srgbClr val="000000"/>
              </a:solidFill>
              <a:effectLst/>
              <a:latin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19868CED-0B0C-1E8D-5F5F-89D307D883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314232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2237482" y="-605205"/>
            <a:ext cx="1212349" cy="1210409"/>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8FBF8"/>
            </a:solidFill>
          </p:spPr>
          <p:txBody>
            <a:bodyPr/>
            <a:lstStyle/>
            <a:p>
              <a:endParaRPr lang="en-US"/>
            </a:p>
          </p:txBody>
        </p:sp>
      </p:grpSp>
      <p:grpSp>
        <p:nvGrpSpPr>
          <p:cNvPr id="4" name="Group 4"/>
          <p:cNvGrpSpPr/>
          <p:nvPr/>
        </p:nvGrpSpPr>
        <p:grpSpPr>
          <a:xfrm rot="8100000">
            <a:off x="8814359" y="6252796"/>
            <a:ext cx="1212349" cy="1210409"/>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8FBF8"/>
            </a:solidFill>
          </p:spPr>
          <p:txBody>
            <a:bodyPr/>
            <a:lstStyle/>
            <a:p>
              <a:endParaRPr lang="en-US"/>
            </a:p>
          </p:txBody>
        </p:sp>
      </p:grpSp>
      <p:sp>
        <p:nvSpPr>
          <p:cNvPr id="6" name="AutoShape 6"/>
          <p:cNvSpPr/>
          <p:nvPr/>
        </p:nvSpPr>
        <p:spPr>
          <a:xfrm rot="5400000">
            <a:off x="685800" y="6598666"/>
            <a:ext cx="10820400" cy="22501"/>
          </a:xfrm>
          <a:prstGeom prst="rect">
            <a:avLst/>
          </a:prstGeom>
          <a:solidFill>
            <a:srgbClr val="F8FBF8"/>
          </a:solidFill>
        </p:spPr>
        <p:txBody>
          <a:bodyPr/>
          <a:lstStyle/>
          <a:p>
            <a:endParaRPr lang="en-US"/>
          </a:p>
        </p:txBody>
      </p:sp>
      <p:sp>
        <p:nvSpPr>
          <p:cNvPr id="8" name="AutoShape 8"/>
          <p:cNvSpPr/>
          <p:nvPr/>
        </p:nvSpPr>
        <p:spPr>
          <a:xfrm>
            <a:off x="0" y="0"/>
            <a:ext cx="12192000" cy="1651642"/>
          </a:xfrm>
          <a:prstGeom prst="rect">
            <a:avLst/>
          </a:prstGeom>
          <a:solidFill>
            <a:srgbClr val="342D47"/>
          </a:solidFill>
        </p:spPr>
        <p:txBody>
          <a:bodyPr/>
          <a:lstStyle/>
          <a:p>
            <a:endParaRPr lang="en-US"/>
          </a:p>
        </p:txBody>
      </p:sp>
      <p:sp>
        <p:nvSpPr>
          <p:cNvPr id="10" name="Rectangle 9">
            <a:extLst>
              <a:ext uri="{FF2B5EF4-FFF2-40B4-BE49-F238E27FC236}">
                <a16:creationId xmlns:a16="http://schemas.microsoft.com/office/drawing/2014/main" id="{E1686F33-3F9D-44CF-A9F8-F44FCDE2FA92}"/>
              </a:ext>
            </a:extLst>
          </p:cNvPr>
          <p:cNvSpPr/>
          <p:nvPr/>
        </p:nvSpPr>
        <p:spPr>
          <a:xfrm>
            <a:off x="3797040" y="1864193"/>
            <a:ext cx="4478983" cy="793038"/>
          </a:xfrm>
          <a:prstGeom prst="rect">
            <a:avLst/>
          </a:prstGeom>
        </p:spPr>
        <p:txBody>
          <a:bodyPr wrap="none">
            <a:spAutoFit/>
          </a:bodyPr>
          <a:lstStyle/>
          <a:p>
            <a:pPr algn="ctr">
              <a:lnSpc>
                <a:spcPts val="6300"/>
              </a:lnSpc>
            </a:pPr>
            <a:r>
              <a:rPr lang="en-US" sz="2800" cap="all" spc="45" dirty="0">
                <a:latin typeface="Montserrat Classic Bold"/>
              </a:rPr>
              <a:t>MAHTF Program Benefits</a:t>
            </a:r>
          </a:p>
        </p:txBody>
      </p:sp>
      <p:grpSp>
        <p:nvGrpSpPr>
          <p:cNvPr id="11" name="Group 10">
            <a:extLst>
              <a:ext uri="{FF2B5EF4-FFF2-40B4-BE49-F238E27FC236}">
                <a16:creationId xmlns:a16="http://schemas.microsoft.com/office/drawing/2014/main" id="{84C37E65-ED31-44A0-932C-87C3BB69D44F}"/>
              </a:ext>
            </a:extLst>
          </p:cNvPr>
          <p:cNvGrpSpPr/>
          <p:nvPr/>
        </p:nvGrpSpPr>
        <p:grpSpPr>
          <a:xfrm>
            <a:off x="0" y="0"/>
            <a:ext cx="12192000" cy="1651642"/>
            <a:chOff x="0" y="0"/>
            <a:chExt cx="18288000" cy="2477463"/>
          </a:xfrm>
          <a:solidFill>
            <a:srgbClr val="14487A"/>
          </a:solidFill>
        </p:grpSpPr>
        <p:sp>
          <p:nvSpPr>
            <p:cNvPr id="12" name="AutoShape 2">
              <a:extLst>
                <a:ext uri="{FF2B5EF4-FFF2-40B4-BE49-F238E27FC236}">
                  <a16:creationId xmlns:a16="http://schemas.microsoft.com/office/drawing/2014/main" id="{C2F79ED4-B9FB-4FA4-9F66-4FE0A02B3FA6}"/>
                </a:ext>
              </a:extLst>
            </p:cNvPr>
            <p:cNvSpPr/>
            <p:nvPr/>
          </p:nvSpPr>
          <p:spPr>
            <a:xfrm>
              <a:off x="0" y="0"/>
              <a:ext cx="18288000" cy="2477463"/>
            </a:xfrm>
            <a:prstGeom prst="rect">
              <a:avLst/>
            </a:prstGeom>
            <a:grpFill/>
          </p:spPr>
          <p:txBody>
            <a:bodyPr/>
            <a:lstStyle/>
            <a:p>
              <a:endParaRPr lang="en-US"/>
            </a:p>
          </p:txBody>
        </p:sp>
        <p:sp>
          <p:nvSpPr>
            <p:cNvPr id="13" name="TextBox 10">
              <a:extLst>
                <a:ext uri="{FF2B5EF4-FFF2-40B4-BE49-F238E27FC236}">
                  <a16:creationId xmlns:a16="http://schemas.microsoft.com/office/drawing/2014/main" id="{3F3A78B1-DEC9-4765-B09A-80314167FB7C}"/>
                </a:ext>
              </a:extLst>
            </p:cNvPr>
            <p:cNvSpPr txBox="1"/>
            <p:nvPr/>
          </p:nvSpPr>
          <p:spPr>
            <a:xfrm>
              <a:off x="1028708" y="215385"/>
              <a:ext cx="16052175" cy="2138952"/>
            </a:xfrm>
            <a:prstGeom prst="rect">
              <a:avLst/>
            </a:prstGeom>
            <a:grpFill/>
          </p:spPr>
          <p:txBody>
            <a:bodyPr lIns="0" tIns="0" rIns="0" bIns="0" rtlCol="0" anchor="t">
              <a:spAutoFit/>
            </a:bodyPr>
            <a:lstStyle/>
            <a:p>
              <a:pPr algn="ctr">
                <a:lnSpc>
                  <a:spcPts val="5677"/>
                </a:lnSpc>
              </a:pPr>
              <a:r>
                <a:rPr lang="en-US" sz="4334" spc="125" dirty="0">
                  <a:solidFill>
                    <a:srgbClr val="F8FBF8"/>
                  </a:solidFill>
                  <a:latin typeface="Montserrat Classic Bold"/>
                </a:rPr>
                <a:t>MEMPHIS AFFORDABLE HOUSING TRUST FUND (MAHTF) PROGRAM </a:t>
              </a:r>
            </a:p>
          </p:txBody>
        </p:sp>
      </p:grpSp>
      <p:sp>
        <p:nvSpPr>
          <p:cNvPr id="15" name="TextBox 14">
            <a:extLst>
              <a:ext uri="{FF2B5EF4-FFF2-40B4-BE49-F238E27FC236}">
                <a16:creationId xmlns:a16="http://schemas.microsoft.com/office/drawing/2014/main" id="{77B735A5-512C-4528-A7E3-532091E3457B}"/>
              </a:ext>
            </a:extLst>
          </p:cNvPr>
          <p:cNvSpPr txBox="1"/>
          <p:nvPr/>
        </p:nvSpPr>
        <p:spPr>
          <a:xfrm>
            <a:off x="2843656" y="2758669"/>
            <a:ext cx="6097424" cy="1800493"/>
          </a:xfrm>
          <a:prstGeom prst="rect">
            <a:avLst/>
          </a:prstGeom>
          <a:noFill/>
        </p:spPr>
        <p:txBody>
          <a:bodyPr wrap="square">
            <a:spAutoFit/>
          </a:bodyPr>
          <a:lstStyle/>
          <a:p>
            <a:pPr marL="342900" marR="0" lvl="0" indent="-342900">
              <a:spcAft>
                <a:spcPts val="6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Reduces Development Budget Gaps</a:t>
            </a:r>
          </a:p>
          <a:p>
            <a:pPr marL="342900" marR="0" lvl="0" indent="-342900">
              <a:spcAft>
                <a:spcPts val="6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Helps finance construction costs</a:t>
            </a:r>
          </a:p>
          <a:p>
            <a:pPr marL="342900" marR="0" lvl="0" indent="-342900">
              <a:spcAft>
                <a:spcPts val="6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Provides a development subsidy</a:t>
            </a:r>
          </a:p>
          <a:p>
            <a:pPr marL="342900" marR="0" lvl="0" indent="-342900">
              <a:spcAft>
                <a:spcPts val="6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No federal regulations to adhere too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48BA7527-9D1D-E338-D951-BA44404747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427130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891" b="36891"/>
          <a:stretch/>
        </p:blipFill>
        <p:spPr>
          <a:xfrm>
            <a:off x="0" y="2113613"/>
            <a:ext cx="12192000" cy="2328024"/>
          </a:xfrm>
          <a:prstGeom prst="rect">
            <a:avLst/>
          </a:prstGeom>
        </p:spPr>
      </p:pic>
      <p:sp>
        <p:nvSpPr>
          <p:cNvPr id="14" name="Rectangle 13"/>
          <p:cNvSpPr/>
          <p:nvPr/>
        </p:nvSpPr>
        <p:spPr>
          <a:xfrm>
            <a:off x="0" y="2098621"/>
            <a:ext cx="12192000" cy="2343016"/>
          </a:xfrm>
          <a:prstGeom prst="rect">
            <a:avLst/>
          </a:prstGeom>
          <a:solidFill>
            <a:srgbClr val="E8CD4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8</a:t>
            </a:fld>
            <a:endParaRPr lang="en-US" dirty="0"/>
          </a:p>
        </p:txBody>
      </p:sp>
      <p:sp>
        <p:nvSpPr>
          <p:cNvPr id="6" name="Oval 5"/>
          <p:cNvSpPr/>
          <p:nvPr/>
        </p:nvSpPr>
        <p:spPr>
          <a:xfrm>
            <a:off x="1349763" y="2444885"/>
            <a:ext cx="1724268" cy="1724268"/>
          </a:xfrm>
          <a:prstGeom prst="ellipse">
            <a:avLst/>
          </a:prstGeom>
          <a:solidFill>
            <a:schemeClr val="bg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927423" y="2732578"/>
            <a:ext cx="0" cy="1148882"/>
          </a:xfrm>
          <a:prstGeom prst="line">
            <a:avLst/>
          </a:prstGeom>
          <a:ln>
            <a:solidFill>
              <a:srgbClr val="14487A"/>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1335823" y="2999784"/>
            <a:ext cx="1752151" cy="614469"/>
          </a:xfrm>
          <a:prstGeom prst="rect">
            <a:avLst/>
          </a:prstGeom>
        </p:spPr>
      </p:pic>
      <p:sp>
        <p:nvSpPr>
          <p:cNvPr id="2" name="Title 1"/>
          <p:cNvSpPr>
            <a:spLocks noGrp="1"/>
          </p:cNvSpPr>
          <p:nvPr>
            <p:ph type="title"/>
          </p:nvPr>
        </p:nvSpPr>
        <p:spPr>
          <a:xfrm>
            <a:off x="4533900" y="1388533"/>
            <a:ext cx="6819900" cy="3546839"/>
          </a:xfrm>
        </p:spPr>
        <p:txBody>
          <a:bodyPr>
            <a:normAutofit/>
          </a:bodyPr>
          <a:lstStyle/>
          <a:p>
            <a:pPr algn="l"/>
            <a:r>
              <a:rPr lang="en-US" sz="4800" dirty="0">
                <a:solidFill>
                  <a:schemeClr val="bg1"/>
                </a:solidFill>
                <a:effectLst/>
              </a:rPr>
              <a:t>APPLICATION EMPHASIS</a:t>
            </a:r>
            <a:endParaRPr lang="en-US" sz="2200" dirty="0">
              <a:solidFill>
                <a:schemeClr val="bg1"/>
              </a:solidFill>
              <a:latin typeface="Avenir LT Std 45 Book" panose="020B0502020203020204" pitchFamily="34" charset="0"/>
            </a:endParaRPr>
          </a:p>
        </p:txBody>
      </p:sp>
      <p:pic>
        <p:nvPicPr>
          <p:cNvPr id="5" name="Picture 4" descr="Logo&#10;&#10;Description automatically generated">
            <a:extLst>
              <a:ext uri="{FF2B5EF4-FFF2-40B4-BE49-F238E27FC236}">
                <a16:creationId xmlns:a16="http://schemas.microsoft.com/office/drawing/2014/main" id="{A1D5D4D0-6C89-8C71-C5BA-1EA6442A5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132336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7C4DC5-C93F-4B7D-906E-E6BAFAA75F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545" b="14760"/>
          <a:stretch/>
        </p:blipFill>
        <p:spPr>
          <a:xfrm>
            <a:off x="0" y="-52172"/>
            <a:ext cx="12192000" cy="339819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FD7109D-3030-4AB6-B840-9DEFA822AE07}"/>
              </a:ext>
            </a:extLst>
          </p:cNvPr>
          <p:cNvPicPr>
            <a:picLocks noChangeAspect="1"/>
          </p:cNvPicPr>
          <p:nvPr/>
        </p:nvPicPr>
        <p:blipFill rotWithShape="1">
          <a:blip r:embed="rId3">
            <a:extLst>
              <a:ext uri="{28A0092B-C50C-407E-A947-70E740481C1C}">
                <a14:useLocalDpi xmlns:a14="http://schemas.microsoft.com/office/drawing/2010/main" val="0"/>
              </a:ext>
            </a:extLst>
          </a:blip>
          <a:srcRect t="30803" b="30803"/>
          <a:stretch/>
        </p:blipFill>
        <p:spPr>
          <a:xfrm>
            <a:off x="1" y="-52172"/>
            <a:ext cx="12192000" cy="3421941"/>
          </a:xfrm>
          <a:prstGeom prst="rect">
            <a:avLst/>
          </a:prstGeom>
        </p:spPr>
      </p:pic>
      <p:sp>
        <p:nvSpPr>
          <p:cNvPr id="10" name="Rectangle 9"/>
          <p:cNvSpPr/>
          <p:nvPr/>
        </p:nvSpPr>
        <p:spPr>
          <a:xfrm>
            <a:off x="0" y="-52172"/>
            <a:ext cx="12192000" cy="3529598"/>
          </a:xfrm>
          <a:prstGeom prst="rect">
            <a:avLst/>
          </a:prstGeom>
          <a:solidFill>
            <a:srgbClr val="1448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020457"/>
            <a:ext cx="3648342" cy="1325563"/>
          </a:xfrm>
        </p:spPr>
        <p:txBody>
          <a:bodyPr>
            <a:normAutofit/>
          </a:bodyPr>
          <a:lstStyle/>
          <a:p>
            <a:r>
              <a:rPr lang="en-US" sz="2800" dirty="0">
                <a:solidFill>
                  <a:schemeClr val="bg1"/>
                </a:solidFill>
              </a:rPr>
              <a:t>AFFORDABLE HOUSING APPLICATIONS</a:t>
            </a:r>
          </a:p>
        </p:txBody>
      </p:sp>
      <p:sp>
        <p:nvSpPr>
          <p:cNvPr id="3" name="Content Placeholder 2"/>
          <p:cNvSpPr>
            <a:spLocks noGrp="1"/>
          </p:cNvSpPr>
          <p:nvPr>
            <p:ph idx="1"/>
          </p:nvPr>
        </p:nvSpPr>
        <p:spPr>
          <a:xfrm>
            <a:off x="838199" y="3707403"/>
            <a:ext cx="5427689" cy="2464481"/>
          </a:xfrm>
        </p:spPr>
        <p:txBody>
          <a:bodyPr>
            <a:normAutofit/>
          </a:bodyPr>
          <a:lstStyle/>
          <a:p>
            <a:pPr>
              <a:lnSpc>
                <a:spcPct val="100000"/>
              </a:lnSpc>
            </a:pPr>
            <a:r>
              <a:rPr lang="en-US" sz="2400" dirty="0"/>
              <a:t>APPLICATION CHECKLIST</a:t>
            </a:r>
            <a:endParaRPr lang="en-US" sz="2400" dirty="0">
              <a:solidFill>
                <a:schemeClr val="tx1"/>
              </a:solidFill>
            </a:endParaRPr>
          </a:p>
          <a:p>
            <a:pPr marL="285750" indent="-285750">
              <a:buFont typeface="Arial" panose="020B0604020202020204" pitchFamily="34" charset="0"/>
              <a:buChar char="•"/>
            </a:pPr>
            <a:r>
              <a:rPr lang="en-US" sz="1800" dirty="0"/>
              <a:t>Your guide to a complete application</a:t>
            </a:r>
          </a:p>
          <a:p>
            <a:pPr marL="285750" indent="-285750">
              <a:buFont typeface="Arial" panose="020B0604020202020204" pitchFamily="34" charset="0"/>
              <a:buChar char="•"/>
            </a:pPr>
            <a:r>
              <a:rPr lang="en-US" sz="1800" dirty="0"/>
              <a:t>Read all instructions</a:t>
            </a:r>
          </a:p>
          <a:p>
            <a:endParaRPr lang="en-US" sz="800" dirty="0"/>
          </a:p>
          <a:p>
            <a:pPr algn="ctr">
              <a:lnSpc>
                <a:spcPct val="100000"/>
              </a:lnSpc>
              <a:spcBef>
                <a:spcPts val="0"/>
              </a:spcBef>
            </a:pPr>
            <a:r>
              <a:rPr lang="en-US" sz="1600" b="1" i="1" dirty="0"/>
              <a:t>DEADLINE DATE for APPLICATION SUBMISSION is </a:t>
            </a:r>
          </a:p>
          <a:p>
            <a:pPr algn="ctr">
              <a:lnSpc>
                <a:spcPct val="100000"/>
              </a:lnSpc>
              <a:spcBef>
                <a:spcPts val="0"/>
              </a:spcBef>
            </a:pPr>
            <a:r>
              <a:rPr lang="en-US" sz="1600" b="1" i="1" dirty="0"/>
              <a:t>FEBRUARY 13, 2025 by 5:00 pm (CST)</a:t>
            </a:r>
          </a:p>
          <a:p>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9</a:t>
            </a:fld>
            <a:endParaRPr lang="en-US" dirty="0"/>
          </a:p>
        </p:txBody>
      </p:sp>
      <p:sp>
        <p:nvSpPr>
          <p:cNvPr id="11" name="Freeform 1103"/>
          <p:cNvSpPr>
            <a:spLocks/>
          </p:cNvSpPr>
          <p:nvPr/>
        </p:nvSpPr>
        <p:spPr bwMode="auto">
          <a:xfrm>
            <a:off x="983053" y="1307609"/>
            <a:ext cx="725826" cy="7321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845" y="8235"/>
                </a:moveTo>
                <a:cubicBezTo>
                  <a:pt x="19845" y="5535"/>
                  <a:pt x="17550" y="3240"/>
                  <a:pt x="14715" y="3240"/>
                </a:cubicBezTo>
                <a:cubicBezTo>
                  <a:pt x="14445" y="3240"/>
                  <a:pt x="14445" y="3240"/>
                  <a:pt x="14445" y="3240"/>
                </a:cubicBezTo>
                <a:cubicBezTo>
                  <a:pt x="14445" y="8640"/>
                  <a:pt x="14445" y="8640"/>
                  <a:pt x="14445" y="8640"/>
                </a:cubicBezTo>
                <a:cubicBezTo>
                  <a:pt x="19845" y="8640"/>
                  <a:pt x="19845" y="8640"/>
                  <a:pt x="19845" y="8640"/>
                </a:cubicBezTo>
                <a:lnTo>
                  <a:pt x="19845" y="8235"/>
                </a:lnTo>
                <a:close/>
                <a:moveTo>
                  <a:pt x="15120" y="7965"/>
                </a:moveTo>
                <a:cubicBezTo>
                  <a:pt x="15120" y="3915"/>
                  <a:pt x="15120" y="3915"/>
                  <a:pt x="15120" y="3915"/>
                </a:cubicBezTo>
                <a:cubicBezTo>
                  <a:pt x="17280" y="4185"/>
                  <a:pt x="18900" y="5805"/>
                  <a:pt x="19035" y="7965"/>
                </a:cubicBezTo>
                <a:lnTo>
                  <a:pt x="15120" y="7965"/>
                </a:lnTo>
                <a:close/>
                <a:moveTo>
                  <a:pt x="8640" y="9315"/>
                </a:moveTo>
                <a:cubicBezTo>
                  <a:pt x="8640" y="9855"/>
                  <a:pt x="8775" y="10395"/>
                  <a:pt x="8910" y="10800"/>
                </a:cubicBezTo>
                <a:cubicBezTo>
                  <a:pt x="7020" y="10800"/>
                  <a:pt x="7020" y="10800"/>
                  <a:pt x="7020" y="10800"/>
                </a:cubicBezTo>
                <a:cubicBezTo>
                  <a:pt x="5400" y="7695"/>
                  <a:pt x="5400" y="7695"/>
                  <a:pt x="5400" y="7695"/>
                </a:cubicBezTo>
                <a:cubicBezTo>
                  <a:pt x="5400" y="7695"/>
                  <a:pt x="5400" y="7695"/>
                  <a:pt x="5265" y="7695"/>
                </a:cubicBezTo>
                <a:cubicBezTo>
                  <a:pt x="5265" y="7695"/>
                  <a:pt x="5265" y="7695"/>
                  <a:pt x="5265" y="7695"/>
                </a:cubicBezTo>
                <a:cubicBezTo>
                  <a:pt x="5265" y="7695"/>
                  <a:pt x="5265" y="7560"/>
                  <a:pt x="5265" y="7560"/>
                </a:cubicBezTo>
                <a:cubicBezTo>
                  <a:pt x="5265" y="7560"/>
                  <a:pt x="5130" y="7560"/>
                  <a:pt x="5130" y="7560"/>
                </a:cubicBezTo>
                <a:cubicBezTo>
                  <a:pt x="5130" y="7560"/>
                  <a:pt x="5130" y="7560"/>
                  <a:pt x="5130" y="7560"/>
                </a:cubicBezTo>
                <a:cubicBezTo>
                  <a:pt x="5130" y="7560"/>
                  <a:pt x="4995" y="7560"/>
                  <a:pt x="4995" y="7560"/>
                </a:cubicBezTo>
                <a:cubicBezTo>
                  <a:pt x="2160" y="7560"/>
                  <a:pt x="2160" y="7560"/>
                  <a:pt x="2160" y="7560"/>
                </a:cubicBezTo>
                <a:cubicBezTo>
                  <a:pt x="2025" y="7560"/>
                  <a:pt x="1755" y="7695"/>
                  <a:pt x="1755" y="7965"/>
                </a:cubicBezTo>
                <a:cubicBezTo>
                  <a:pt x="1755" y="8100"/>
                  <a:pt x="2025" y="8235"/>
                  <a:pt x="2160" y="8235"/>
                </a:cubicBezTo>
                <a:cubicBezTo>
                  <a:pt x="4860" y="8235"/>
                  <a:pt x="4860" y="8235"/>
                  <a:pt x="4860" y="8235"/>
                </a:cubicBezTo>
                <a:cubicBezTo>
                  <a:pt x="6480" y="11340"/>
                  <a:pt x="6480" y="11340"/>
                  <a:pt x="6480" y="11340"/>
                </a:cubicBezTo>
                <a:cubicBezTo>
                  <a:pt x="6480" y="11340"/>
                  <a:pt x="6615" y="11340"/>
                  <a:pt x="6615" y="11475"/>
                </a:cubicBezTo>
                <a:cubicBezTo>
                  <a:pt x="6615" y="11475"/>
                  <a:pt x="6615" y="11475"/>
                  <a:pt x="6615" y="11475"/>
                </a:cubicBezTo>
                <a:cubicBezTo>
                  <a:pt x="6615" y="11475"/>
                  <a:pt x="6615" y="11475"/>
                  <a:pt x="6750" y="11475"/>
                </a:cubicBezTo>
                <a:cubicBezTo>
                  <a:pt x="6750" y="11475"/>
                  <a:pt x="6750" y="11475"/>
                  <a:pt x="6750" y="11475"/>
                </a:cubicBezTo>
                <a:cubicBezTo>
                  <a:pt x="6750" y="11475"/>
                  <a:pt x="6750" y="11475"/>
                  <a:pt x="6885" y="11475"/>
                </a:cubicBezTo>
                <a:cubicBezTo>
                  <a:pt x="6885" y="11475"/>
                  <a:pt x="6885" y="11475"/>
                  <a:pt x="6885" y="11475"/>
                </a:cubicBezTo>
                <a:cubicBezTo>
                  <a:pt x="9180" y="11475"/>
                  <a:pt x="9180" y="11475"/>
                  <a:pt x="9180" y="11475"/>
                </a:cubicBezTo>
                <a:cubicBezTo>
                  <a:pt x="9990" y="13230"/>
                  <a:pt x="11610" y="14445"/>
                  <a:pt x="13635" y="14445"/>
                </a:cubicBezTo>
                <a:cubicBezTo>
                  <a:pt x="16470" y="14445"/>
                  <a:pt x="18765" y="12150"/>
                  <a:pt x="18765" y="9315"/>
                </a:cubicBezTo>
                <a:cubicBezTo>
                  <a:pt x="18765" y="9045"/>
                  <a:pt x="18765" y="9045"/>
                  <a:pt x="18765" y="9045"/>
                </a:cubicBezTo>
                <a:cubicBezTo>
                  <a:pt x="14040" y="9045"/>
                  <a:pt x="14040" y="9045"/>
                  <a:pt x="14040" y="9045"/>
                </a:cubicBezTo>
                <a:cubicBezTo>
                  <a:pt x="14040" y="4320"/>
                  <a:pt x="14040" y="4320"/>
                  <a:pt x="14040" y="4320"/>
                </a:cubicBezTo>
                <a:cubicBezTo>
                  <a:pt x="13635" y="4320"/>
                  <a:pt x="13635" y="4320"/>
                  <a:pt x="13635" y="4320"/>
                </a:cubicBezTo>
                <a:cubicBezTo>
                  <a:pt x="10935" y="4320"/>
                  <a:pt x="8640" y="6615"/>
                  <a:pt x="8640" y="9315"/>
                </a:cubicBezTo>
                <a:close/>
                <a:moveTo>
                  <a:pt x="13365" y="5130"/>
                </a:moveTo>
                <a:cubicBezTo>
                  <a:pt x="13365" y="9720"/>
                  <a:pt x="13365" y="9720"/>
                  <a:pt x="13365" y="9720"/>
                </a:cubicBezTo>
                <a:cubicBezTo>
                  <a:pt x="17955" y="9720"/>
                  <a:pt x="17955" y="9720"/>
                  <a:pt x="17955" y="9720"/>
                </a:cubicBezTo>
                <a:cubicBezTo>
                  <a:pt x="17820" y="11880"/>
                  <a:pt x="15930" y="13635"/>
                  <a:pt x="13635" y="13635"/>
                </a:cubicBezTo>
                <a:cubicBezTo>
                  <a:pt x="12015" y="13635"/>
                  <a:pt x="10665" y="12825"/>
                  <a:pt x="9990" y="11475"/>
                </a:cubicBezTo>
                <a:cubicBezTo>
                  <a:pt x="11205" y="11475"/>
                  <a:pt x="11205" y="11475"/>
                  <a:pt x="11205" y="11475"/>
                </a:cubicBezTo>
                <a:cubicBezTo>
                  <a:pt x="11340" y="11475"/>
                  <a:pt x="11475" y="11340"/>
                  <a:pt x="11475" y="11205"/>
                </a:cubicBezTo>
                <a:cubicBezTo>
                  <a:pt x="11475" y="10935"/>
                  <a:pt x="11340" y="10800"/>
                  <a:pt x="11205" y="10800"/>
                </a:cubicBezTo>
                <a:cubicBezTo>
                  <a:pt x="9585" y="10800"/>
                  <a:pt x="9585" y="10800"/>
                  <a:pt x="9585" y="10800"/>
                </a:cubicBezTo>
                <a:cubicBezTo>
                  <a:pt x="9450" y="10395"/>
                  <a:pt x="9315" y="9855"/>
                  <a:pt x="9315" y="9315"/>
                </a:cubicBezTo>
                <a:cubicBezTo>
                  <a:pt x="9315" y="7155"/>
                  <a:pt x="11070" y="5265"/>
                  <a:pt x="13365" y="5130"/>
                </a:cubicBezTo>
                <a:close/>
                <a:moveTo>
                  <a:pt x="21600" y="1485"/>
                </a:moveTo>
                <a:cubicBezTo>
                  <a:pt x="11205" y="1485"/>
                  <a:pt x="11205" y="1485"/>
                  <a:pt x="11205" y="1485"/>
                </a:cubicBezTo>
                <a:cubicBezTo>
                  <a:pt x="11205" y="405"/>
                  <a:pt x="11205" y="405"/>
                  <a:pt x="11205" y="405"/>
                </a:cubicBezTo>
                <a:cubicBezTo>
                  <a:pt x="11205" y="135"/>
                  <a:pt x="10935" y="0"/>
                  <a:pt x="10800" y="0"/>
                </a:cubicBezTo>
                <a:cubicBezTo>
                  <a:pt x="10665" y="0"/>
                  <a:pt x="10395" y="135"/>
                  <a:pt x="10395" y="405"/>
                </a:cubicBezTo>
                <a:cubicBezTo>
                  <a:pt x="10395" y="1485"/>
                  <a:pt x="10395" y="1485"/>
                  <a:pt x="10395" y="1485"/>
                </a:cubicBezTo>
                <a:cubicBezTo>
                  <a:pt x="0" y="1485"/>
                  <a:pt x="0" y="1485"/>
                  <a:pt x="0" y="1485"/>
                </a:cubicBezTo>
                <a:cubicBezTo>
                  <a:pt x="0" y="16605"/>
                  <a:pt x="0" y="16605"/>
                  <a:pt x="0" y="16605"/>
                </a:cubicBezTo>
                <a:cubicBezTo>
                  <a:pt x="9990" y="16605"/>
                  <a:pt x="9990" y="16605"/>
                  <a:pt x="9990" y="16605"/>
                </a:cubicBezTo>
                <a:cubicBezTo>
                  <a:pt x="5535" y="20925"/>
                  <a:pt x="5535" y="20925"/>
                  <a:pt x="5535" y="20925"/>
                </a:cubicBezTo>
                <a:cubicBezTo>
                  <a:pt x="5400" y="21060"/>
                  <a:pt x="5400" y="21330"/>
                  <a:pt x="5535" y="21465"/>
                </a:cubicBezTo>
                <a:cubicBezTo>
                  <a:pt x="5535" y="21600"/>
                  <a:pt x="5670" y="21600"/>
                  <a:pt x="5805" y="21600"/>
                </a:cubicBezTo>
                <a:cubicBezTo>
                  <a:pt x="5805" y="21600"/>
                  <a:pt x="5940" y="21600"/>
                  <a:pt x="6075" y="21465"/>
                </a:cubicBezTo>
                <a:cubicBezTo>
                  <a:pt x="10395" y="17010"/>
                  <a:pt x="10395" y="17010"/>
                  <a:pt x="10395" y="17010"/>
                </a:cubicBezTo>
                <a:cubicBezTo>
                  <a:pt x="10395" y="20520"/>
                  <a:pt x="10395" y="20520"/>
                  <a:pt x="10395" y="20520"/>
                </a:cubicBezTo>
                <a:cubicBezTo>
                  <a:pt x="10395" y="20655"/>
                  <a:pt x="10665" y="20925"/>
                  <a:pt x="10800" y="20925"/>
                </a:cubicBezTo>
                <a:cubicBezTo>
                  <a:pt x="10935" y="20925"/>
                  <a:pt x="11205" y="20655"/>
                  <a:pt x="11205" y="20520"/>
                </a:cubicBezTo>
                <a:cubicBezTo>
                  <a:pt x="11205" y="17010"/>
                  <a:pt x="11205" y="17010"/>
                  <a:pt x="11205" y="17010"/>
                </a:cubicBezTo>
                <a:cubicBezTo>
                  <a:pt x="15525" y="21465"/>
                  <a:pt x="15525" y="21465"/>
                  <a:pt x="15525" y="21465"/>
                </a:cubicBezTo>
                <a:cubicBezTo>
                  <a:pt x="15660" y="21600"/>
                  <a:pt x="15795" y="21600"/>
                  <a:pt x="15795" y="21600"/>
                </a:cubicBezTo>
                <a:cubicBezTo>
                  <a:pt x="15930" y="21600"/>
                  <a:pt x="16065" y="21600"/>
                  <a:pt x="16065" y="21465"/>
                </a:cubicBezTo>
                <a:cubicBezTo>
                  <a:pt x="16200" y="21330"/>
                  <a:pt x="16200" y="21060"/>
                  <a:pt x="16065" y="20925"/>
                </a:cubicBezTo>
                <a:cubicBezTo>
                  <a:pt x="11610" y="16605"/>
                  <a:pt x="11610" y="16605"/>
                  <a:pt x="11610" y="16605"/>
                </a:cubicBezTo>
                <a:cubicBezTo>
                  <a:pt x="21600" y="16605"/>
                  <a:pt x="21600" y="16605"/>
                  <a:pt x="21600" y="16605"/>
                </a:cubicBezTo>
                <a:lnTo>
                  <a:pt x="21600" y="1485"/>
                </a:lnTo>
                <a:close/>
                <a:moveTo>
                  <a:pt x="20925" y="15795"/>
                </a:moveTo>
                <a:cubicBezTo>
                  <a:pt x="675" y="15795"/>
                  <a:pt x="675" y="15795"/>
                  <a:pt x="675" y="15795"/>
                </a:cubicBezTo>
                <a:cubicBezTo>
                  <a:pt x="675" y="2160"/>
                  <a:pt x="675" y="2160"/>
                  <a:pt x="675" y="2160"/>
                </a:cubicBezTo>
                <a:cubicBezTo>
                  <a:pt x="20925" y="2160"/>
                  <a:pt x="20925" y="2160"/>
                  <a:pt x="20925" y="2160"/>
                </a:cubicBezTo>
                <a:lnTo>
                  <a:pt x="20925" y="15795"/>
                </a:lnTo>
                <a:close/>
                <a:moveTo>
                  <a:pt x="2835" y="6885"/>
                </a:moveTo>
                <a:cubicBezTo>
                  <a:pt x="3105" y="6885"/>
                  <a:pt x="3240" y="6615"/>
                  <a:pt x="3240" y="6480"/>
                </a:cubicBezTo>
                <a:cubicBezTo>
                  <a:pt x="3240" y="4995"/>
                  <a:pt x="3240" y="4995"/>
                  <a:pt x="3240" y="4995"/>
                </a:cubicBezTo>
                <a:cubicBezTo>
                  <a:pt x="3240" y="4860"/>
                  <a:pt x="3105" y="4725"/>
                  <a:pt x="2835" y="4725"/>
                </a:cubicBezTo>
                <a:cubicBezTo>
                  <a:pt x="2700" y="4725"/>
                  <a:pt x="2565" y="4860"/>
                  <a:pt x="2565" y="4995"/>
                </a:cubicBezTo>
                <a:cubicBezTo>
                  <a:pt x="2565" y="6480"/>
                  <a:pt x="2565" y="6480"/>
                  <a:pt x="2565" y="6480"/>
                </a:cubicBezTo>
                <a:cubicBezTo>
                  <a:pt x="2565" y="6615"/>
                  <a:pt x="2700" y="6885"/>
                  <a:pt x="2835" y="6885"/>
                </a:cubicBezTo>
                <a:close/>
                <a:moveTo>
                  <a:pt x="3915" y="6885"/>
                </a:moveTo>
                <a:cubicBezTo>
                  <a:pt x="4185" y="6885"/>
                  <a:pt x="4320" y="6615"/>
                  <a:pt x="4320" y="6480"/>
                </a:cubicBezTo>
                <a:cubicBezTo>
                  <a:pt x="4320" y="4995"/>
                  <a:pt x="4320" y="4995"/>
                  <a:pt x="4320" y="4995"/>
                </a:cubicBezTo>
                <a:cubicBezTo>
                  <a:pt x="4320" y="4860"/>
                  <a:pt x="4185" y="4725"/>
                  <a:pt x="3915" y="4725"/>
                </a:cubicBezTo>
                <a:cubicBezTo>
                  <a:pt x="3780" y="4725"/>
                  <a:pt x="3645" y="4860"/>
                  <a:pt x="3645" y="4995"/>
                </a:cubicBezTo>
                <a:cubicBezTo>
                  <a:pt x="3645" y="6480"/>
                  <a:pt x="3645" y="6480"/>
                  <a:pt x="3645" y="6480"/>
                </a:cubicBezTo>
                <a:cubicBezTo>
                  <a:pt x="3645" y="6615"/>
                  <a:pt x="3780" y="6885"/>
                  <a:pt x="3915" y="6885"/>
                </a:cubicBezTo>
                <a:close/>
              </a:path>
            </a:pathLst>
          </a:custGeom>
          <a:solidFill>
            <a:srgbClr val="E8CD48"/>
          </a:solidFill>
          <a:ln>
            <a:noFill/>
          </a:ln>
        </p:spPr>
        <p:txBody>
          <a:bodyPr lIns="45719" rIns="45719"/>
          <a:lstStyle/>
          <a:p>
            <a:endParaRPr lang="en-US" dirty="0"/>
          </a:p>
        </p:txBody>
      </p:sp>
      <p:sp>
        <p:nvSpPr>
          <p:cNvPr id="13" name="Rectangle: Rounded Corners 35">
            <a:extLst>
              <a:ext uri="{FF2B5EF4-FFF2-40B4-BE49-F238E27FC236}">
                <a16:creationId xmlns:a16="http://schemas.microsoft.com/office/drawing/2014/main" id="{50BC63E4-FE53-4DD1-B184-470771BC499E}"/>
              </a:ext>
            </a:extLst>
          </p:cNvPr>
          <p:cNvSpPr/>
          <p:nvPr/>
        </p:nvSpPr>
        <p:spPr>
          <a:xfrm>
            <a:off x="6690902" y="2448777"/>
            <a:ext cx="4821484" cy="3553346"/>
          </a:xfrm>
          <a:prstGeom prst="roundRect">
            <a:avLst>
              <a:gd name="adj" fmla="val 5271"/>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Content Placeholder 2"/>
          <p:cNvSpPr txBox="1">
            <a:spLocks/>
          </p:cNvSpPr>
          <p:nvPr/>
        </p:nvSpPr>
        <p:spPr>
          <a:xfrm>
            <a:off x="6690902" y="2595250"/>
            <a:ext cx="4821484" cy="339952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E8CD48"/>
              </a:buClr>
              <a:buSzPct val="150000"/>
            </a:pPr>
            <a:r>
              <a:rPr lang="en-US" sz="1800" b="1" dirty="0"/>
              <a:t>APPLICATIONS WILL BE EVALUATED ACCORDING TO: </a:t>
            </a:r>
          </a:p>
          <a:p>
            <a:pPr marL="285750" indent="-285750">
              <a:lnSpc>
                <a:spcPct val="150000"/>
              </a:lnSpc>
              <a:buClr>
                <a:srgbClr val="E8CD48"/>
              </a:buClr>
              <a:buSzPct val="150000"/>
              <a:buFont typeface="Arial" panose="020B0604020202020204" pitchFamily="34" charset="0"/>
              <a:buChar char="•"/>
            </a:pPr>
            <a:r>
              <a:rPr lang="en-US" sz="1600" dirty="0"/>
              <a:t>Threshold Assessment</a:t>
            </a:r>
          </a:p>
          <a:p>
            <a:pPr marL="285750" indent="-285750">
              <a:lnSpc>
                <a:spcPct val="150000"/>
              </a:lnSpc>
              <a:buClr>
                <a:srgbClr val="E8CD48"/>
              </a:buClr>
              <a:buSzPct val="150000"/>
              <a:buFont typeface="Arial" panose="020B0604020202020204" pitchFamily="34" charset="0"/>
              <a:buChar char="•"/>
            </a:pPr>
            <a:r>
              <a:rPr lang="en-US" sz="1600" dirty="0"/>
              <a:t>Underwriting Review</a:t>
            </a:r>
          </a:p>
          <a:p>
            <a:pPr>
              <a:lnSpc>
                <a:spcPct val="150000"/>
              </a:lnSpc>
              <a:buClr>
                <a:srgbClr val="E8CD48"/>
              </a:buClr>
              <a:buSzPct val="150000"/>
            </a:pPr>
            <a:r>
              <a:rPr lang="en-US" sz="1800" b="1" dirty="0"/>
              <a:t>NOTE:</a:t>
            </a:r>
          </a:p>
          <a:p>
            <a:pPr marL="285750" indent="-285750">
              <a:lnSpc>
                <a:spcPct val="150000"/>
              </a:lnSpc>
              <a:buClr>
                <a:srgbClr val="E8CD48"/>
              </a:buClr>
              <a:buSzPct val="150000"/>
              <a:buFont typeface="Arial" panose="020B0604020202020204" pitchFamily="34" charset="0"/>
              <a:buChar char="•"/>
            </a:pPr>
            <a:r>
              <a:rPr lang="en-US" sz="1600" dirty="0"/>
              <a:t>Incomplete applications will not be considered</a:t>
            </a:r>
          </a:p>
          <a:p>
            <a:pPr marL="285750" indent="-285750">
              <a:lnSpc>
                <a:spcPct val="150000"/>
              </a:lnSpc>
              <a:buClr>
                <a:srgbClr val="E8CD48"/>
              </a:buClr>
              <a:buSzPct val="150000"/>
              <a:buFont typeface="Arial" panose="020B0604020202020204" pitchFamily="34" charset="0"/>
              <a:buChar char="•"/>
            </a:pPr>
            <a:r>
              <a:rPr lang="en-US" sz="1600" dirty="0"/>
              <a:t>Applications not meeting threshold criteria will not be considered</a:t>
            </a:r>
          </a:p>
          <a:p>
            <a:pPr>
              <a:lnSpc>
                <a:spcPct val="150000"/>
              </a:lnSpc>
              <a:buClr>
                <a:srgbClr val="E8CD48"/>
              </a:buClr>
              <a:buSzPct val="150000"/>
            </a:pPr>
            <a:endParaRPr lang="en-US" sz="1800" b="1" dirty="0"/>
          </a:p>
          <a:p>
            <a:pPr marL="285750" indent="-285750">
              <a:lnSpc>
                <a:spcPct val="150000"/>
              </a:lnSpc>
              <a:buClr>
                <a:srgbClr val="E8CD48"/>
              </a:buClr>
              <a:buSzPct val="150000"/>
              <a:buFont typeface="Arial" panose="020B0604020202020204" pitchFamily="34" charset="0"/>
              <a:buChar char="•"/>
            </a:pPr>
            <a:endParaRPr lang="en-US" dirty="0"/>
          </a:p>
        </p:txBody>
      </p:sp>
      <p:pic>
        <p:nvPicPr>
          <p:cNvPr id="5" name="Picture 4" descr="Logo&#10;&#10;Description automatically generated">
            <a:extLst>
              <a:ext uri="{FF2B5EF4-FFF2-40B4-BE49-F238E27FC236}">
                <a16:creationId xmlns:a16="http://schemas.microsoft.com/office/drawing/2014/main" id="{ADAAF659-759B-4DC8-CDA4-51E62A425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528" y="6189785"/>
            <a:ext cx="763290" cy="568999"/>
          </a:xfrm>
          <a:prstGeom prst="rect">
            <a:avLst/>
          </a:prstGeom>
        </p:spPr>
      </p:pic>
    </p:spTree>
    <p:extLst>
      <p:ext uri="{BB962C8B-B14F-4D97-AF65-F5344CB8AC3E}">
        <p14:creationId xmlns:p14="http://schemas.microsoft.com/office/powerpoint/2010/main" val="3351503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9eeaeee3-13ee-4102-b605-518a6dce2cd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BB619D7B10E946A9A19367C0BCCE62" ma:contentTypeVersion="18" ma:contentTypeDescription="Create a new document." ma:contentTypeScope="" ma:versionID="8b0f3756caed78257e37420f4b2420ae">
  <xsd:schema xmlns:xsd="http://www.w3.org/2001/XMLSchema" xmlns:xs="http://www.w3.org/2001/XMLSchema" xmlns:p="http://schemas.microsoft.com/office/2006/metadata/properties" xmlns:ns1="http://schemas.microsoft.com/sharepoint/v3" xmlns:ns3="9eeaeee3-13ee-4102-b605-518a6dce2cdb" xmlns:ns4="3e7cdbef-6909-467f-b6d6-25200e3877eb" targetNamespace="http://schemas.microsoft.com/office/2006/metadata/properties" ma:root="true" ma:fieldsID="fee297a7b569a0287b7b6697e8156cdc" ns1:_="" ns3:_="" ns4:_="">
    <xsd:import namespace="http://schemas.microsoft.com/sharepoint/v3"/>
    <xsd:import namespace="9eeaeee3-13ee-4102-b605-518a6dce2cdb"/>
    <xsd:import namespace="3e7cdbef-6909-467f-b6d6-25200e3877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LengthInSeconds" minOccurs="0"/>
                <xsd:element ref="ns3:MediaServiceObjectDetectorVersions"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eaeee3-13ee-4102-b605-518a6dce2c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7cdbef-6909-467f-b6d6-25200e3877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CCB08F-0A4C-4A34-82F4-636389D5F6C3}">
  <ds:schemaRefs>
    <ds:schemaRef ds:uri="http://schemas.microsoft.com/sharepoint/v3/contenttype/forms"/>
  </ds:schemaRefs>
</ds:datastoreItem>
</file>

<file path=customXml/itemProps2.xml><?xml version="1.0" encoding="utf-8"?>
<ds:datastoreItem xmlns:ds="http://schemas.openxmlformats.org/officeDocument/2006/customXml" ds:itemID="{BAC8E8B9-6BC5-4A9A-9027-CCC7D304B974}">
  <ds:schemaRefs>
    <ds:schemaRef ds:uri="http://www.w3.org/XML/1998/namespace"/>
    <ds:schemaRef ds:uri="http://schemas.microsoft.com/office/2006/documentManagement/types"/>
    <ds:schemaRef ds:uri="http://purl.org/dc/dcmitype/"/>
    <ds:schemaRef ds:uri="http://purl.org/dc/terms/"/>
    <ds:schemaRef ds:uri="http://schemas.microsoft.com/sharepoint/v3"/>
    <ds:schemaRef ds:uri="http://purl.org/dc/elements/1.1/"/>
    <ds:schemaRef ds:uri="http://schemas.microsoft.com/office/infopath/2007/PartnerControls"/>
    <ds:schemaRef ds:uri="http://schemas.openxmlformats.org/package/2006/metadata/core-properties"/>
    <ds:schemaRef ds:uri="3e7cdbef-6909-467f-b6d6-25200e3877eb"/>
    <ds:schemaRef ds:uri="9eeaeee3-13ee-4102-b605-518a6dce2cdb"/>
    <ds:schemaRef ds:uri="http://schemas.microsoft.com/office/2006/metadata/properties"/>
  </ds:schemaRefs>
</ds:datastoreItem>
</file>

<file path=customXml/itemProps3.xml><?xml version="1.0" encoding="utf-8"?>
<ds:datastoreItem xmlns:ds="http://schemas.openxmlformats.org/officeDocument/2006/customXml" ds:itemID="{2C316DE1-77C2-475B-9A89-D277058A9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eaeee3-13ee-4102-b605-518a6dce2cdb"/>
    <ds:schemaRef ds:uri="3e7cdbef-6909-467f-b6d6-25200e3877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20408</TotalTime>
  <Words>1086</Words>
  <Application>Microsoft Office PowerPoint</Application>
  <PresentationFormat>Widescreen</PresentationFormat>
  <Paragraphs>180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Avenir LT Std 45 Book</vt:lpstr>
      <vt:lpstr>Avenir LT Std 65 Medium</vt:lpstr>
      <vt:lpstr>Calibri</vt:lpstr>
      <vt:lpstr>Montserrat Classic</vt:lpstr>
      <vt:lpstr>Montserrat Classic Bold</vt:lpstr>
      <vt:lpstr>Times New Roman</vt:lpstr>
      <vt:lpstr>Office Theme</vt:lpstr>
      <vt:lpstr>PowerPoint Presentation</vt:lpstr>
      <vt:lpstr>PowerPoint Presentation</vt:lpstr>
      <vt:lpstr>OVERVIEW OF:  MEMPHIS AFFORDABLE HOUSING TRUST (MATHF) PROGRAM</vt:lpstr>
      <vt:lpstr>AFFORDABLE HOUSING PROGRAM: MEMPHIS AFFORDABLE HOUSING TRUST PROGRAM (MATHF)</vt:lpstr>
      <vt:lpstr>AFFORDABLE HOUSING PROGRAM: MEMPHIS AFFORDABLE HOUSING TRUST PROGRAM (MAHTF) </vt:lpstr>
      <vt:lpstr>PowerPoint Presentation</vt:lpstr>
      <vt:lpstr>PowerPoint Presentation</vt:lpstr>
      <vt:lpstr>APPLICATION EMPHASIS</vt:lpstr>
      <vt:lpstr>AFFORDABLE HOUSING APPLICATIONS</vt:lpstr>
      <vt:lpstr>THRESHOLD REQUIREMENTS</vt:lpstr>
      <vt:lpstr>OVERVIEW OF:  HOME-AMERICAN RESCUE PLAN (ARP) PROGRAM</vt:lpstr>
      <vt:lpstr>AFFORDABLE HOUSING PROGRAM: HOME-ARP  AFFORDABLE RENTAL HOUSING PROGRAM</vt:lpstr>
      <vt:lpstr>AFFORDABLE HOUSING PROGRAM: HOME-ARP  AFFORDABLE RENTAL HOUSING PROGRAM   </vt:lpstr>
      <vt:lpstr>AFFORDABLE HOUSING PROGRAM: HOME-ARP  AFFORDABLE RENTAL HOUSING PROGRAM   </vt:lpstr>
      <vt:lpstr>AFFORDABLE HOUSING PROGRAM: HOME-ARP  AFFORDABLE RENTAL HOUSING PROGRAM</vt:lpstr>
      <vt:lpstr>PowerPoint Presentation</vt:lpstr>
      <vt:lpstr>APPLICATION EMPHASIS</vt:lpstr>
      <vt:lpstr>AFFORDABLE HOUSING APPLICATIONS</vt:lpstr>
      <vt:lpstr>THRESHOLD REQUIREMENTS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NOMAN</dc:creator>
  <cp:lastModifiedBy>Guest, Twarla</cp:lastModifiedBy>
  <cp:revision>93</cp:revision>
  <cp:lastPrinted>2024-12-09T18:00:28Z</cp:lastPrinted>
  <dcterms:created xsi:type="dcterms:W3CDTF">2020-05-03T16:32:41Z</dcterms:created>
  <dcterms:modified xsi:type="dcterms:W3CDTF">2024-12-11T14:58:33Z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4376f5-a622-4e53-a591-0432f32c2e47_Enabled">
    <vt:lpwstr>true</vt:lpwstr>
  </property>
  <property fmtid="{D5CDD505-2E9C-101B-9397-08002B2CF9AE}" pid="3" name="MSIP_Label_b34376f5-a622-4e53-a591-0432f32c2e47_SetDate">
    <vt:lpwstr>2021-01-27T18:33:54Z</vt:lpwstr>
  </property>
  <property fmtid="{D5CDD505-2E9C-101B-9397-08002B2CF9AE}" pid="4" name="MSIP_Label_b34376f5-a622-4e53-a591-0432f32c2e47_Method">
    <vt:lpwstr>Standard</vt:lpwstr>
  </property>
  <property fmtid="{D5CDD505-2E9C-101B-9397-08002B2CF9AE}" pid="5" name="MSIP_Label_b34376f5-a622-4e53-a591-0432f32c2e47_Name">
    <vt:lpwstr>b34376f5-a622-4e53-a591-0432f32c2e47</vt:lpwstr>
  </property>
  <property fmtid="{D5CDD505-2E9C-101B-9397-08002B2CF9AE}" pid="6" name="MSIP_Label_b34376f5-a622-4e53-a591-0432f32c2e47_SiteId">
    <vt:lpwstr>41647561-6537-4423-96a9-859e89f8919f</vt:lpwstr>
  </property>
  <property fmtid="{D5CDD505-2E9C-101B-9397-08002B2CF9AE}" pid="7" name="MSIP_Label_b34376f5-a622-4e53-a591-0432f32c2e47_ActionId">
    <vt:lpwstr>4a3a42df-9a43-4224-84f9-8ed8214c917e</vt:lpwstr>
  </property>
  <property fmtid="{D5CDD505-2E9C-101B-9397-08002B2CF9AE}" pid="8" name="MSIP_Label_b34376f5-a622-4e53-a591-0432f32c2e47_ContentBits">
    <vt:lpwstr>0</vt:lpwstr>
  </property>
  <property fmtid="{D5CDD505-2E9C-101B-9397-08002B2CF9AE}" pid="9" name="ContentTypeId">
    <vt:lpwstr>0x01010019BB619D7B10E946A9A19367C0BCCE62</vt:lpwstr>
  </property>
</Properties>
</file>