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61" r:id="rId4"/>
    <p:sldMasterId id="2147484273" r:id="rId5"/>
  </p:sldMasterIdLst>
  <p:notesMasterIdLst>
    <p:notesMasterId r:id="rId49"/>
  </p:notesMasterIdLst>
  <p:handoutMasterIdLst>
    <p:handoutMasterId r:id="rId50"/>
  </p:handoutMasterIdLst>
  <p:sldIdLst>
    <p:sldId id="466" r:id="rId6"/>
    <p:sldId id="385" r:id="rId7"/>
    <p:sldId id="314" r:id="rId8"/>
    <p:sldId id="303" r:id="rId9"/>
    <p:sldId id="274" r:id="rId10"/>
    <p:sldId id="467" r:id="rId11"/>
    <p:sldId id="470" r:id="rId12"/>
    <p:sldId id="348" r:id="rId13"/>
    <p:sldId id="353" r:id="rId14"/>
    <p:sldId id="471" r:id="rId15"/>
    <p:sldId id="325" r:id="rId16"/>
    <p:sldId id="328" r:id="rId17"/>
    <p:sldId id="472" r:id="rId18"/>
    <p:sldId id="327" r:id="rId19"/>
    <p:sldId id="473" r:id="rId20"/>
    <p:sldId id="475" r:id="rId21"/>
    <p:sldId id="474" r:id="rId22"/>
    <p:sldId id="476" r:id="rId23"/>
    <p:sldId id="354" r:id="rId24"/>
    <p:sldId id="355" r:id="rId25"/>
    <p:sldId id="477" r:id="rId26"/>
    <p:sldId id="382" r:id="rId27"/>
    <p:sldId id="387" r:id="rId28"/>
    <p:sldId id="478" r:id="rId29"/>
    <p:sldId id="369" r:id="rId30"/>
    <p:sldId id="389" r:id="rId31"/>
    <p:sldId id="391" r:id="rId32"/>
    <p:sldId id="392" r:id="rId33"/>
    <p:sldId id="368" r:id="rId34"/>
    <p:sldId id="359" r:id="rId35"/>
    <p:sldId id="458" r:id="rId36"/>
    <p:sldId id="360" r:id="rId37"/>
    <p:sldId id="361" r:id="rId38"/>
    <p:sldId id="365" r:id="rId39"/>
    <p:sldId id="366" r:id="rId40"/>
    <p:sldId id="367" r:id="rId41"/>
    <p:sldId id="460" r:id="rId42"/>
    <p:sldId id="461" r:id="rId43"/>
    <p:sldId id="376" r:id="rId44"/>
    <p:sldId id="293" r:id="rId45"/>
    <p:sldId id="384" r:id="rId46"/>
    <p:sldId id="390" r:id="rId47"/>
    <p:sldId id="479" r:id="rId4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2F643-EE5D-7BF6-57CE-5F0C4FA81F9F}" name="Harris, Felicia" initials="FH" userId="Harris, Felicia" providerId="None"/>
  <p188:author id="{D2A2D76D-10C7-ED4C-343B-9B79CB51E6FE}" name="Johnson, Tonya" initials="JT" userId="S::tonya.johnson@memphistn.gov::002f6fd7-d715-4748-a7a1-10b95f3701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ris, Felicia" initials="HF" lastIdx="12" clrIdx="0">
    <p:extLst>
      <p:ext uri="{19B8F6BF-5375-455C-9EA6-DF929625EA0E}">
        <p15:presenceInfo xmlns:p15="http://schemas.microsoft.com/office/powerpoint/2012/main" userId="S::felicia.harris@memphistn.gov::f098cc95-2cc8-43ae-a33c-15ee4ee43fac" providerId="AD"/>
      </p:ext>
    </p:extLst>
  </p:cmAuthor>
  <p:cmAuthor id="2" name="Jackson, Margaret" initials="JM" lastIdx="5" clrIdx="1">
    <p:extLst>
      <p:ext uri="{19B8F6BF-5375-455C-9EA6-DF929625EA0E}">
        <p15:presenceInfo xmlns:p15="http://schemas.microsoft.com/office/powerpoint/2012/main" userId="S::margaret.jackson@memphistn.gov::181bd2cd-3553-4b7d-a5de-9482c2bf78f8" providerId="AD"/>
      </p:ext>
    </p:extLst>
  </p:cmAuthor>
  <p:cmAuthor id="3" name="Johnson, Tonya" initials="JT" lastIdx="1" clrIdx="2">
    <p:extLst>
      <p:ext uri="{19B8F6BF-5375-455C-9EA6-DF929625EA0E}">
        <p15:presenceInfo xmlns:p15="http://schemas.microsoft.com/office/powerpoint/2012/main" userId="S::tonya.johnson@memphistn.gov::002f6fd7-d715-4748-a7a1-10b95f370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89A"/>
    <a:srgbClr val="8CA1C0"/>
    <a:srgbClr val="25165E"/>
    <a:srgbClr val="404040"/>
    <a:srgbClr val="5F5F5F"/>
    <a:srgbClr val="969696"/>
    <a:srgbClr val="DDDDDD"/>
    <a:srgbClr val="EAEAEA"/>
    <a:srgbClr val="C0C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1" Type="http://schemas.openxmlformats.org/officeDocument/2006/relationships/hyperlink" Target="mailto:Tonya.Johnson@memphistn.gov"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9.svg"/><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https://www.memphistn.gov/funding-opportunities/"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1" Type="http://schemas.openxmlformats.org/officeDocument/2006/relationships/hyperlink" Target="mailto:Tonya.Johnson@memphistn.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9.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hyperlink" Target="https://www.memphistn.gov/funding-opportunities/" TargetMode="External"/><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5DC99-AED0-453A-A34C-D53BAC06D85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E14107-2B41-46FC-A4F6-2BD7780F4E08}">
      <dgm:prSet/>
      <dgm:spPr/>
      <dgm:t>
        <a:bodyPr/>
        <a:lstStyle/>
        <a:p>
          <a:pPr>
            <a:lnSpc>
              <a:spcPct val="100000"/>
            </a:lnSpc>
            <a:defRPr cap="all"/>
          </a:pPr>
          <a:r>
            <a:rPr lang="en-US" b="1" dirty="0">
              <a:latin typeface="Calibri Light" panose="020F0302020204030204"/>
            </a:rPr>
            <a:t>FY26</a:t>
          </a:r>
          <a:r>
            <a:rPr lang="en-US" dirty="0"/>
            <a:t> PROGRAMS</a:t>
          </a:r>
        </a:p>
      </dgm:t>
    </dgm:pt>
    <dgm:pt modelId="{2DC26E90-8F31-4467-B26C-31E227C8861C}" type="parTrans" cxnId="{0D2AF80B-0291-4B78-BAF2-B43D1E1A56CD}">
      <dgm:prSet/>
      <dgm:spPr/>
      <dgm:t>
        <a:bodyPr/>
        <a:lstStyle/>
        <a:p>
          <a:endParaRPr lang="en-US"/>
        </a:p>
      </dgm:t>
    </dgm:pt>
    <dgm:pt modelId="{A24B21C8-2019-4C8B-8BD2-F0D56B9B275C}" type="sibTrans" cxnId="{0D2AF80B-0291-4B78-BAF2-B43D1E1A56CD}">
      <dgm:prSet/>
      <dgm:spPr/>
      <dgm:t>
        <a:bodyPr/>
        <a:lstStyle/>
        <a:p>
          <a:endParaRPr lang="en-US"/>
        </a:p>
      </dgm:t>
    </dgm:pt>
    <dgm:pt modelId="{6EFB0787-B27D-4CD5-848A-BB8C25A7C4FD}">
      <dgm:prSet/>
      <dgm:spPr/>
      <dgm:t>
        <a:bodyPr/>
        <a:lstStyle/>
        <a:p>
          <a:pPr>
            <a:lnSpc>
              <a:spcPct val="100000"/>
            </a:lnSpc>
            <a:defRPr cap="all"/>
          </a:pPr>
          <a:r>
            <a:rPr lang="en-US" dirty="0"/>
            <a:t>SUBMISSION PROCESS</a:t>
          </a:r>
        </a:p>
      </dgm:t>
    </dgm:pt>
    <dgm:pt modelId="{444DB8F6-22E8-4F1F-BC88-BB9F65E4FC75}" type="parTrans" cxnId="{875BC95A-CAC8-4BE1-92D5-B8A77100420F}">
      <dgm:prSet/>
      <dgm:spPr/>
      <dgm:t>
        <a:bodyPr/>
        <a:lstStyle/>
        <a:p>
          <a:endParaRPr lang="en-US"/>
        </a:p>
      </dgm:t>
    </dgm:pt>
    <dgm:pt modelId="{C1464693-8EE8-4F40-AABD-606E394DC9A2}" type="sibTrans" cxnId="{875BC95A-CAC8-4BE1-92D5-B8A77100420F}">
      <dgm:prSet/>
      <dgm:spPr/>
      <dgm:t>
        <a:bodyPr/>
        <a:lstStyle/>
        <a:p>
          <a:endParaRPr lang="en-US"/>
        </a:p>
      </dgm:t>
    </dgm:pt>
    <dgm:pt modelId="{4D44D90D-38D4-400F-9B61-633E711D36D6}">
      <dgm:prSet/>
      <dgm:spPr/>
      <dgm:t>
        <a:bodyPr/>
        <a:lstStyle/>
        <a:p>
          <a:pPr>
            <a:lnSpc>
              <a:spcPct val="100000"/>
            </a:lnSpc>
            <a:defRPr cap="all"/>
          </a:pPr>
          <a:r>
            <a:rPr lang="en-US" dirty="0"/>
            <a:t>ONLINE PORTAL</a:t>
          </a:r>
        </a:p>
      </dgm:t>
    </dgm:pt>
    <dgm:pt modelId="{4E1BBA54-5197-4F11-A2E2-DE0DB4D385A3}" type="parTrans" cxnId="{74BA7A1C-7386-4931-9988-C026419106DE}">
      <dgm:prSet/>
      <dgm:spPr/>
      <dgm:t>
        <a:bodyPr/>
        <a:lstStyle/>
        <a:p>
          <a:endParaRPr lang="en-US"/>
        </a:p>
      </dgm:t>
    </dgm:pt>
    <dgm:pt modelId="{9452D735-1076-417F-A6DF-55D9C29613EA}" type="sibTrans" cxnId="{74BA7A1C-7386-4931-9988-C026419106DE}">
      <dgm:prSet/>
      <dgm:spPr/>
      <dgm:t>
        <a:bodyPr/>
        <a:lstStyle/>
        <a:p>
          <a:endParaRPr lang="en-US"/>
        </a:p>
      </dgm:t>
    </dgm:pt>
    <dgm:pt modelId="{4A9BB973-1092-4E9C-A26D-D8CA0FDAE89E}">
      <dgm:prSet/>
      <dgm:spPr/>
      <dgm:t>
        <a:bodyPr/>
        <a:lstStyle/>
        <a:p>
          <a:pPr>
            <a:lnSpc>
              <a:spcPct val="100000"/>
            </a:lnSpc>
            <a:defRPr cap="all"/>
          </a:pPr>
          <a:r>
            <a:rPr lang="en-US" dirty="0"/>
            <a:t>BREAKOUT SESSIONS</a:t>
          </a:r>
        </a:p>
      </dgm:t>
    </dgm:pt>
    <dgm:pt modelId="{10660B5D-CE4A-48B3-A84D-B691343A213A}" type="parTrans" cxnId="{3306ACA3-CA4E-4C3C-921B-59B8C3CF7E6E}">
      <dgm:prSet/>
      <dgm:spPr/>
      <dgm:t>
        <a:bodyPr/>
        <a:lstStyle/>
        <a:p>
          <a:endParaRPr lang="en-US"/>
        </a:p>
      </dgm:t>
    </dgm:pt>
    <dgm:pt modelId="{E2A8AC75-6143-4437-84BD-F07DCDB2EF32}" type="sibTrans" cxnId="{3306ACA3-CA4E-4C3C-921B-59B8C3CF7E6E}">
      <dgm:prSet/>
      <dgm:spPr/>
      <dgm:t>
        <a:bodyPr/>
        <a:lstStyle/>
        <a:p>
          <a:endParaRPr lang="en-US"/>
        </a:p>
      </dgm:t>
    </dgm:pt>
    <dgm:pt modelId="{86504D5C-B527-4F30-8EFD-3E933C34303E}" type="pres">
      <dgm:prSet presAssocID="{90B5DC99-AED0-453A-A34C-D53BAC06D856}" presName="root" presStyleCnt="0">
        <dgm:presLayoutVars>
          <dgm:dir/>
          <dgm:resizeHandles val="exact"/>
        </dgm:presLayoutVars>
      </dgm:prSet>
      <dgm:spPr/>
    </dgm:pt>
    <dgm:pt modelId="{8FB4C396-65AD-4D10-B6C6-666CB0DB3DE8}" type="pres">
      <dgm:prSet presAssocID="{69E14107-2B41-46FC-A4F6-2BD7780F4E08}" presName="compNode" presStyleCnt="0"/>
      <dgm:spPr/>
    </dgm:pt>
    <dgm:pt modelId="{08627A9A-74BC-4E8D-BD83-10681EC0FBA0}" type="pres">
      <dgm:prSet presAssocID="{69E14107-2B41-46FC-A4F6-2BD7780F4E08}" presName="iconBgRect" presStyleLbl="bgShp" presStyleIdx="0" presStyleCnt="4"/>
      <dgm:spPr>
        <a:prstGeom prst="round2DiagRect">
          <a:avLst>
            <a:gd name="adj1" fmla="val 29727"/>
            <a:gd name="adj2" fmla="val 0"/>
          </a:avLst>
        </a:prstGeom>
      </dgm:spPr>
    </dgm:pt>
    <dgm:pt modelId="{8AD2EF3C-94BB-473C-8C90-A21C77BE8239}" type="pres">
      <dgm:prSet presAssocID="{69E14107-2B41-46FC-A4F6-2BD7780F4E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4F667B3-EE23-46D8-95C0-9FB0D312B317}" type="pres">
      <dgm:prSet presAssocID="{69E14107-2B41-46FC-A4F6-2BD7780F4E08}" presName="spaceRect" presStyleCnt="0"/>
      <dgm:spPr/>
    </dgm:pt>
    <dgm:pt modelId="{4ED2BA58-A184-4C8F-8873-1CBFF7CB158A}" type="pres">
      <dgm:prSet presAssocID="{69E14107-2B41-46FC-A4F6-2BD7780F4E08}" presName="textRect" presStyleLbl="revTx" presStyleIdx="0" presStyleCnt="4">
        <dgm:presLayoutVars>
          <dgm:chMax val="1"/>
          <dgm:chPref val="1"/>
        </dgm:presLayoutVars>
      </dgm:prSet>
      <dgm:spPr/>
    </dgm:pt>
    <dgm:pt modelId="{1597A531-869D-4EC1-BCE9-092BCB024C0B}" type="pres">
      <dgm:prSet presAssocID="{A24B21C8-2019-4C8B-8BD2-F0D56B9B275C}" presName="sibTrans" presStyleCnt="0"/>
      <dgm:spPr/>
    </dgm:pt>
    <dgm:pt modelId="{A8277CE9-CAAD-454F-8DCA-87059F1A01CA}" type="pres">
      <dgm:prSet presAssocID="{6EFB0787-B27D-4CD5-848A-BB8C25A7C4FD}" presName="compNode" presStyleCnt="0"/>
      <dgm:spPr/>
    </dgm:pt>
    <dgm:pt modelId="{DD1E1D84-5EE4-4D31-BAF2-04CF3D5598B6}" type="pres">
      <dgm:prSet presAssocID="{6EFB0787-B27D-4CD5-848A-BB8C25A7C4FD}" presName="iconBgRect" presStyleLbl="bgShp" presStyleIdx="1" presStyleCnt="4"/>
      <dgm:spPr>
        <a:prstGeom prst="round2DiagRect">
          <a:avLst>
            <a:gd name="adj1" fmla="val 29727"/>
            <a:gd name="adj2" fmla="val 0"/>
          </a:avLst>
        </a:prstGeom>
      </dgm:spPr>
    </dgm:pt>
    <dgm:pt modelId="{D3589BB2-64AA-4CBA-8ED4-CA88FE6A4028}" type="pres">
      <dgm:prSet presAssocID="{6EFB0787-B27D-4CD5-848A-BB8C25A7C4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F52E3C0A-5BAC-4634-99FE-8569CD3C417B}" type="pres">
      <dgm:prSet presAssocID="{6EFB0787-B27D-4CD5-848A-BB8C25A7C4FD}" presName="spaceRect" presStyleCnt="0"/>
      <dgm:spPr/>
    </dgm:pt>
    <dgm:pt modelId="{9C1CE13F-4D20-4DD7-A820-CE20CF0E0556}" type="pres">
      <dgm:prSet presAssocID="{6EFB0787-B27D-4CD5-848A-BB8C25A7C4FD}" presName="textRect" presStyleLbl="revTx" presStyleIdx="1" presStyleCnt="4">
        <dgm:presLayoutVars>
          <dgm:chMax val="1"/>
          <dgm:chPref val="1"/>
        </dgm:presLayoutVars>
      </dgm:prSet>
      <dgm:spPr/>
    </dgm:pt>
    <dgm:pt modelId="{8FA48E9B-CEC3-4AE0-B6E4-F67BD2FE7A5E}" type="pres">
      <dgm:prSet presAssocID="{C1464693-8EE8-4F40-AABD-606E394DC9A2}" presName="sibTrans" presStyleCnt="0"/>
      <dgm:spPr/>
    </dgm:pt>
    <dgm:pt modelId="{80E5C6A9-CCD4-4441-9347-6A9D2DDACF3D}" type="pres">
      <dgm:prSet presAssocID="{4D44D90D-38D4-400F-9B61-633E711D36D6}" presName="compNode" presStyleCnt="0"/>
      <dgm:spPr/>
    </dgm:pt>
    <dgm:pt modelId="{27E21F3F-7173-47E5-B56C-3B07A72F45F5}" type="pres">
      <dgm:prSet presAssocID="{4D44D90D-38D4-400F-9B61-633E711D36D6}" presName="iconBgRect" presStyleLbl="bgShp" presStyleIdx="2" presStyleCnt="4"/>
      <dgm:spPr>
        <a:prstGeom prst="round2DiagRect">
          <a:avLst>
            <a:gd name="adj1" fmla="val 29727"/>
            <a:gd name="adj2" fmla="val 0"/>
          </a:avLst>
        </a:prstGeom>
      </dgm:spPr>
    </dgm:pt>
    <dgm:pt modelId="{9F1F6855-4EED-438F-8966-D656305EAAB3}" type="pres">
      <dgm:prSet presAssocID="{4D44D90D-38D4-400F-9B61-633E711D36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itor"/>
        </a:ext>
      </dgm:extLst>
    </dgm:pt>
    <dgm:pt modelId="{2B9A6C97-477C-4905-BB09-C937CD64E88C}" type="pres">
      <dgm:prSet presAssocID="{4D44D90D-38D4-400F-9B61-633E711D36D6}" presName="spaceRect" presStyleCnt="0"/>
      <dgm:spPr/>
    </dgm:pt>
    <dgm:pt modelId="{37F2C838-CCF7-4CCF-8845-33F6E0BF1040}" type="pres">
      <dgm:prSet presAssocID="{4D44D90D-38D4-400F-9B61-633E711D36D6}" presName="textRect" presStyleLbl="revTx" presStyleIdx="2" presStyleCnt="4">
        <dgm:presLayoutVars>
          <dgm:chMax val="1"/>
          <dgm:chPref val="1"/>
        </dgm:presLayoutVars>
      </dgm:prSet>
      <dgm:spPr/>
    </dgm:pt>
    <dgm:pt modelId="{DC5F5C94-D961-414B-93EE-14394BA777BC}" type="pres">
      <dgm:prSet presAssocID="{9452D735-1076-417F-A6DF-55D9C29613EA}" presName="sibTrans" presStyleCnt="0"/>
      <dgm:spPr/>
    </dgm:pt>
    <dgm:pt modelId="{534DBFCA-15B0-4950-8187-EDFB8DE8961B}" type="pres">
      <dgm:prSet presAssocID="{4A9BB973-1092-4E9C-A26D-D8CA0FDAE89E}" presName="compNode" presStyleCnt="0"/>
      <dgm:spPr/>
    </dgm:pt>
    <dgm:pt modelId="{2A6BE189-B7B6-4001-B7BD-CA36743E2061}" type="pres">
      <dgm:prSet presAssocID="{4A9BB973-1092-4E9C-A26D-D8CA0FDAE89E}" presName="iconBgRect" presStyleLbl="bgShp" presStyleIdx="3" presStyleCnt="4"/>
      <dgm:spPr>
        <a:prstGeom prst="round2DiagRect">
          <a:avLst>
            <a:gd name="adj1" fmla="val 29727"/>
            <a:gd name="adj2" fmla="val 0"/>
          </a:avLst>
        </a:prstGeom>
      </dgm:spPr>
    </dgm:pt>
    <dgm:pt modelId="{7F538FB2-E135-449F-BC0E-C656DE90D227}" type="pres">
      <dgm:prSet presAssocID="{4A9BB973-1092-4E9C-A26D-D8CA0FDAE8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6C6682B1-20C5-4F09-87F7-E7C0708610B3}" type="pres">
      <dgm:prSet presAssocID="{4A9BB973-1092-4E9C-A26D-D8CA0FDAE89E}" presName="spaceRect" presStyleCnt="0"/>
      <dgm:spPr/>
    </dgm:pt>
    <dgm:pt modelId="{A228CDD1-0988-4279-95C0-649311C5F8BF}" type="pres">
      <dgm:prSet presAssocID="{4A9BB973-1092-4E9C-A26D-D8CA0FDAE89E}" presName="textRect" presStyleLbl="revTx" presStyleIdx="3" presStyleCnt="4">
        <dgm:presLayoutVars>
          <dgm:chMax val="1"/>
          <dgm:chPref val="1"/>
        </dgm:presLayoutVars>
      </dgm:prSet>
      <dgm:spPr/>
    </dgm:pt>
  </dgm:ptLst>
  <dgm:cxnLst>
    <dgm:cxn modelId="{0D2AF80B-0291-4B78-BAF2-B43D1E1A56CD}" srcId="{90B5DC99-AED0-453A-A34C-D53BAC06D856}" destId="{69E14107-2B41-46FC-A4F6-2BD7780F4E08}" srcOrd="0" destOrd="0" parTransId="{2DC26E90-8F31-4467-B26C-31E227C8861C}" sibTransId="{A24B21C8-2019-4C8B-8BD2-F0D56B9B275C}"/>
    <dgm:cxn modelId="{74BA7A1C-7386-4931-9988-C026419106DE}" srcId="{90B5DC99-AED0-453A-A34C-D53BAC06D856}" destId="{4D44D90D-38D4-400F-9B61-633E711D36D6}" srcOrd="2" destOrd="0" parTransId="{4E1BBA54-5197-4F11-A2E2-DE0DB4D385A3}" sibTransId="{9452D735-1076-417F-A6DF-55D9C29613EA}"/>
    <dgm:cxn modelId="{FAA6E53A-6278-4584-AD40-025D3936BCB6}" type="presOf" srcId="{4A9BB973-1092-4E9C-A26D-D8CA0FDAE89E}" destId="{A228CDD1-0988-4279-95C0-649311C5F8BF}" srcOrd="0" destOrd="0" presId="urn:microsoft.com/office/officeart/2018/5/layout/IconLeafLabelList"/>
    <dgm:cxn modelId="{0453F33A-201F-40D2-92A7-90CC301515B2}" type="presOf" srcId="{4D44D90D-38D4-400F-9B61-633E711D36D6}" destId="{37F2C838-CCF7-4CCF-8845-33F6E0BF1040}" srcOrd="0" destOrd="0" presId="urn:microsoft.com/office/officeart/2018/5/layout/IconLeafLabelList"/>
    <dgm:cxn modelId="{B1E2FF5E-FBF7-4981-90D2-CC509214E031}" type="presOf" srcId="{6EFB0787-B27D-4CD5-848A-BB8C25A7C4FD}" destId="{9C1CE13F-4D20-4DD7-A820-CE20CF0E0556}" srcOrd="0" destOrd="0" presId="urn:microsoft.com/office/officeart/2018/5/layout/IconLeafLabelList"/>
    <dgm:cxn modelId="{875BC95A-CAC8-4BE1-92D5-B8A77100420F}" srcId="{90B5DC99-AED0-453A-A34C-D53BAC06D856}" destId="{6EFB0787-B27D-4CD5-848A-BB8C25A7C4FD}" srcOrd="1" destOrd="0" parTransId="{444DB8F6-22E8-4F1F-BC88-BB9F65E4FC75}" sibTransId="{C1464693-8EE8-4F40-AABD-606E394DC9A2}"/>
    <dgm:cxn modelId="{B6625D84-FFCB-4815-AFF7-6DD164D81F76}" type="presOf" srcId="{69E14107-2B41-46FC-A4F6-2BD7780F4E08}" destId="{4ED2BA58-A184-4C8F-8873-1CBFF7CB158A}" srcOrd="0" destOrd="0" presId="urn:microsoft.com/office/officeart/2018/5/layout/IconLeafLabelList"/>
    <dgm:cxn modelId="{3306ACA3-CA4E-4C3C-921B-59B8C3CF7E6E}" srcId="{90B5DC99-AED0-453A-A34C-D53BAC06D856}" destId="{4A9BB973-1092-4E9C-A26D-D8CA0FDAE89E}" srcOrd="3" destOrd="0" parTransId="{10660B5D-CE4A-48B3-A84D-B691343A213A}" sibTransId="{E2A8AC75-6143-4437-84BD-F07DCDB2EF32}"/>
    <dgm:cxn modelId="{F5C921C3-7B02-4A5E-9EF9-F62977AF5163}" type="presOf" srcId="{90B5DC99-AED0-453A-A34C-D53BAC06D856}" destId="{86504D5C-B527-4F30-8EFD-3E933C34303E}" srcOrd="0" destOrd="0" presId="urn:microsoft.com/office/officeart/2018/5/layout/IconLeafLabelList"/>
    <dgm:cxn modelId="{B5D8D9E6-1420-48EC-8C9D-FBD94E7311D3}" type="presParOf" srcId="{86504D5C-B527-4F30-8EFD-3E933C34303E}" destId="{8FB4C396-65AD-4D10-B6C6-666CB0DB3DE8}" srcOrd="0" destOrd="0" presId="urn:microsoft.com/office/officeart/2018/5/layout/IconLeafLabelList"/>
    <dgm:cxn modelId="{E04A413E-06F1-491B-9E17-DB74299BEF1D}" type="presParOf" srcId="{8FB4C396-65AD-4D10-B6C6-666CB0DB3DE8}" destId="{08627A9A-74BC-4E8D-BD83-10681EC0FBA0}" srcOrd="0" destOrd="0" presId="urn:microsoft.com/office/officeart/2018/5/layout/IconLeafLabelList"/>
    <dgm:cxn modelId="{71F57391-0F86-4AF4-AD7E-ADA63A934873}" type="presParOf" srcId="{8FB4C396-65AD-4D10-B6C6-666CB0DB3DE8}" destId="{8AD2EF3C-94BB-473C-8C90-A21C77BE8239}" srcOrd="1" destOrd="0" presId="urn:microsoft.com/office/officeart/2018/5/layout/IconLeafLabelList"/>
    <dgm:cxn modelId="{5AD2A87F-7BAA-4678-B198-1C783D5DAFA4}" type="presParOf" srcId="{8FB4C396-65AD-4D10-B6C6-666CB0DB3DE8}" destId="{24F667B3-EE23-46D8-95C0-9FB0D312B317}" srcOrd="2" destOrd="0" presId="urn:microsoft.com/office/officeart/2018/5/layout/IconLeafLabelList"/>
    <dgm:cxn modelId="{BBFB1B3E-58D9-48CD-94DD-048BA09EDEF7}" type="presParOf" srcId="{8FB4C396-65AD-4D10-B6C6-666CB0DB3DE8}" destId="{4ED2BA58-A184-4C8F-8873-1CBFF7CB158A}" srcOrd="3" destOrd="0" presId="urn:microsoft.com/office/officeart/2018/5/layout/IconLeafLabelList"/>
    <dgm:cxn modelId="{A8380CBC-E71D-41AD-A850-72B2360E4230}" type="presParOf" srcId="{86504D5C-B527-4F30-8EFD-3E933C34303E}" destId="{1597A531-869D-4EC1-BCE9-092BCB024C0B}" srcOrd="1" destOrd="0" presId="urn:microsoft.com/office/officeart/2018/5/layout/IconLeafLabelList"/>
    <dgm:cxn modelId="{8CE0C5FB-4BE2-42C5-A04E-6D6DCFCB66AF}" type="presParOf" srcId="{86504D5C-B527-4F30-8EFD-3E933C34303E}" destId="{A8277CE9-CAAD-454F-8DCA-87059F1A01CA}" srcOrd="2" destOrd="0" presId="urn:microsoft.com/office/officeart/2018/5/layout/IconLeafLabelList"/>
    <dgm:cxn modelId="{212FDD5B-3E68-4CA2-B63B-E08739249F35}" type="presParOf" srcId="{A8277CE9-CAAD-454F-8DCA-87059F1A01CA}" destId="{DD1E1D84-5EE4-4D31-BAF2-04CF3D5598B6}" srcOrd="0" destOrd="0" presId="urn:microsoft.com/office/officeart/2018/5/layout/IconLeafLabelList"/>
    <dgm:cxn modelId="{F0B0E6DD-9A31-47A7-8AFA-372BC76DABC8}" type="presParOf" srcId="{A8277CE9-CAAD-454F-8DCA-87059F1A01CA}" destId="{D3589BB2-64AA-4CBA-8ED4-CA88FE6A4028}" srcOrd="1" destOrd="0" presId="urn:microsoft.com/office/officeart/2018/5/layout/IconLeafLabelList"/>
    <dgm:cxn modelId="{6ECA7C4A-E6F4-48D4-A39D-8734816DDD65}" type="presParOf" srcId="{A8277CE9-CAAD-454F-8DCA-87059F1A01CA}" destId="{F52E3C0A-5BAC-4634-99FE-8569CD3C417B}" srcOrd="2" destOrd="0" presId="urn:microsoft.com/office/officeart/2018/5/layout/IconLeafLabelList"/>
    <dgm:cxn modelId="{6E6CB5AF-7E39-4B8F-99EC-2BAB3003621C}" type="presParOf" srcId="{A8277CE9-CAAD-454F-8DCA-87059F1A01CA}" destId="{9C1CE13F-4D20-4DD7-A820-CE20CF0E0556}" srcOrd="3" destOrd="0" presId="urn:microsoft.com/office/officeart/2018/5/layout/IconLeafLabelList"/>
    <dgm:cxn modelId="{04570BAE-9D4F-4D9A-AC6D-EBCA5EE371D3}" type="presParOf" srcId="{86504D5C-B527-4F30-8EFD-3E933C34303E}" destId="{8FA48E9B-CEC3-4AE0-B6E4-F67BD2FE7A5E}" srcOrd="3" destOrd="0" presId="urn:microsoft.com/office/officeart/2018/5/layout/IconLeafLabelList"/>
    <dgm:cxn modelId="{0D533E60-2B73-4584-A7A7-3E04B96F680B}" type="presParOf" srcId="{86504D5C-B527-4F30-8EFD-3E933C34303E}" destId="{80E5C6A9-CCD4-4441-9347-6A9D2DDACF3D}" srcOrd="4" destOrd="0" presId="urn:microsoft.com/office/officeart/2018/5/layout/IconLeafLabelList"/>
    <dgm:cxn modelId="{F661E909-BD6A-4B4A-B508-1F3C47062568}" type="presParOf" srcId="{80E5C6A9-CCD4-4441-9347-6A9D2DDACF3D}" destId="{27E21F3F-7173-47E5-B56C-3B07A72F45F5}" srcOrd="0" destOrd="0" presId="urn:microsoft.com/office/officeart/2018/5/layout/IconLeafLabelList"/>
    <dgm:cxn modelId="{8F757000-36CB-40F9-A951-30888754D0A4}" type="presParOf" srcId="{80E5C6A9-CCD4-4441-9347-6A9D2DDACF3D}" destId="{9F1F6855-4EED-438F-8966-D656305EAAB3}" srcOrd="1" destOrd="0" presId="urn:microsoft.com/office/officeart/2018/5/layout/IconLeafLabelList"/>
    <dgm:cxn modelId="{3E10C821-4655-4C9B-80BB-635C93938F6E}" type="presParOf" srcId="{80E5C6A9-CCD4-4441-9347-6A9D2DDACF3D}" destId="{2B9A6C97-477C-4905-BB09-C937CD64E88C}" srcOrd="2" destOrd="0" presId="urn:microsoft.com/office/officeart/2018/5/layout/IconLeafLabelList"/>
    <dgm:cxn modelId="{30214F7E-E3FD-4721-B977-AFD2C203CA74}" type="presParOf" srcId="{80E5C6A9-CCD4-4441-9347-6A9D2DDACF3D}" destId="{37F2C838-CCF7-4CCF-8845-33F6E0BF1040}" srcOrd="3" destOrd="0" presId="urn:microsoft.com/office/officeart/2018/5/layout/IconLeafLabelList"/>
    <dgm:cxn modelId="{7F6ACE78-0594-4669-A4C2-7AEF0165463D}" type="presParOf" srcId="{86504D5C-B527-4F30-8EFD-3E933C34303E}" destId="{DC5F5C94-D961-414B-93EE-14394BA777BC}" srcOrd="5" destOrd="0" presId="urn:microsoft.com/office/officeart/2018/5/layout/IconLeafLabelList"/>
    <dgm:cxn modelId="{82A5C31D-8104-4036-A78C-9461B49D6709}" type="presParOf" srcId="{86504D5C-B527-4F30-8EFD-3E933C34303E}" destId="{534DBFCA-15B0-4950-8187-EDFB8DE8961B}" srcOrd="6" destOrd="0" presId="urn:microsoft.com/office/officeart/2018/5/layout/IconLeafLabelList"/>
    <dgm:cxn modelId="{33F35061-25C5-430C-A08E-DB31FE1CB800}" type="presParOf" srcId="{534DBFCA-15B0-4950-8187-EDFB8DE8961B}" destId="{2A6BE189-B7B6-4001-B7BD-CA36743E2061}" srcOrd="0" destOrd="0" presId="urn:microsoft.com/office/officeart/2018/5/layout/IconLeafLabelList"/>
    <dgm:cxn modelId="{3B03ADBA-88EA-460F-9EDE-7EA5F6429ACE}" type="presParOf" srcId="{534DBFCA-15B0-4950-8187-EDFB8DE8961B}" destId="{7F538FB2-E135-449F-BC0E-C656DE90D227}" srcOrd="1" destOrd="0" presId="urn:microsoft.com/office/officeart/2018/5/layout/IconLeafLabelList"/>
    <dgm:cxn modelId="{DC628A56-F88F-4DCA-86F0-C50E0318E5BA}" type="presParOf" srcId="{534DBFCA-15B0-4950-8187-EDFB8DE8961B}" destId="{6C6682B1-20C5-4F09-87F7-E7C0708610B3}" srcOrd="2" destOrd="0" presId="urn:microsoft.com/office/officeart/2018/5/layout/IconLeafLabelList"/>
    <dgm:cxn modelId="{1F4E1D3F-D7BD-4CC8-A7EF-A0A8E5CD853F}" type="presParOf" srcId="{534DBFCA-15B0-4950-8187-EDFB8DE8961B}" destId="{A228CDD1-0988-4279-95C0-649311C5F8B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C6BD5D-E04C-4CAE-807F-25EE56CAD26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DF788E6-B056-430A-8710-82AC02D2ACC6}">
      <dgm:prSet custT="1"/>
      <dgm:spPr/>
      <dgm:t>
        <a:bodyPr/>
        <a:lstStyle/>
        <a:p>
          <a:r>
            <a:rPr lang="en-US" sz="2800" dirty="0">
              <a:latin typeface="Times New Roman"/>
              <a:cs typeface="Times New Roman"/>
            </a:rPr>
            <a:t>General Questions</a:t>
          </a:r>
        </a:p>
      </dgm:t>
    </dgm:pt>
    <dgm:pt modelId="{02BDB322-9625-4383-906F-4750A6324585}" type="parTrans" cxnId="{1BB43BEF-021D-48A4-A1FC-C7382E23CA3A}">
      <dgm:prSet/>
      <dgm:spPr/>
      <dgm:t>
        <a:bodyPr/>
        <a:lstStyle/>
        <a:p>
          <a:endParaRPr lang="en-US"/>
        </a:p>
      </dgm:t>
    </dgm:pt>
    <dgm:pt modelId="{D5AEEBBF-91A7-49E5-804D-4DC26B6095FC}" type="sibTrans" cxnId="{1BB43BEF-021D-48A4-A1FC-C7382E23CA3A}">
      <dgm:prSet/>
      <dgm:spPr/>
      <dgm:t>
        <a:bodyPr/>
        <a:lstStyle/>
        <a:p>
          <a:endParaRPr lang="en-US"/>
        </a:p>
      </dgm:t>
    </dgm:pt>
    <dgm:pt modelId="{ACF4C71E-826C-45C0-A7AC-A51C8275FC94}">
      <dgm:prSet custT="1"/>
      <dgm:spPr/>
      <dgm:t>
        <a:bodyPr/>
        <a:lstStyle/>
        <a:p>
          <a:r>
            <a:rPr lang="en-US" sz="1800" b="0" dirty="0">
              <a:latin typeface="Times New Roman"/>
              <a:cs typeface="Times New Roman"/>
            </a:rPr>
            <a:t>Remainder of the workshop is an opportunity for attendees to meet with staff from various programs.</a:t>
          </a:r>
        </a:p>
      </dgm:t>
    </dgm:pt>
    <dgm:pt modelId="{283C7E13-64BD-43A8-9D36-961FE4365331}" type="parTrans" cxnId="{15DD039A-5B3A-4163-B5AE-8343FE30FA8F}">
      <dgm:prSet/>
      <dgm:spPr/>
      <dgm:t>
        <a:bodyPr/>
        <a:lstStyle/>
        <a:p>
          <a:endParaRPr lang="en-US"/>
        </a:p>
      </dgm:t>
    </dgm:pt>
    <dgm:pt modelId="{CFADF50B-2E27-4924-A2E8-69085D5FC97C}" type="sibTrans" cxnId="{15DD039A-5B3A-4163-B5AE-8343FE30FA8F}">
      <dgm:prSet/>
      <dgm:spPr/>
      <dgm:t>
        <a:bodyPr/>
        <a:lstStyle/>
        <a:p>
          <a:endParaRPr lang="en-US"/>
        </a:p>
      </dgm:t>
    </dgm:pt>
    <dgm:pt modelId="{5BAE0E2E-1BE3-4FFA-A661-CFD7B4354C5F}">
      <dgm:prSet/>
      <dgm:spPr/>
      <dgm:t>
        <a:bodyPr/>
        <a:lstStyle/>
        <a:p>
          <a:r>
            <a:rPr lang="en-US" b="0" dirty="0"/>
            <a:t>Learn more about each program</a:t>
          </a:r>
        </a:p>
      </dgm:t>
    </dgm:pt>
    <dgm:pt modelId="{E41D850F-8786-4337-BAF4-C0DA353EB6BE}" type="parTrans" cxnId="{17F2A024-2D7D-4B38-B40F-13A49173EE73}">
      <dgm:prSet/>
      <dgm:spPr/>
      <dgm:t>
        <a:bodyPr/>
        <a:lstStyle/>
        <a:p>
          <a:endParaRPr lang="en-US"/>
        </a:p>
      </dgm:t>
    </dgm:pt>
    <dgm:pt modelId="{504E811C-9C54-44B1-A791-70933B72435F}" type="sibTrans" cxnId="{17F2A024-2D7D-4B38-B40F-13A49173EE73}">
      <dgm:prSet/>
      <dgm:spPr/>
      <dgm:t>
        <a:bodyPr/>
        <a:lstStyle/>
        <a:p>
          <a:endParaRPr lang="en-US"/>
        </a:p>
      </dgm:t>
    </dgm:pt>
    <dgm:pt modelId="{3BB8395F-5C07-48F9-893C-D0CBEF8ACEA1}">
      <dgm:prSet/>
      <dgm:spPr/>
      <dgm:t>
        <a:bodyPr/>
        <a:lstStyle/>
        <a:p>
          <a:pPr rtl="0"/>
          <a:r>
            <a:rPr lang="en-US" b="0" dirty="0"/>
            <a:t>Discuss </a:t>
          </a:r>
          <a:r>
            <a:rPr lang="en-US" b="0" dirty="0">
              <a:latin typeface="Calibri Light" panose="020F0302020204030204"/>
            </a:rPr>
            <a:t>program ideas</a:t>
          </a:r>
          <a:endParaRPr lang="en-US" b="0" dirty="0"/>
        </a:p>
      </dgm:t>
    </dgm:pt>
    <dgm:pt modelId="{037D67FB-69EF-4DE0-AA9B-2929B63B04C5}" type="parTrans" cxnId="{7AB0BA73-75A8-4DCF-BE8C-CB46D871D8A2}">
      <dgm:prSet/>
      <dgm:spPr/>
      <dgm:t>
        <a:bodyPr/>
        <a:lstStyle/>
        <a:p>
          <a:endParaRPr lang="en-US"/>
        </a:p>
      </dgm:t>
    </dgm:pt>
    <dgm:pt modelId="{6623ED51-DB08-4ADE-9FCB-C3DFAC975336}" type="sibTrans" cxnId="{7AB0BA73-75A8-4DCF-BE8C-CB46D871D8A2}">
      <dgm:prSet/>
      <dgm:spPr/>
      <dgm:t>
        <a:bodyPr/>
        <a:lstStyle/>
        <a:p>
          <a:endParaRPr lang="en-US"/>
        </a:p>
      </dgm:t>
    </dgm:pt>
    <dgm:pt modelId="{561EFD92-22FB-42E9-8970-9F774C9C51C1}">
      <dgm:prSet/>
      <dgm:spPr/>
      <dgm:t>
        <a:bodyPr/>
        <a:lstStyle/>
        <a:p>
          <a:r>
            <a:rPr lang="en-US" b="0" dirty="0"/>
            <a:t>Ask questions</a:t>
          </a:r>
        </a:p>
      </dgm:t>
    </dgm:pt>
    <dgm:pt modelId="{330402C3-C5F3-4B8F-BAA4-4B884A019247}" type="parTrans" cxnId="{3D672622-784A-4006-B21D-F44A6B029C91}">
      <dgm:prSet/>
      <dgm:spPr/>
      <dgm:t>
        <a:bodyPr/>
        <a:lstStyle/>
        <a:p>
          <a:endParaRPr lang="en-US"/>
        </a:p>
      </dgm:t>
    </dgm:pt>
    <dgm:pt modelId="{0DD96C53-0188-473C-8D48-272D88CCA706}" type="sibTrans" cxnId="{3D672622-784A-4006-B21D-F44A6B029C91}">
      <dgm:prSet/>
      <dgm:spPr/>
      <dgm:t>
        <a:bodyPr/>
        <a:lstStyle/>
        <a:p>
          <a:endParaRPr lang="en-US"/>
        </a:p>
      </dgm:t>
    </dgm:pt>
    <dgm:pt modelId="{8172ABA2-6382-4142-BF41-C84F35776EF6}">
      <dgm:prSet custT="1"/>
      <dgm:spPr/>
      <dgm:t>
        <a:bodyPr/>
        <a:lstStyle/>
        <a:p>
          <a:r>
            <a:rPr lang="en-US" sz="1800" dirty="0">
              <a:latin typeface="Times New Roman"/>
              <a:cs typeface="Times New Roman"/>
            </a:rPr>
            <a:t>For more information about submitting your grant application contact </a:t>
          </a:r>
          <a:r>
            <a:rPr lang="en-US" sz="1800" b="1" dirty="0">
              <a:latin typeface="Times New Roman"/>
              <a:cs typeface="Times New Roman"/>
            </a:rPr>
            <a:t>Tonya Johnson, Grants Coordinator at  (901) 636-7387</a:t>
          </a:r>
          <a:r>
            <a:rPr lang="en-US" sz="1800" dirty="0">
              <a:latin typeface="Times New Roman"/>
              <a:cs typeface="Times New Roman"/>
            </a:rPr>
            <a:t> or </a:t>
          </a:r>
          <a:r>
            <a:rPr lang="en-US" sz="2000" dirty="0">
              <a:latin typeface="Times New Roman"/>
              <a:cs typeface="Times New Roman"/>
              <a:hlinkClick xmlns:r="http://schemas.openxmlformats.org/officeDocument/2006/relationships" r:id="rId1"/>
            </a:rPr>
            <a:t>Tonya.Johnson@memphistn.gov</a:t>
          </a:r>
          <a:r>
            <a:rPr lang="en-US" sz="2000" dirty="0">
              <a:latin typeface="Times New Roman"/>
              <a:cs typeface="Times New Roman"/>
            </a:rPr>
            <a:t>.</a:t>
          </a:r>
        </a:p>
      </dgm:t>
    </dgm:pt>
    <dgm:pt modelId="{8F47B1FC-7A39-4DB0-9BA7-6D771DD5CAE7}" type="sibTrans" cxnId="{45F3006F-841E-45C4-AB55-09BFCA2D9B59}">
      <dgm:prSet/>
      <dgm:spPr/>
      <dgm:t>
        <a:bodyPr/>
        <a:lstStyle/>
        <a:p>
          <a:endParaRPr lang="en-US"/>
        </a:p>
      </dgm:t>
    </dgm:pt>
    <dgm:pt modelId="{238309E1-99A5-490C-B78A-0FE813BDCABB}" type="parTrans" cxnId="{45F3006F-841E-45C4-AB55-09BFCA2D9B59}">
      <dgm:prSet/>
      <dgm:spPr/>
      <dgm:t>
        <a:bodyPr/>
        <a:lstStyle/>
        <a:p>
          <a:endParaRPr lang="en-US"/>
        </a:p>
      </dgm:t>
    </dgm:pt>
    <dgm:pt modelId="{0616007D-4DEC-4C07-9EE2-155F230FF57E}" type="pres">
      <dgm:prSet presAssocID="{99C6BD5D-E04C-4CAE-807F-25EE56CAD26B}" presName="Name0" presStyleCnt="0">
        <dgm:presLayoutVars>
          <dgm:dir/>
          <dgm:animLvl val="lvl"/>
          <dgm:resizeHandles val="exact"/>
        </dgm:presLayoutVars>
      </dgm:prSet>
      <dgm:spPr/>
    </dgm:pt>
    <dgm:pt modelId="{B91FC272-D836-4265-B6F1-4E686D69807D}" type="pres">
      <dgm:prSet presAssocID="{8172ABA2-6382-4142-BF41-C84F35776EF6}" presName="boxAndChildren" presStyleCnt="0"/>
      <dgm:spPr/>
    </dgm:pt>
    <dgm:pt modelId="{AE70B478-F174-483D-BB6C-E0D4F54AD045}" type="pres">
      <dgm:prSet presAssocID="{8172ABA2-6382-4142-BF41-C84F35776EF6}" presName="parentTextBox" presStyleLbl="node1" presStyleIdx="0" presStyleCnt="3"/>
      <dgm:spPr/>
    </dgm:pt>
    <dgm:pt modelId="{35A85C58-C7DA-4AE8-8278-2117FA7E8204}" type="pres">
      <dgm:prSet presAssocID="{CFADF50B-2E27-4924-A2E8-69085D5FC97C}" presName="sp" presStyleCnt="0"/>
      <dgm:spPr/>
    </dgm:pt>
    <dgm:pt modelId="{1EB97C2B-9F6E-487C-BA00-D2BF35DA4889}" type="pres">
      <dgm:prSet presAssocID="{ACF4C71E-826C-45C0-A7AC-A51C8275FC94}" presName="arrowAndChildren" presStyleCnt="0"/>
      <dgm:spPr/>
    </dgm:pt>
    <dgm:pt modelId="{8B144414-E22B-4E10-8AC4-32C987D6CD7D}" type="pres">
      <dgm:prSet presAssocID="{ACF4C71E-826C-45C0-A7AC-A51C8275FC94}" presName="parentTextArrow" presStyleLbl="node1" presStyleIdx="0" presStyleCnt="3"/>
      <dgm:spPr/>
    </dgm:pt>
    <dgm:pt modelId="{D87C2D9B-B218-4095-8D14-7F1FEDB9D8DA}" type="pres">
      <dgm:prSet presAssocID="{ACF4C71E-826C-45C0-A7AC-A51C8275FC94}" presName="arrow" presStyleLbl="node1" presStyleIdx="1" presStyleCnt="3"/>
      <dgm:spPr/>
    </dgm:pt>
    <dgm:pt modelId="{E2E9A098-D885-4C1F-AA48-D2B17C9D0087}" type="pres">
      <dgm:prSet presAssocID="{ACF4C71E-826C-45C0-A7AC-A51C8275FC94}" presName="descendantArrow" presStyleCnt="0"/>
      <dgm:spPr/>
    </dgm:pt>
    <dgm:pt modelId="{1B45B7CA-3E3A-4DE5-8BFD-857AE237F655}" type="pres">
      <dgm:prSet presAssocID="{5BAE0E2E-1BE3-4FFA-A661-CFD7B4354C5F}" presName="childTextArrow" presStyleLbl="fgAccFollowNode1" presStyleIdx="0" presStyleCnt="3">
        <dgm:presLayoutVars>
          <dgm:bulletEnabled val="1"/>
        </dgm:presLayoutVars>
      </dgm:prSet>
      <dgm:spPr/>
    </dgm:pt>
    <dgm:pt modelId="{E4865147-FDFD-4E87-B8DA-C0725276170B}" type="pres">
      <dgm:prSet presAssocID="{3BB8395F-5C07-48F9-893C-D0CBEF8ACEA1}" presName="childTextArrow" presStyleLbl="fgAccFollowNode1" presStyleIdx="1" presStyleCnt="3">
        <dgm:presLayoutVars>
          <dgm:bulletEnabled val="1"/>
        </dgm:presLayoutVars>
      </dgm:prSet>
      <dgm:spPr/>
    </dgm:pt>
    <dgm:pt modelId="{FBF1989F-9451-4318-ADF3-3C8858D6967B}" type="pres">
      <dgm:prSet presAssocID="{561EFD92-22FB-42E9-8970-9F774C9C51C1}" presName="childTextArrow" presStyleLbl="fgAccFollowNode1" presStyleIdx="2" presStyleCnt="3">
        <dgm:presLayoutVars>
          <dgm:bulletEnabled val="1"/>
        </dgm:presLayoutVars>
      </dgm:prSet>
      <dgm:spPr/>
    </dgm:pt>
    <dgm:pt modelId="{6361C495-2399-4D19-BAD8-FD8D140382A0}" type="pres">
      <dgm:prSet presAssocID="{D5AEEBBF-91A7-49E5-804D-4DC26B6095FC}" presName="sp" presStyleCnt="0"/>
      <dgm:spPr/>
    </dgm:pt>
    <dgm:pt modelId="{488CECCF-3112-42E3-8E94-6CA7C6DF4EC9}" type="pres">
      <dgm:prSet presAssocID="{2DF788E6-B056-430A-8710-82AC02D2ACC6}" presName="arrowAndChildren" presStyleCnt="0"/>
      <dgm:spPr/>
    </dgm:pt>
    <dgm:pt modelId="{CD62D13F-EBFE-4D69-B10C-842FEEEC382C}" type="pres">
      <dgm:prSet presAssocID="{2DF788E6-B056-430A-8710-82AC02D2ACC6}" presName="parentTextArrow" presStyleLbl="node1" presStyleIdx="2" presStyleCnt="3"/>
      <dgm:spPr/>
    </dgm:pt>
  </dgm:ptLst>
  <dgm:cxnLst>
    <dgm:cxn modelId="{73F84917-DE51-486C-B52B-828CD09F1C14}" type="presOf" srcId="{8172ABA2-6382-4142-BF41-C84F35776EF6}" destId="{AE70B478-F174-483D-BB6C-E0D4F54AD045}" srcOrd="0" destOrd="0" presId="urn:microsoft.com/office/officeart/2005/8/layout/process4"/>
    <dgm:cxn modelId="{8F5CD117-E2D5-48D5-B54C-F0E31F13F915}" type="presOf" srcId="{2DF788E6-B056-430A-8710-82AC02D2ACC6}" destId="{CD62D13F-EBFE-4D69-B10C-842FEEEC382C}" srcOrd="0" destOrd="0" presId="urn:microsoft.com/office/officeart/2005/8/layout/process4"/>
    <dgm:cxn modelId="{3D672622-784A-4006-B21D-F44A6B029C91}" srcId="{ACF4C71E-826C-45C0-A7AC-A51C8275FC94}" destId="{561EFD92-22FB-42E9-8970-9F774C9C51C1}" srcOrd="2" destOrd="0" parTransId="{330402C3-C5F3-4B8F-BAA4-4B884A019247}" sibTransId="{0DD96C53-0188-473C-8D48-272D88CCA706}"/>
    <dgm:cxn modelId="{17F2A024-2D7D-4B38-B40F-13A49173EE73}" srcId="{ACF4C71E-826C-45C0-A7AC-A51C8275FC94}" destId="{5BAE0E2E-1BE3-4FFA-A661-CFD7B4354C5F}" srcOrd="0" destOrd="0" parTransId="{E41D850F-8786-4337-BAF4-C0DA353EB6BE}" sibTransId="{504E811C-9C54-44B1-A791-70933B72435F}"/>
    <dgm:cxn modelId="{30487D63-3F50-4E18-A741-FEC2ED6894D9}" type="presOf" srcId="{5BAE0E2E-1BE3-4FFA-A661-CFD7B4354C5F}" destId="{1B45B7CA-3E3A-4DE5-8BFD-857AE237F655}" srcOrd="0" destOrd="0" presId="urn:microsoft.com/office/officeart/2005/8/layout/process4"/>
    <dgm:cxn modelId="{45F3006F-841E-45C4-AB55-09BFCA2D9B59}" srcId="{99C6BD5D-E04C-4CAE-807F-25EE56CAD26B}" destId="{8172ABA2-6382-4142-BF41-C84F35776EF6}" srcOrd="2" destOrd="0" parTransId="{238309E1-99A5-490C-B78A-0FE813BDCABB}" sibTransId="{8F47B1FC-7A39-4DB0-9BA7-6D771DD5CAE7}"/>
    <dgm:cxn modelId="{7AB0BA73-75A8-4DCF-BE8C-CB46D871D8A2}" srcId="{ACF4C71E-826C-45C0-A7AC-A51C8275FC94}" destId="{3BB8395F-5C07-48F9-893C-D0CBEF8ACEA1}" srcOrd="1" destOrd="0" parTransId="{037D67FB-69EF-4DE0-AA9B-2929B63B04C5}" sibTransId="{6623ED51-DB08-4ADE-9FCB-C3DFAC975336}"/>
    <dgm:cxn modelId="{F7985858-F9A7-470A-8B58-F7A05272ED65}" type="presOf" srcId="{561EFD92-22FB-42E9-8970-9F774C9C51C1}" destId="{FBF1989F-9451-4318-ADF3-3C8858D6967B}" srcOrd="0" destOrd="0" presId="urn:microsoft.com/office/officeart/2005/8/layout/process4"/>
    <dgm:cxn modelId="{15DD039A-5B3A-4163-B5AE-8343FE30FA8F}" srcId="{99C6BD5D-E04C-4CAE-807F-25EE56CAD26B}" destId="{ACF4C71E-826C-45C0-A7AC-A51C8275FC94}" srcOrd="1" destOrd="0" parTransId="{283C7E13-64BD-43A8-9D36-961FE4365331}" sibTransId="{CFADF50B-2E27-4924-A2E8-69085D5FC97C}"/>
    <dgm:cxn modelId="{F94F759A-D4EF-4BD3-A83E-67D203FE75F1}" type="presOf" srcId="{ACF4C71E-826C-45C0-A7AC-A51C8275FC94}" destId="{D87C2D9B-B218-4095-8D14-7F1FEDB9D8DA}" srcOrd="1" destOrd="0" presId="urn:microsoft.com/office/officeart/2005/8/layout/process4"/>
    <dgm:cxn modelId="{8ECE02E7-23B6-4038-926F-B3C3DC5FD805}" type="presOf" srcId="{3BB8395F-5C07-48F9-893C-D0CBEF8ACEA1}" destId="{E4865147-FDFD-4E87-B8DA-C0725276170B}" srcOrd="0" destOrd="0" presId="urn:microsoft.com/office/officeart/2005/8/layout/process4"/>
    <dgm:cxn modelId="{1BB43BEF-021D-48A4-A1FC-C7382E23CA3A}" srcId="{99C6BD5D-E04C-4CAE-807F-25EE56CAD26B}" destId="{2DF788E6-B056-430A-8710-82AC02D2ACC6}" srcOrd="0" destOrd="0" parTransId="{02BDB322-9625-4383-906F-4750A6324585}" sibTransId="{D5AEEBBF-91A7-49E5-804D-4DC26B6095FC}"/>
    <dgm:cxn modelId="{D849B7F4-6C61-44B0-82BB-C5222878D41B}" type="presOf" srcId="{ACF4C71E-826C-45C0-A7AC-A51C8275FC94}" destId="{8B144414-E22B-4E10-8AC4-32C987D6CD7D}" srcOrd="0" destOrd="0" presId="urn:microsoft.com/office/officeart/2005/8/layout/process4"/>
    <dgm:cxn modelId="{2F4223FB-AD87-4D0E-99D8-37380B4DF297}" type="presOf" srcId="{99C6BD5D-E04C-4CAE-807F-25EE56CAD26B}" destId="{0616007D-4DEC-4C07-9EE2-155F230FF57E}" srcOrd="0" destOrd="0" presId="urn:microsoft.com/office/officeart/2005/8/layout/process4"/>
    <dgm:cxn modelId="{A0383189-FB05-49CC-8843-62A0E8560CD3}" type="presParOf" srcId="{0616007D-4DEC-4C07-9EE2-155F230FF57E}" destId="{B91FC272-D836-4265-B6F1-4E686D69807D}" srcOrd="0" destOrd="0" presId="urn:microsoft.com/office/officeart/2005/8/layout/process4"/>
    <dgm:cxn modelId="{91F5666B-78FF-4B78-8582-5FB3B194453C}" type="presParOf" srcId="{B91FC272-D836-4265-B6F1-4E686D69807D}" destId="{AE70B478-F174-483D-BB6C-E0D4F54AD045}" srcOrd="0" destOrd="0" presId="urn:microsoft.com/office/officeart/2005/8/layout/process4"/>
    <dgm:cxn modelId="{955A7CF3-CA6D-47CD-B5DD-387BAAB70433}" type="presParOf" srcId="{0616007D-4DEC-4C07-9EE2-155F230FF57E}" destId="{35A85C58-C7DA-4AE8-8278-2117FA7E8204}" srcOrd="1" destOrd="0" presId="urn:microsoft.com/office/officeart/2005/8/layout/process4"/>
    <dgm:cxn modelId="{3573FDCD-1CFF-4F68-A8EA-B3F00351F7FC}" type="presParOf" srcId="{0616007D-4DEC-4C07-9EE2-155F230FF57E}" destId="{1EB97C2B-9F6E-487C-BA00-D2BF35DA4889}" srcOrd="2" destOrd="0" presId="urn:microsoft.com/office/officeart/2005/8/layout/process4"/>
    <dgm:cxn modelId="{C9DE6810-0B9B-44A8-8BC8-5078C5C9D0E3}" type="presParOf" srcId="{1EB97C2B-9F6E-487C-BA00-D2BF35DA4889}" destId="{8B144414-E22B-4E10-8AC4-32C987D6CD7D}" srcOrd="0" destOrd="0" presId="urn:microsoft.com/office/officeart/2005/8/layout/process4"/>
    <dgm:cxn modelId="{AEEF7EAA-6F77-46C9-B5D7-EF7F941EC2AF}" type="presParOf" srcId="{1EB97C2B-9F6E-487C-BA00-D2BF35DA4889}" destId="{D87C2D9B-B218-4095-8D14-7F1FEDB9D8DA}" srcOrd="1" destOrd="0" presId="urn:microsoft.com/office/officeart/2005/8/layout/process4"/>
    <dgm:cxn modelId="{648D4095-B179-47A7-A9D0-15CA763B4746}" type="presParOf" srcId="{1EB97C2B-9F6E-487C-BA00-D2BF35DA4889}" destId="{E2E9A098-D885-4C1F-AA48-D2B17C9D0087}" srcOrd="2" destOrd="0" presId="urn:microsoft.com/office/officeart/2005/8/layout/process4"/>
    <dgm:cxn modelId="{A8B025E8-D0B5-4557-9D5C-0C9EBDD2E0B8}" type="presParOf" srcId="{E2E9A098-D885-4C1F-AA48-D2B17C9D0087}" destId="{1B45B7CA-3E3A-4DE5-8BFD-857AE237F655}" srcOrd="0" destOrd="0" presId="urn:microsoft.com/office/officeart/2005/8/layout/process4"/>
    <dgm:cxn modelId="{70D61A80-8170-47AB-BAFC-17FA3969C63D}" type="presParOf" srcId="{E2E9A098-D885-4C1F-AA48-D2B17C9D0087}" destId="{E4865147-FDFD-4E87-B8DA-C0725276170B}" srcOrd="1" destOrd="0" presId="urn:microsoft.com/office/officeart/2005/8/layout/process4"/>
    <dgm:cxn modelId="{4AFE68B8-71E5-4A34-B846-A32D2F0EDFC8}" type="presParOf" srcId="{E2E9A098-D885-4C1F-AA48-D2B17C9D0087}" destId="{FBF1989F-9451-4318-ADF3-3C8858D6967B}" srcOrd="2" destOrd="0" presId="urn:microsoft.com/office/officeart/2005/8/layout/process4"/>
    <dgm:cxn modelId="{5949653E-BD1E-4DCC-AE7B-65107BC968D2}" type="presParOf" srcId="{0616007D-4DEC-4C07-9EE2-155F230FF57E}" destId="{6361C495-2399-4D19-BAD8-FD8D140382A0}" srcOrd="3" destOrd="0" presId="urn:microsoft.com/office/officeart/2005/8/layout/process4"/>
    <dgm:cxn modelId="{6E16FF66-475C-4980-8315-BC7BCD41AC30}" type="presParOf" srcId="{0616007D-4DEC-4C07-9EE2-155F230FF57E}" destId="{488CECCF-3112-42E3-8E94-6CA7C6DF4EC9}" srcOrd="4" destOrd="0" presId="urn:microsoft.com/office/officeart/2005/8/layout/process4"/>
    <dgm:cxn modelId="{583BC63D-A9B9-4BD8-A0AA-AA316BE626EC}" type="presParOf" srcId="{488CECCF-3112-42E3-8E94-6CA7C6DF4EC9}" destId="{CD62D13F-EBFE-4D69-B10C-842FEEEC382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A492FD-E334-4C5D-BCA0-8E6F12151122}"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E3517BA-BB85-46F5-8B39-47055D616DE4}">
      <dgm:prSet/>
      <dgm:spPr/>
      <dgm:t>
        <a:bodyPr/>
        <a:lstStyle/>
        <a:p>
          <a:pPr>
            <a:defRPr b="1"/>
          </a:pPr>
          <a:r>
            <a:rPr lang="en-US" dirty="0">
              <a:latin typeface="Calibri Light" panose="020F0302020204030204"/>
            </a:rPr>
            <a:t> </a:t>
          </a:r>
          <a:r>
            <a:rPr lang="en-US" dirty="0"/>
            <a:t>Neighborhood Partnership Grant (NPG)</a:t>
          </a:r>
        </a:p>
      </dgm:t>
    </dgm:pt>
    <dgm:pt modelId="{AA071023-5043-4528-9DA6-527024B27F7D}" type="parTrans" cxnId="{183447C6-59D1-4851-834E-02D4FFB15DE5}">
      <dgm:prSet/>
      <dgm:spPr/>
      <dgm:t>
        <a:bodyPr/>
        <a:lstStyle/>
        <a:p>
          <a:endParaRPr lang="en-US"/>
        </a:p>
      </dgm:t>
    </dgm:pt>
    <dgm:pt modelId="{57E1BBF0-30DA-4797-8D29-FC6D917881AC}" type="sibTrans" cxnId="{183447C6-59D1-4851-834E-02D4FFB15DE5}">
      <dgm:prSet/>
      <dgm:spPr/>
      <dgm:t>
        <a:bodyPr/>
        <a:lstStyle/>
        <a:p>
          <a:endParaRPr lang="en-US"/>
        </a:p>
      </dgm:t>
    </dgm:pt>
    <dgm:pt modelId="{CAB552A2-4E79-40FC-99E7-257706667C8C}">
      <dgm:prSet/>
      <dgm:spPr/>
      <dgm:t>
        <a:bodyPr/>
        <a:lstStyle/>
        <a:p>
          <a:pPr>
            <a:defRPr b="1"/>
          </a:pPr>
          <a:r>
            <a:rPr lang="en-US" dirty="0">
              <a:latin typeface="Calibri Light" panose="020F0302020204030204"/>
            </a:rPr>
            <a:t> </a:t>
          </a:r>
          <a:r>
            <a:rPr lang="en-US" dirty="0"/>
            <a:t>Emergency Solutions Grant (ESG) </a:t>
          </a:r>
        </a:p>
      </dgm:t>
    </dgm:pt>
    <dgm:pt modelId="{076E0D7E-D0D1-415B-A02D-F4F5A098FA24}" type="parTrans" cxnId="{A41FC9FE-2D02-4FF2-828F-363EF6225232}">
      <dgm:prSet/>
      <dgm:spPr/>
      <dgm:t>
        <a:bodyPr/>
        <a:lstStyle/>
        <a:p>
          <a:endParaRPr lang="en-US"/>
        </a:p>
      </dgm:t>
    </dgm:pt>
    <dgm:pt modelId="{27636272-E3CE-4898-97F9-9216D4A304E7}" type="sibTrans" cxnId="{A41FC9FE-2D02-4FF2-828F-363EF6225232}">
      <dgm:prSet/>
      <dgm:spPr/>
      <dgm:t>
        <a:bodyPr/>
        <a:lstStyle/>
        <a:p>
          <a:endParaRPr lang="en-US"/>
        </a:p>
      </dgm:t>
    </dgm:pt>
    <dgm:pt modelId="{94261AE1-35E6-432E-A4F5-38EFDC1DAD9A}">
      <dgm:prSet phldr="0"/>
      <dgm:spPr/>
      <dgm:t>
        <a:bodyPr/>
        <a:lstStyle/>
        <a:p>
          <a:pPr>
            <a:defRPr b="1"/>
          </a:pPr>
          <a:r>
            <a:rPr lang="en-US" b="1" dirty="0">
              <a:latin typeface="Times New Roman"/>
              <a:ea typeface="calibri light"/>
              <a:cs typeface="Times New Roman"/>
            </a:rPr>
            <a:t>Community Service Grant CSG)</a:t>
          </a:r>
        </a:p>
      </dgm:t>
    </dgm:pt>
    <dgm:pt modelId="{E3E27546-FB5C-49B4-A24C-C39B4B844818}" type="parTrans" cxnId="{9BD430C5-B6D7-4BB7-A333-D40426478D32}">
      <dgm:prSet/>
      <dgm:spPr/>
      <dgm:t>
        <a:bodyPr/>
        <a:lstStyle/>
        <a:p>
          <a:endParaRPr lang="en-US"/>
        </a:p>
      </dgm:t>
    </dgm:pt>
    <dgm:pt modelId="{57B825EB-1DEF-4985-AB38-D1DFF053B726}" type="sibTrans" cxnId="{9BD430C5-B6D7-4BB7-A333-D40426478D32}">
      <dgm:prSet/>
      <dgm:spPr/>
      <dgm:t>
        <a:bodyPr/>
        <a:lstStyle/>
        <a:p>
          <a:endParaRPr lang="en-US"/>
        </a:p>
      </dgm:t>
    </dgm:pt>
    <dgm:pt modelId="{F7F87991-DD8D-419A-8B4F-F4D269E06E17}">
      <dgm:prSet/>
      <dgm:spPr/>
      <dgm:t>
        <a:bodyPr/>
        <a:lstStyle/>
        <a:p>
          <a:pPr>
            <a:defRPr b="1"/>
          </a:pPr>
          <a:r>
            <a:rPr lang="en-US" dirty="0"/>
            <a:t>Housing Opportunities For People With Aids  (HOPWA)</a:t>
          </a:r>
        </a:p>
        <a:p>
          <a:endParaRPr lang="en-US" dirty="0"/>
        </a:p>
      </dgm:t>
    </dgm:pt>
    <dgm:pt modelId="{ADC62E17-B905-48D8-8733-810FD7D8E9F0}" type="parTrans" cxnId="{D32B15B8-DAB3-4745-947C-BFB0D13C0E42}">
      <dgm:prSet/>
      <dgm:spPr/>
      <dgm:t>
        <a:bodyPr/>
        <a:lstStyle/>
        <a:p>
          <a:endParaRPr lang="en-US"/>
        </a:p>
      </dgm:t>
    </dgm:pt>
    <dgm:pt modelId="{DE74F3D4-56FB-41F1-8BF5-307299166A64}" type="sibTrans" cxnId="{D32B15B8-DAB3-4745-947C-BFB0D13C0E42}">
      <dgm:prSet/>
      <dgm:spPr/>
      <dgm:t>
        <a:bodyPr/>
        <a:lstStyle/>
        <a:p>
          <a:endParaRPr lang="en-US"/>
        </a:p>
      </dgm:t>
    </dgm:pt>
    <dgm:pt modelId="{A158C676-12B9-4C6B-806A-B6F9E92A9FED}">
      <dgm:prSet/>
      <dgm:spPr/>
      <dgm:t>
        <a:bodyPr/>
        <a:lstStyle/>
        <a:p>
          <a:pPr>
            <a:defRPr b="1"/>
          </a:pPr>
          <a:r>
            <a:rPr lang="en-US" dirty="0"/>
            <a:t>HOME Tenant-Based Rental Assistance</a:t>
          </a:r>
          <a:r>
            <a:rPr lang="en-US" dirty="0">
              <a:latin typeface="Calibri Light" panose="020F0302020204030204"/>
            </a:rPr>
            <a:t> (HOME-TBRA)</a:t>
          </a:r>
          <a:endParaRPr lang="en-US" dirty="0"/>
        </a:p>
      </dgm:t>
    </dgm:pt>
    <dgm:pt modelId="{90F8EA29-287D-4B6C-8EA0-F77DFE2ED2EF}" type="parTrans" cxnId="{25B622DC-5722-415C-AE99-07748AB9A481}">
      <dgm:prSet/>
      <dgm:spPr/>
      <dgm:t>
        <a:bodyPr/>
        <a:lstStyle/>
        <a:p>
          <a:endParaRPr lang="en-US"/>
        </a:p>
      </dgm:t>
    </dgm:pt>
    <dgm:pt modelId="{94AD8CB8-DEA7-432C-84C1-3C275D846366}" type="sibTrans" cxnId="{25B622DC-5722-415C-AE99-07748AB9A481}">
      <dgm:prSet/>
      <dgm:spPr/>
      <dgm:t>
        <a:bodyPr/>
        <a:lstStyle/>
        <a:p>
          <a:endParaRPr lang="en-US"/>
        </a:p>
      </dgm:t>
    </dgm:pt>
    <dgm:pt modelId="{05C192C1-7583-4A3B-AF2A-4F0ECA748487}" type="pres">
      <dgm:prSet presAssocID="{63A492FD-E334-4C5D-BCA0-8E6F12151122}" presName="root" presStyleCnt="0">
        <dgm:presLayoutVars>
          <dgm:chMax/>
          <dgm:chPref/>
          <dgm:animLvl val="lvl"/>
        </dgm:presLayoutVars>
      </dgm:prSet>
      <dgm:spPr/>
    </dgm:pt>
    <dgm:pt modelId="{B3DAD5AB-178C-4D03-BD8A-B9AAD0EE495D}" type="pres">
      <dgm:prSet presAssocID="{63A492FD-E334-4C5D-BCA0-8E6F12151122}" presName="divider" presStyleLbl="fgAcc1" presStyleIdx="0" presStyleCnt="6"/>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tailEnd type="triangle" w="lg" len="lg"/>
        </a:ln>
        <a:effectLst/>
      </dgm:spPr>
    </dgm:pt>
    <dgm:pt modelId="{60FE5067-AB28-46A6-B166-591C4F9BE51B}" type="pres">
      <dgm:prSet presAssocID="{63A492FD-E334-4C5D-BCA0-8E6F12151122}" presName="nodes" presStyleCnt="0">
        <dgm:presLayoutVars>
          <dgm:chMax/>
          <dgm:chPref/>
          <dgm:animLvl val="lvl"/>
        </dgm:presLayoutVars>
      </dgm:prSet>
      <dgm:spPr/>
    </dgm:pt>
    <dgm:pt modelId="{E04F56BE-1A42-4FD2-8E31-9817CCD0C551}" type="pres">
      <dgm:prSet presAssocID="{FE3517BA-BB85-46F5-8B39-47055D616DE4}" presName="composite" presStyleCnt="0"/>
      <dgm:spPr/>
    </dgm:pt>
    <dgm:pt modelId="{19FC0E05-025C-4116-B013-DDCFF6DFB30B}" type="pres">
      <dgm:prSet presAssocID="{FE3517BA-BB85-46F5-8B39-47055D616DE4}" presName="ConnectorPoint" presStyleLbl="lnNode1" presStyleIdx="0" presStyleCnt="5"/>
      <dgm:spPr>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gm:spPr>
    </dgm:pt>
    <dgm:pt modelId="{DECFDB28-C153-4630-B3EB-9F5C5EBF8F0D}" type="pres">
      <dgm:prSet presAssocID="{FE3517BA-BB85-46F5-8B39-47055D616DE4}" presName="DropPinPlaceHolder" presStyleCnt="0"/>
      <dgm:spPr/>
    </dgm:pt>
    <dgm:pt modelId="{C7F50214-298F-42BF-ADB1-0BAF30C714D8}" type="pres">
      <dgm:prSet presAssocID="{FE3517BA-BB85-46F5-8B39-47055D616DE4}" presName="DropPin" presStyleLbl="alignNode1" presStyleIdx="0" presStyleCnt="5"/>
      <dgm:spPr/>
    </dgm:pt>
    <dgm:pt modelId="{7E7F509A-BA58-4B2D-A4D7-211F95654039}" type="pres">
      <dgm:prSet presAssocID="{FE3517BA-BB85-46F5-8B39-47055D616DE4}" presName="Ellipse" presStyleLbl="fgAcc1" presStyleIdx="1" presStyleCnt="6"/>
      <dgm:spPr>
        <a:solidFill>
          <a:schemeClr val="lt1">
            <a:alpha val="90000"/>
            <a:hueOff val="0"/>
            <a:satOff val="0"/>
            <a:lumOff val="0"/>
            <a:alphaOff val="0"/>
          </a:schemeClr>
        </a:solidFill>
        <a:ln w="15875" cap="flat" cmpd="sng" algn="ctr">
          <a:noFill/>
          <a:prstDash val="solid"/>
        </a:ln>
        <a:effectLst/>
      </dgm:spPr>
    </dgm:pt>
    <dgm:pt modelId="{93323DB5-76E0-44B6-98AB-066639F088B0}" type="pres">
      <dgm:prSet presAssocID="{FE3517BA-BB85-46F5-8B39-47055D616DE4}" presName="L2TextContainer" presStyleLbl="revTx" presStyleIdx="0" presStyleCnt="10">
        <dgm:presLayoutVars>
          <dgm:bulletEnabled val="1"/>
        </dgm:presLayoutVars>
      </dgm:prSet>
      <dgm:spPr/>
    </dgm:pt>
    <dgm:pt modelId="{2573B0EF-D1AF-4C72-85BE-AFACE92AA401}" type="pres">
      <dgm:prSet presAssocID="{FE3517BA-BB85-46F5-8B39-47055D616DE4}" presName="L1TextContainer" presStyleLbl="revTx" presStyleIdx="1" presStyleCnt="10">
        <dgm:presLayoutVars>
          <dgm:chMax val="1"/>
          <dgm:chPref val="1"/>
          <dgm:bulletEnabled val="1"/>
        </dgm:presLayoutVars>
      </dgm:prSet>
      <dgm:spPr/>
    </dgm:pt>
    <dgm:pt modelId="{7A5A1A8E-E58B-460D-8776-72CD49833947}" type="pres">
      <dgm:prSet presAssocID="{FE3517BA-BB85-46F5-8B39-47055D616DE4}" presName="ConnectLine" presStyleLbl="sibTrans1D1" presStyleIdx="0" presStyleCnt="5"/>
      <dgm:spPr>
        <a:noFill/>
        <a:ln w="12700" cap="flat" cmpd="sng" algn="ctr">
          <a:solidFill>
            <a:schemeClr val="accent5">
              <a:hueOff val="0"/>
              <a:satOff val="0"/>
              <a:lumOff val="0"/>
              <a:alphaOff val="0"/>
            </a:schemeClr>
          </a:solidFill>
          <a:prstDash val="dash"/>
        </a:ln>
        <a:effectLst/>
      </dgm:spPr>
    </dgm:pt>
    <dgm:pt modelId="{18D10CFC-7D7C-421B-89B8-434A4350270E}" type="pres">
      <dgm:prSet presAssocID="{FE3517BA-BB85-46F5-8B39-47055D616DE4}" presName="EmptyPlaceHolder" presStyleCnt="0"/>
      <dgm:spPr/>
    </dgm:pt>
    <dgm:pt modelId="{881FA659-1560-4210-B761-9D831E7B5B81}" type="pres">
      <dgm:prSet presAssocID="{57E1BBF0-30DA-4797-8D29-FC6D917881AC}" presName="spaceBetweenRectangles" presStyleCnt="0"/>
      <dgm:spPr/>
    </dgm:pt>
    <dgm:pt modelId="{5D4C3EF9-145F-425E-8C3A-868F526E699A}" type="pres">
      <dgm:prSet presAssocID="{CAB552A2-4E79-40FC-99E7-257706667C8C}" presName="composite" presStyleCnt="0"/>
      <dgm:spPr/>
    </dgm:pt>
    <dgm:pt modelId="{5C5491B3-4F59-4905-84BC-81092D748319}" type="pres">
      <dgm:prSet presAssocID="{CAB552A2-4E79-40FC-99E7-257706667C8C}" presName="ConnectorPoint" presStyleLbl="lnNode1" presStyleIdx="1" presStyleCnt="5"/>
      <dgm:spPr>
        <a:solidFill>
          <a:schemeClr val="accent5">
            <a:hueOff val="589196"/>
            <a:satOff val="-2817"/>
            <a:lumOff val="3088"/>
            <a:alphaOff val="0"/>
          </a:schemeClr>
        </a:solidFill>
        <a:ln w="6350" cap="flat" cmpd="sng" algn="ctr">
          <a:solidFill>
            <a:schemeClr val="lt1">
              <a:hueOff val="0"/>
              <a:satOff val="0"/>
              <a:lumOff val="0"/>
              <a:alphaOff val="0"/>
            </a:schemeClr>
          </a:solidFill>
          <a:prstDash val="solid"/>
        </a:ln>
        <a:effectLst/>
      </dgm:spPr>
    </dgm:pt>
    <dgm:pt modelId="{28832C54-A6CE-45E9-8232-5D0142129ED2}" type="pres">
      <dgm:prSet presAssocID="{CAB552A2-4E79-40FC-99E7-257706667C8C}" presName="DropPinPlaceHolder" presStyleCnt="0"/>
      <dgm:spPr/>
    </dgm:pt>
    <dgm:pt modelId="{44EBBE11-3305-44C0-AC3D-768FA8DA4A09}" type="pres">
      <dgm:prSet presAssocID="{CAB552A2-4E79-40FC-99E7-257706667C8C}" presName="DropPin" presStyleLbl="alignNode1" presStyleIdx="1" presStyleCnt="5"/>
      <dgm:spPr/>
    </dgm:pt>
    <dgm:pt modelId="{968ACCEB-45CD-48F8-9C64-8046B515E8BC}" type="pres">
      <dgm:prSet presAssocID="{CAB552A2-4E79-40FC-99E7-257706667C8C}" presName="Ellipse" presStyleLbl="fgAcc1" presStyleIdx="2" presStyleCnt="6"/>
      <dgm:spPr>
        <a:solidFill>
          <a:schemeClr val="lt1">
            <a:alpha val="90000"/>
            <a:hueOff val="0"/>
            <a:satOff val="0"/>
            <a:lumOff val="0"/>
            <a:alphaOff val="0"/>
          </a:schemeClr>
        </a:solidFill>
        <a:ln w="15875" cap="flat" cmpd="sng" algn="ctr">
          <a:noFill/>
          <a:prstDash val="solid"/>
        </a:ln>
        <a:effectLst/>
      </dgm:spPr>
    </dgm:pt>
    <dgm:pt modelId="{0D0DE9C6-4244-4BDE-AE2E-571DBE8105AD}" type="pres">
      <dgm:prSet presAssocID="{CAB552A2-4E79-40FC-99E7-257706667C8C}" presName="L2TextContainer" presStyleLbl="revTx" presStyleIdx="2" presStyleCnt="10">
        <dgm:presLayoutVars>
          <dgm:bulletEnabled val="1"/>
        </dgm:presLayoutVars>
      </dgm:prSet>
      <dgm:spPr/>
    </dgm:pt>
    <dgm:pt modelId="{DFA67502-0944-470F-97EB-F2F4A0738686}" type="pres">
      <dgm:prSet presAssocID="{CAB552A2-4E79-40FC-99E7-257706667C8C}" presName="L1TextContainer" presStyleLbl="revTx" presStyleIdx="3" presStyleCnt="10">
        <dgm:presLayoutVars>
          <dgm:chMax val="1"/>
          <dgm:chPref val="1"/>
          <dgm:bulletEnabled val="1"/>
        </dgm:presLayoutVars>
      </dgm:prSet>
      <dgm:spPr/>
    </dgm:pt>
    <dgm:pt modelId="{F1830CCD-289B-4A55-AD3C-BB74519A0C62}" type="pres">
      <dgm:prSet presAssocID="{CAB552A2-4E79-40FC-99E7-257706667C8C}" presName="ConnectLine" presStyleLbl="sibTrans1D1" presStyleIdx="1" presStyleCnt="5"/>
      <dgm:spPr>
        <a:noFill/>
        <a:ln w="12700" cap="flat" cmpd="sng" algn="ctr">
          <a:solidFill>
            <a:schemeClr val="accent5">
              <a:hueOff val="589196"/>
              <a:satOff val="-2817"/>
              <a:lumOff val="3088"/>
              <a:alphaOff val="0"/>
            </a:schemeClr>
          </a:solidFill>
          <a:prstDash val="dash"/>
        </a:ln>
        <a:effectLst/>
      </dgm:spPr>
    </dgm:pt>
    <dgm:pt modelId="{A8A34367-0D4F-470D-8492-7DC44BE53FBE}" type="pres">
      <dgm:prSet presAssocID="{CAB552A2-4E79-40FC-99E7-257706667C8C}" presName="EmptyPlaceHolder" presStyleCnt="0"/>
      <dgm:spPr/>
    </dgm:pt>
    <dgm:pt modelId="{07A1B3D3-2DDC-46FE-BB82-70FEC7E44F01}" type="pres">
      <dgm:prSet presAssocID="{27636272-E3CE-4898-97F9-9216D4A304E7}" presName="spaceBetweenRectangles" presStyleCnt="0"/>
      <dgm:spPr/>
    </dgm:pt>
    <dgm:pt modelId="{EED20F0E-0526-458B-9A6D-8D5A94B03C3C}" type="pres">
      <dgm:prSet presAssocID="{94261AE1-35E6-432E-A4F5-38EFDC1DAD9A}" presName="composite" presStyleCnt="0"/>
      <dgm:spPr/>
    </dgm:pt>
    <dgm:pt modelId="{3B18D3AE-25E6-4380-8896-1B2D0D8150D6}" type="pres">
      <dgm:prSet presAssocID="{94261AE1-35E6-432E-A4F5-38EFDC1DAD9A}" presName="ConnectorPoint" presStyleLbl="lnNode1" presStyleIdx="2" presStyleCnt="5"/>
      <dgm:spPr>
        <a:solidFill>
          <a:schemeClr val="accent5">
            <a:hueOff val="1178392"/>
            <a:satOff val="-5635"/>
            <a:lumOff val="6177"/>
            <a:alphaOff val="0"/>
          </a:schemeClr>
        </a:solidFill>
        <a:ln w="6350" cap="flat" cmpd="sng" algn="ctr">
          <a:solidFill>
            <a:schemeClr val="lt1">
              <a:hueOff val="0"/>
              <a:satOff val="0"/>
              <a:lumOff val="0"/>
              <a:alphaOff val="0"/>
            </a:schemeClr>
          </a:solidFill>
          <a:prstDash val="solid"/>
        </a:ln>
        <a:effectLst/>
      </dgm:spPr>
    </dgm:pt>
    <dgm:pt modelId="{57268362-5CFD-4D34-9EE9-AA4CD122BA44}" type="pres">
      <dgm:prSet presAssocID="{94261AE1-35E6-432E-A4F5-38EFDC1DAD9A}" presName="DropPinPlaceHolder" presStyleCnt="0"/>
      <dgm:spPr/>
    </dgm:pt>
    <dgm:pt modelId="{4FF9C0E2-E693-452D-BDCD-ED99529D23B0}" type="pres">
      <dgm:prSet presAssocID="{94261AE1-35E6-432E-A4F5-38EFDC1DAD9A}" presName="DropPin" presStyleLbl="alignNode1" presStyleIdx="2" presStyleCnt="5"/>
      <dgm:spPr/>
    </dgm:pt>
    <dgm:pt modelId="{8A55ABA9-F673-440B-B29C-3FE21FE06868}" type="pres">
      <dgm:prSet presAssocID="{94261AE1-35E6-432E-A4F5-38EFDC1DAD9A}" presName="Ellipse" presStyleLbl="fgAcc1" presStyleIdx="3" presStyleCnt="6"/>
      <dgm:spPr>
        <a:solidFill>
          <a:schemeClr val="lt1">
            <a:alpha val="90000"/>
            <a:hueOff val="0"/>
            <a:satOff val="0"/>
            <a:lumOff val="0"/>
            <a:alphaOff val="0"/>
          </a:schemeClr>
        </a:solidFill>
        <a:ln w="15875" cap="flat" cmpd="sng" algn="ctr">
          <a:noFill/>
          <a:prstDash val="solid"/>
        </a:ln>
        <a:effectLst/>
      </dgm:spPr>
    </dgm:pt>
    <dgm:pt modelId="{EDED11E8-C762-4ABB-BD25-75802FCE501D}" type="pres">
      <dgm:prSet presAssocID="{94261AE1-35E6-432E-A4F5-38EFDC1DAD9A}" presName="L2TextContainer" presStyleLbl="revTx" presStyleIdx="4" presStyleCnt="10">
        <dgm:presLayoutVars>
          <dgm:bulletEnabled val="1"/>
        </dgm:presLayoutVars>
      </dgm:prSet>
      <dgm:spPr/>
    </dgm:pt>
    <dgm:pt modelId="{A7192CD1-D986-4BF5-AA60-CB57E5F75D38}" type="pres">
      <dgm:prSet presAssocID="{94261AE1-35E6-432E-A4F5-38EFDC1DAD9A}" presName="L1TextContainer" presStyleLbl="revTx" presStyleIdx="5" presStyleCnt="10">
        <dgm:presLayoutVars>
          <dgm:chMax val="1"/>
          <dgm:chPref val="1"/>
          <dgm:bulletEnabled val="1"/>
        </dgm:presLayoutVars>
      </dgm:prSet>
      <dgm:spPr/>
    </dgm:pt>
    <dgm:pt modelId="{31FA38BB-9DE3-42F1-A6B0-A7D0F91892E9}" type="pres">
      <dgm:prSet presAssocID="{94261AE1-35E6-432E-A4F5-38EFDC1DAD9A}" presName="ConnectLine" presStyleLbl="sibTrans1D1" presStyleIdx="2" presStyleCnt="5"/>
      <dgm:spPr>
        <a:noFill/>
        <a:ln w="12700" cap="flat" cmpd="sng" algn="ctr">
          <a:solidFill>
            <a:schemeClr val="accent5">
              <a:hueOff val="1178392"/>
              <a:satOff val="-5635"/>
              <a:lumOff val="6177"/>
              <a:alphaOff val="0"/>
            </a:schemeClr>
          </a:solidFill>
          <a:prstDash val="dash"/>
        </a:ln>
        <a:effectLst/>
      </dgm:spPr>
    </dgm:pt>
    <dgm:pt modelId="{DB782113-4022-4CB3-891A-1DC93D9BF7C3}" type="pres">
      <dgm:prSet presAssocID="{94261AE1-35E6-432E-A4F5-38EFDC1DAD9A}" presName="EmptyPlaceHolder" presStyleCnt="0"/>
      <dgm:spPr/>
    </dgm:pt>
    <dgm:pt modelId="{D8211827-8009-45DC-AD7A-97C819959DF4}" type="pres">
      <dgm:prSet presAssocID="{57B825EB-1DEF-4985-AB38-D1DFF053B726}" presName="spaceBetweenRectangles" presStyleCnt="0"/>
      <dgm:spPr/>
    </dgm:pt>
    <dgm:pt modelId="{F4B3FDE9-77D0-4266-AE8F-6C55F139973B}" type="pres">
      <dgm:prSet presAssocID="{F7F87991-DD8D-419A-8B4F-F4D269E06E17}" presName="composite" presStyleCnt="0"/>
      <dgm:spPr/>
    </dgm:pt>
    <dgm:pt modelId="{32B3B754-5225-443D-B5A0-B6D84DC1268D}" type="pres">
      <dgm:prSet presAssocID="{F7F87991-DD8D-419A-8B4F-F4D269E06E17}" presName="ConnectorPoint" presStyleLbl="lnNode1" presStyleIdx="3" presStyleCnt="5"/>
      <dgm:spPr>
        <a:solidFill>
          <a:schemeClr val="accent5">
            <a:hueOff val="1767588"/>
            <a:satOff val="-8452"/>
            <a:lumOff val="9265"/>
            <a:alphaOff val="0"/>
          </a:schemeClr>
        </a:solidFill>
        <a:ln w="6350" cap="flat" cmpd="sng" algn="ctr">
          <a:solidFill>
            <a:schemeClr val="lt1">
              <a:hueOff val="0"/>
              <a:satOff val="0"/>
              <a:lumOff val="0"/>
              <a:alphaOff val="0"/>
            </a:schemeClr>
          </a:solidFill>
          <a:prstDash val="solid"/>
        </a:ln>
        <a:effectLst/>
      </dgm:spPr>
    </dgm:pt>
    <dgm:pt modelId="{2F5E555D-AA09-4A8A-A360-42B7DBC37D6C}" type="pres">
      <dgm:prSet presAssocID="{F7F87991-DD8D-419A-8B4F-F4D269E06E17}" presName="DropPinPlaceHolder" presStyleCnt="0"/>
      <dgm:spPr/>
    </dgm:pt>
    <dgm:pt modelId="{6205CA49-01C6-4709-8C2C-4960389DCD27}" type="pres">
      <dgm:prSet presAssocID="{F7F87991-DD8D-419A-8B4F-F4D269E06E17}" presName="DropPin" presStyleLbl="alignNode1" presStyleIdx="3" presStyleCnt="5"/>
      <dgm:spPr/>
    </dgm:pt>
    <dgm:pt modelId="{52323E00-0467-44B1-813E-D9BEB2636788}" type="pres">
      <dgm:prSet presAssocID="{F7F87991-DD8D-419A-8B4F-F4D269E06E17}" presName="Ellipse" presStyleLbl="fgAcc1" presStyleIdx="4" presStyleCnt="6"/>
      <dgm:spPr>
        <a:solidFill>
          <a:schemeClr val="lt1">
            <a:alpha val="90000"/>
            <a:hueOff val="0"/>
            <a:satOff val="0"/>
            <a:lumOff val="0"/>
            <a:alphaOff val="0"/>
          </a:schemeClr>
        </a:solidFill>
        <a:ln w="15875" cap="flat" cmpd="sng" algn="ctr">
          <a:noFill/>
          <a:prstDash val="solid"/>
        </a:ln>
        <a:effectLst/>
      </dgm:spPr>
    </dgm:pt>
    <dgm:pt modelId="{C9522BA2-9418-45EF-AC9D-E0DD13F1F3F2}" type="pres">
      <dgm:prSet presAssocID="{F7F87991-DD8D-419A-8B4F-F4D269E06E17}" presName="L2TextContainer" presStyleLbl="revTx" presStyleIdx="6" presStyleCnt="10">
        <dgm:presLayoutVars>
          <dgm:bulletEnabled val="1"/>
        </dgm:presLayoutVars>
      </dgm:prSet>
      <dgm:spPr/>
    </dgm:pt>
    <dgm:pt modelId="{A503DBAD-6B47-4D4A-98C2-47ABF86C9F01}" type="pres">
      <dgm:prSet presAssocID="{F7F87991-DD8D-419A-8B4F-F4D269E06E17}" presName="L1TextContainer" presStyleLbl="revTx" presStyleIdx="7" presStyleCnt="10">
        <dgm:presLayoutVars>
          <dgm:chMax val="1"/>
          <dgm:chPref val="1"/>
          <dgm:bulletEnabled val="1"/>
        </dgm:presLayoutVars>
      </dgm:prSet>
      <dgm:spPr/>
    </dgm:pt>
    <dgm:pt modelId="{61059DB6-5D5B-44B8-917C-FAA67444639F}" type="pres">
      <dgm:prSet presAssocID="{F7F87991-DD8D-419A-8B4F-F4D269E06E17}" presName="ConnectLine" presStyleLbl="sibTrans1D1" presStyleIdx="3" presStyleCnt="5"/>
      <dgm:spPr>
        <a:noFill/>
        <a:ln w="12700" cap="flat" cmpd="sng" algn="ctr">
          <a:solidFill>
            <a:schemeClr val="accent5">
              <a:hueOff val="1767588"/>
              <a:satOff val="-8452"/>
              <a:lumOff val="9265"/>
              <a:alphaOff val="0"/>
            </a:schemeClr>
          </a:solidFill>
          <a:prstDash val="dash"/>
        </a:ln>
        <a:effectLst/>
      </dgm:spPr>
    </dgm:pt>
    <dgm:pt modelId="{35982634-6E40-4187-883E-FE7E9A37CDC0}" type="pres">
      <dgm:prSet presAssocID="{F7F87991-DD8D-419A-8B4F-F4D269E06E17}" presName="EmptyPlaceHolder" presStyleCnt="0"/>
      <dgm:spPr/>
    </dgm:pt>
    <dgm:pt modelId="{9F25E0BD-E877-4D59-A99A-F3470AD20FA5}" type="pres">
      <dgm:prSet presAssocID="{DE74F3D4-56FB-41F1-8BF5-307299166A64}" presName="spaceBetweenRectangles" presStyleCnt="0"/>
      <dgm:spPr/>
    </dgm:pt>
    <dgm:pt modelId="{92AAD080-25B4-4534-AB0A-0D3B1FB3EFC4}" type="pres">
      <dgm:prSet presAssocID="{A158C676-12B9-4C6B-806A-B6F9E92A9FED}" presName="composite" presStyleCnt="0"/>
      <dgm:spPr/>
    </dgm:pt>
    <dgm:pt modelId="{EB05755A-7D51-46BE-B3C7-BA49E3D9724B}" type="pres">
      <dgm:prSet presAssocID="{A158C676-12B9-4C6B-806A-B6F9E92A9FED}" presName="ConnectorPoint" presStyleLbl="lnNode1" presStyleIdx="4" presStyleCnt="5"/>
      <dgm:spPr>
        <a:solidFill>
          <a:schemeClr val="accent5">
            <a:hueOff val="2356783"/>
            <a:satOff val="-11270"/>
            <a:lumOff val="12353"/>
            <a:alphaOff val="0"/>
          </a:schemeClr>
        </a:solidFill>
        <a:ln w="6350" cap="flat" cmpd="sng" algn="ctr">
          <a:solidFill>
            <a:schemeClr val="lt1">
              <a:hueOff val="0"/>
              <a:satOff val="0"/>
              <a:lumOff val="0"/>
              <a:alphaOff val="0"/>
            </a:schemeClr>
          </a:solidFill>
          <a:prstDash val="solid"/>
        </a:ln>
        <a:effectLst/>
      </dgm:spPr>
    </dgm:pt>
    <dgm:pt modelId="{A865A90E-FD81-4CEC-BEA9-22285D19D17E}" type="pres">
      <dgm:prSet presAssocID="{A158C676-12B9-4C6B-806A-B6F9E92A9FED}" presName="DropPinPlaceHolder" presStyleCnt="0"/>
      <dgm:spPr/>
    </dgm:pt>
    <dgm:pt modelId="{7C49190C-5E91-47C8-86C2-61BC0311905B}" type="pres">
      <dgm:prSet presAssocID="{A158C676-12B9-4C6B-806A-B6F9E92A9FED}" presName="DropPin" presStyleLbl="alignNode1" presStyleIdx="4" presStyleCnt="5"/>
      <dgm:spPr/>
    </dgm:pt>
    <dgm:pt modelId="{1EB02BAD-5958-435E-B294-A63736645D7F}" type="pres">
      <dgm:prSet presAssocID="{A158C676-12B9-4C6B-806A-B6F9E92A9FED}" presName="Ellipse" presStyleLbl="fgAcc1" presStyleIdx="5" presStyleCnt="6"/>
      <dgm:spPr>
        <a:solidFill>
          <a:schemeClr val="lt1">
            <a:alpha val="90000"/>
            <a:hueOff val="0"/>
            <a:satOff val="0"/>
            <a:lumOff val="0"/>
            <a:alphaOff val="0"/>
          </a:schemeClr>
        </a:solidFill>
        <a:ln w="15875" cap="flat" cmpd="sng" algn="ctr">
          <a:noFill/>
          <a:prstDash val="solid"/>
        </a:ln>
        <a:effectLst/>
      </dgm:spPr>
    </dgm:pt>
    <dgm:pt modelId="{114A2F7E-9DEE-44D3-892D-C795A1E017BC}" type="pres">
      <dgm:prSet presAssocID="{A158C676-12B9-4C6B-806A-B6F9E92A9FED}" presName="L2TextContainer" presStyleLbl="revTx" presStyleIdx="8" presStyleCnt="10">
        <dgm:presLayoutVars>
          <dgm:bulletEnabled val="1"/>
        </dgm:presLayoutVars>
      </dgm:prSet>
      <dgm:spPr/>
    </dgm:pt>
    <dgm:pt modelId="{9F2428B5-5D38-4866-B1FB-4155B61DDA9A}" type="pres">
      <dgm:prSet presAssocID="{A158C676-12B9-4C6B-806A-B6F9E92A9FED}" presName="L1TextContainer" presStyleLbl="revTx" presStyleIdx="9" presStyleCnt="10">
        <dgm:presLayoutVars>
          <dgm:chMax val="1"/>
          <dgm:chPref val="1"/>
          <dgm:bulletEnabled val="1"/>
        </dgm:presLayoutVars>
      </dgm:prSet>
      <dgm:spPr/>
    </dgm:pt>
    <dgm:pt modelId="{6B23F121-5423-4CA4-8D32-FDE4E1A37B57}" type="pres">
      <dgm:prSet presAssocID="{A158C676-12B9-4C6B-806A-B6F9E92A9FED}" presName="ConnectLine" presStyleLbl="sibTrans1D1" presStyleIdx="4" presStyleCnt="5"/>
      <dgm:spPr>
        <a:noFill/>
        <a:ln w="12700" cap="flat" cmpd="sng" algn="ctr">
          <a:solidFill>
            <a:schemeClr val="accent5">
              <a:hueOff val="2356783"/>
              <a:satOff val="-11270"/>
              <a:lumOff val="12353"/>
              <a:alphaOff val="0"/>
            </a:schemeClr>
          </a:solidFill>
          <a:prstDash val="dash"/>
        </a:ln>
        <a:effectLst/>
      </dgm:spPr>
    </dgm:pt>
    <dgm:pt modelId="{4D2CC6D9-DD8F-47AA-9559-2EC5CA7003A4}" type="pres">
      <dgm:prSet presAssocID="{A158C676-12B9-4C6B-806A-B6F9E92A9FED}" presName="EmptyPlaceHolder" presStyleCnt="0"/>
      <dgm:spPr/>
    </dgm:pt>
  </dgm:ptLst>
  <dgm:cxnLst>
    <dgm:cxn modelId="{A812D317-2C5B-41A9-BFBB-707CAE8C950E}" type="presOf" srcId="{94261AE1-35E6-432E-A4F5-38EFDC1DAD9A}" destId="{A7192CD1-D986-4BF5-AA60-CB57E5F75D38}" srcOrd="0" destOrd="0" presId="urn:microsoft.com/office/officeart/2017/3/layout/DropPinTimeline"/>
    <dgm:cxn modelId="{4534556D-0922-43CE-9FD2-B8F36D995960}" type="presOf" srcId="{CAB552A2-4E79-40FC-99E7-257706667C8C}" destId="{DFA67502-0944-470F-97EB-F2F4A0738686}" srcOrd="0" destOrd="0" presId="urn:microsoft.com/office/officeart/2017/3/layout/DropPinTimeline"/>
    <dgm:cxn modelId="{1DD2AA75-9BDC-419D-9064-CB36FEAC3DD0}" type="presOf" srcId="{63A492FD-E334-4C5D-BCA0-8E6F12151122}" destId="{05C192C1-7583-4A3B-AF2A-4F0ECA748487}" srcOrd="0" destOrd="0" presId="urn:microsoft.com/office/officeart/2017/3/layout/DropPinTimeline"/>
    <dgm:cxn modelId="{67326358-A56B-43E9-9567-5C0629E259E1}" type="presOf" srcId="{F7F87991-DD8D-419A-8B4F-F4D269E06E17}" destId="{A503DBAD-6B47-4D4A-98C2-47ABF86C9F01}" srcOrd="0" destOrd="0" presId="urn:microsoft.com/office/officeart/2017/3/layout/DropPinTimeline"/>
    <dgm:cxn modelId="{D32B15B8-DAB3-4745-947C-BFB0D13C0E42}" srcId="{63A492FD-E334-4C5D-BCA0-8E6F12151122}" destId="{F7F87991-DD8D-419A-8B4F-F4D269E06E17}" srcOrd="3" destOrd="0" parTransId="{ADC62E17-B905-48D8-8733-810FD7D8E9F0}" sibTransId="{DE74F3D4-56FB-41F1-8BF5-307299166A64}"/>
    <dgm:cxn modelId="{9BD430C5-B6D7-4BB7-A333-D40426478D32}" srcId="{63A492FD-E334-4C5D-BCA0-8E6F12151122}" destId="{94261AE1-35E6-432E-A4F5-38EFDC1DAD9A}" srcOrd="2" destOrd="0" parTransId="{E3E27546-FB5C-49B4-A24C-C39B4B844818}" sibTransId="{57B825EB-1DEF-4985-AB38-D1DFF053B726}"/>
    <dgm:cxn modelId="{183447C6-59D1-4851-834E-02D4FFB15DE5}" srcId="{63A492FD-E334-4C5D-BCA0-8E6F12151122}" destId="{FE3517BA-BB85-46F5-8B39-47055D616DE4}" srcOrd="0" destOrd="0" parTransId="{AA071023-5043-4528-9DA6-527024B27F7D}" sibTransId="{57E1BBF0-30DA-4797-8D29-FC6D917881AC}"/>
    <dgm:cxn modelId="{25B622DC-5722-415C-AE99-07748AB9A481}" srcId="{63A492FD-E334-4C5D-BCA0-8E6F12151122}" destId="{A158C676-12B9-4C6B-806A-B6F9E92A9FED}" srcOrd="4" destOrd="0" parTransId="{90F8EA29-287D-4B6C-8EA0-F77DFE2ED2EF}" sibTransId="{94AD8CB8-DEA7-432C-84C1-3C275D846366}"/>
    <dgm:cxn modelId="{BC9CDCE4-445F-46E3-AD7A-3AAAD772BA11}" type="presOf" srcId="{A158C676-12B9-4C6B-806A-B6F9E92A9FED}" destId="{9F2428B5-5D38-4866-B1FB-4155B61DDA9A}" srcOrd="0" destOrd="0" presId="urn:microsoft.com/office/officeart/2017/3/layout/DropPinTimeline"/>
    <dgm:cxn modelId="{4BACCCF9-ED47-4388-9961-128F71D845F2}" type="presOf" srcId="{FE3517BA-BB85-46F5-8B39-47055D616DE4}" destId="{2573B0EF-D1AF-4C72-85BE-AFACE92AA401}" srcOrd="0" destOrd="0" presId="urn:microsoft.com/office/officeart/2017/3/layout/DropPinTimeline"/>
    <dgm:cxn modelId="{A41FC9FE-2D02-4FF2-828F-363EF6225232}" srcId="{63A492FD-E334-4C5D-BCA0-8E6F12151122}" destId="{CAB552A2-4E79-40FC-99E7-257706667C8C}" srcOrd="1" destOrd="0" parTransId="{076E0D7E-D0D1-415B-A02D-F4F5A098FA24}" sibTransId="{27636272-E3CE-4898-97F9-9216D4A304E7}"/>
    <dgm:cxn modelId="{6FB0D97C-EFEC-476B-8817-4AA743F39843}" type="presParOf" srcId="{05C192C1-7583-4A3B-AF2A-4F0ECA748487}" destId="{B3DAD5AB-178C-4D03-BD8A-B9AAD0EE495D}" srcOrd="0" destOrd="0" presId="urn:microsoft.com/office/officeart/2017/3/layout/DropPinTimeline"/>
    <dgm:cxn modelId="{6DEFB504-EE4D-48F7-B7A3-9532B061C38E}" type="presParOf" srcId="{05C192C1-7583-4A3B-AF2A-4F0ECA748487}" destId="{60FE5067-AB28-46A6-B166-591C4F9BE51B}" srcOrd="1" destOrd="0" presId="urn:microsoft.com/office/officeart/2017/3/layout/DropPinTimeline"/>
    <dgm:cxn modelId="{E985A879-E859-4893-AC1E-65633572A8A8}" type="presParOf" srcId="{60FE5067-AB28-46A6-B166-591C4F9BE51B}" destId="{E04F56BE-1A42-4FD2-8E31-9817CCD0C551}" srcOrd="0" destOrd="0" presId="urn:microsoft.com/office/officeart/2017/3/layout/DropPinTimeline"/>
    <dgm:cxn modelId="{1D8A5D80-FF96-4683-A195-63FAB4DF77CB}" type="presParOf" srcId="{E04F56BE-1A42-4FD2-8E31-9817CCD0C551}" destId="{19FC0E05-025C-4116-B013-DDCFF6DFB30B}" srcOrd="0" destOrd="0" presId="urn:microsoft.com/office/officeart/2017/3/layout/DropPinTimeline"/>
    <dgm:cxn modelId="{07F4B07E-3814-4C73-ACC8-ADDDB9E7B574}" type="presParOf" srcId="{E04F56BE-1A42-4FD2-8E31-9817CCD0C551}" destId="{DECFDB28-C153-4630-B3EB-9F5C5EBF8F0D}" srcOrd="1" destOrd="0" presId="urn:microsoft.com/office/officeart/2017/3/layout/DropPinTimeline"/>
    <dgm:cxn modelId="{28F8DB2E-BBFB-4523-A438-A8EF67D7708A}" type="presParOf" srcId="{DECFDB28-C153-4630-B3EB-9F5C5EBF8F0D}" destId="{C7F50214-298F-42BF-ADB1-0BAF30C714D8}" srcOrd="0" destOrd="0" presId="urn:microsoft.com/office/officeart/2017/3/layout/DropPinTimeline"/>
    <dgm:cxn modelId="{77F0149E-039C-4873-803E-8677771A4AB8}" type="presParOf" srcId="{DECFDB28-C153-4630-B3EB-9F5C5EBF8F0D}" destId="{7E7F509A-BA58-4B2D-A4D7-211F95654039}" srcOrd="1" destOrd="0" presId="urn:microsoft.com/office/officeart/2017/3/layout/DropPinTimeline"/>
    <dgm:cxn modelId="{560D5A54-0535-44AA-920F-22FB36624EF6}" type="presParOf" srcId="{E04F56BE-1A42-4FD2-8E31-9817CCD0C551}" destId="{93323DB5-76E0-44B6-98AB-066639F088B0}" srcOrd="2" destOrd="0" presId="urn:microsoft.com/office/officeart/2017/3/layout/DropPinTimeline"/>
    <dgm:cxn modelId="{A9A9CF73-8FBA-4582-B316-FDECECFE9EF7}" type="presParOf" srcId="{E04F56BE-1A42-4FD2-8E31-9817CCD0C551}" destId="{2573B0EF-D1AF-4C72-85BE-AFACE92AA401}" srcOrd="3" destOrd="0" presId="urn:microsoft.com/office/officeart/2017/3/layout/DropPinTimeline"/>
    <dgm:cxn modelId="{C7B361E4-7A75-4C71-8A1F-5E0D95012C11}" type="presParOf" srcId="{E04F56BE-1A42-4FD2-8E31-9817CCD0C551}" destId="{7A5A1A8E-E58B-460D-8776-72CD49833947}" srcOrd="4" destOrd="0" presId="urn:microsoft.com/office/officeart/2017/3/layout/DropPinTimeline"/>
    <dgm:cxn modelId="{F9399C5B-18FF-47E9-A26F-66C614DB24EF}" type="presParOf" srcId="{E04F56BE-1A42-4FD2-8E31-9817CCD0C551}" destId="{18D10CFC-7D7C-421B-89B8-434A4350270E}" srcOrd="5" destOrd="0" presId="urn:microsoft.com/office/officeart/2017/3/layout/DropPinTimeline"/>
    <dgm:cxn modelId="{2DD1747E-8076-4C55-AEDB-3F549CC310E8}" type="presParOf" srcId="{60FE5067-AB28-46A6-B166-591C4F9BE51B}" destId="{881FA659-1560-4210-B761-9D831E7B5B81}" srcOrd="1" destOrd="0" presId="urn:microsoft.com/office/officeart/2017/3/layout/DropPinTimeline"/>
    <dgm:cxn modelId="{1A186DDD-D745-456C-A419-84FDBE5D3148}" type="presParOf" srcId="{60FE5067-AB28-46A6-B166-591C4F9BE51B}" destId="{5D4C3EF9-145F-425E-8C3A-868F526E699A}" srcOrd="2" destOrd="0" presId="urn:microsoft.com/office/officeart/2017/3/layout/DropPinTimeline"/>
    <dgm:cxn modelId="{B8390F7A-5DC8-4BCA-98A4-DFB8B6E53520}" type="presParOf" srcId="{5D4C3EF9-145F-425E-8C3A-868F526E699A}" destId="{5C5491B3-4F59-4905-84BC-81092D748319}" srcOrd="0" destOrd="0" presId="urn:microsoft.com/office/officeart/2017/3/layout/DropPinTimeline"/>
    <dgm:cxn modelId="{08B97A3C-25AB-467C-BC4E-5FA95A24DE43}" type="presParOf" srcId="{5D4C3EF9-145F-425E-8C3A-868F526E699A}" destId="{28832C54-A6CE-45E9-8232-5D0142129ED2}" srcOrd="1" destOrd="0" presId="urn:microsoft.com/office/officeart/2017/3/layout/DropPinTimeline"/>
    <dgm:cxn modelId="{3BA9B72D-2BF7-4EC8-BE0B-CEF31B6FB854}" type="presParOf" srcId="{28832C54-A6CE-45E9-8232-5D0142129ED2}" destId="{44EBBE11-3305-44C0-AC3D-768FA8DA4A09}" srcOrd="0" destOrd="0" presId="urn:microsoft.com/office/officeart/2017/3/layout/DropPinTimeline"/>
    <dgm:cxn modelId="{97F17783-59A9-482C-8AFC-869A30F16B79}" type="presParOf" srcId="{28832C54-A6CE-45E9-8232-5D0142129ED2}" destId="{968ACCEB-45CD-48F8-9C64-8046B515E8BC}" srcOrd="1" destOrd="0" presId="urn:microsoft.com/office/officeart/2017/3/layout/DropPinTimeline"/>
    <dgm:cxn modelId="{F72786D4-C224-45E5-AD77-8EB63464EB1C}" type="presParOf" srcId="{5D4C3EF9-145F-425E-8C3A-868F526E699A}" destId="{0D0DE9C6-4244-4BDE-AE2E-571DBE8105AD}" srcOrd="2" destOrd="0" presId="urn:microsoft.com/office/officeart/2017/3/layout/DropPinTimeline"/>
    <dgm:cxn modelId="{2295DDE5-2107-4EB0-9C33-BA7FAE9BA39A}" type="presParOf" srcId="{5D4C3EF9-145F-425E-8C3A-868F526E699A}" destId="{DFA67502-0944-470F-97EB-F2F4A0738686}" srcOrd="3" destOrd="0" presId="urn:microsoft.com/office/officeart/2017/3/layout/DropPinTimeline"/>
    <dgm:cxn modelId="{2DF78BDD-0E1F-47C5-AE58-D1B572D3EF1B}" type="presParOf" srcId="{5D4C3EF9-145F-425E-8C3A-868F526E699A}" destId="{F1830CCD-289B-4A55-AD3C-BB74519A0C62}" srcOrd="4" destOrd="0" presId="urn:microsoft.com/office/officeart/2017/3/layout/DropPinTimeline"/>
    <dgm:cxn modelId="{9D74B694-A770-4705-842C-02BBE91BDEBB}" type="presParOf" srcId="{5D4C3EF9-145F-425E-8C3A-868F526E699A}" destId="{A8A34367-0D4F-470D-8492-7DC44BE53FBE}" srcOrd="5" destOrd="0" presId="urn:microsoft.com/office/officeart/2017/3/layout/DropPinTimeline"/>
    <dgm:cxn modelId="{02627D43-EFFE-46D2-9E99-B63BB22369BD}" type="presParOf" srcId="{60FE5067-AB28-46A6-B166-591C4F9BE51B}" destId="{07A1B3D3-2DDC-46FE-BB82-70FEC7E44F01}" srcOrd="3" destOrd="0" presId="urn:microsoft.com/office/officeart/2017/3/layout/DropPinTimeline"/>
    <dgm:cxn modelId="{8A6A5A8D-737D-4135-AAF5-6580EA5A4E81}" type="presParOf" srcId="{60FE5067-AB28-46A6-B166-591C4F9BE51B}" destId="{EED20F0E-0526-458B-9A6D-8D5A94B03C3C}" srcOrd="4" destOrd="0" presId="urn:microsoft.com/office/officeart/2017/3/layout/DropPinTimeline"/>
    <dgm:cxn modelId="{FAEB25F8-3225-46BC-9608-4B6E10A83721}" type="presParOf" srcId="{EED20F0E-0526-458B-9A6D-8D5A94B03C3C}" destId="{3B18D3AE-25E6-4380-8896-1B2D0D8150D6}" srcOrd="0" destOrd="0" presId="urn:microsoft.com/office/officeart/2017/3/layout/DropPinTimeline"/>
    <dgm:cxn modelId="{717C1A15-ED79-41C3-BBA4-4764D93C73CB}" type="presParOf" srcId="{EED20F0E-0526-458B-9A6D-8D5A94B03C3C}" destId="{57268362-5CFD-4D34-9EE9-AA4CD122BA44}" srcOrd="1" destOrd="0" presId="urn:microsoft.com/office/officeart/2017/3/layout/DropPinTimeline"/>
    <dgm:cxn modelId="{6C870CFB-3106-41E8-AE28-6968BD53A2C3}" type="presParOf" srcId="{57268362-5CFD-4D34-9EE9-AA4CD122BA44}" destId="{4FF9C0E2-E693-452D-BDCD-ED99529D23B0}" srcOrd="0" destOrd="0" presId="urn:microsoft.com/office/officeart/2017/3/layout/DropPinTimeline"/>
    <dgm:cxn modelId="{B2D1D922-BE65-48AA-9638-CA79A4DBF9C8}" type="presParOf" srcId="{57268362-5CFD-4D34-9EE9-AA4CD122BA44}" destId="{8A55ABA9-F673-440B-B29C-3FE21FE06868}" srcOrd="1" destOrd="0" presId="urn:microsoft.com/office/officeart/2017/3/layout/DropPinTimeline"/>
    <dgm:cxn modelId="{8AF41CCB-1724-4807-AD9A-68E4B72BFC5C}" type="presParOf" srcId="{EED20F0E-0526-458B-9A6D-8D5A94B03C3C}" destId="{EDED11E8-C762-4ABB-BD25-75802FCE501D}" srcOrd="2" destOrd="0" presId="urn:microsoft.com/office/officeart/2017/3/layout/DropPinTimeline"/>
    <dgm:cxn modelId="{89A1B313-475E-4927-A7FB-3601557E6A5F}" type="presParOf" srcId="{EED20F0E-0526-458B-9A6D-8D5A94B03C3C}" destId="{A7192CD1-D986-4BF5-AA60-CB57E5F75D38}" srcOrd="3" destOrd="0" presId="urn:microsoft.com/office/officeart/2017/3/layout/DropPinTimeline"/>
    <dgm:cxn modelId="{BC277B66-A74D-4E13-80D7-883355BC5691}" type="presParOf" srcId="{EED20F0E-0526-458B-9A6D-8D5A94B03C3C}" destId="{31FA38BB-9DE3-42F1-A6B0-A7D0F91892E9}" srcOrd="4" destOrd="0" presId="urn:microsoft.com/office/officeart/2017/3/layout/DropPinTimeline"/>
    <dgm:cxn modelId="{87F94258-D0B4-4D3F-BB95-FBD66F98C869}" type="presParOf" srcId="{EED20F0E-0526-458B-9A6D-8D5A94B03C3C}" destId="{DB782113-4022-4CB3-891A-1DC93D9BF7C3}" srcOrd="5" destOrd="0" presId="urn:microsoft.com/office/officeart/2017/3/layout/DropPinTimeline"/>
    <dgm:cxn modelId="{44E50C85-FE0D-427D-B4D1-A7A3AA96734A}" type="presParOf" srcId="{60FE5067-AB28-46A6-B166-591C4F9BE51B}" destId="{D8211827-8009-45DC-AD7A-97C819959DF4}" srcOrd="5" destOrd="0" presId="urn:microsoft.com/office/officeart/2017/3/layout/DropPinTimeline"/>
    <dgm:cxn modelId="{B48C236C-AF74-4A5E-88A6-E678C146109D}" type="presParOf" srcId="{60FE5067-AB28-46A6-B166-591C4F9BE51B}" destId="{F4B3FDE9-77D0-4266-AE8F-6C55F139973B}" srcOrd="6" destOrd="0" presId="urn:microsoft.com/office/officeart/2017/3/layout/DropPinTimeline"/>
    <dgm:cxn modelId="{88EF2CE3-0171-44F0-B417-601D468EE3FF}" type="presParOf" srcId="{F4B3FDE9-77D0-4266-AE8F-6C55F139973B}" destId="{32B3B754-5225-443D-B5A0-B6D84DC1268D}" srcOrd="0" destOrd="0" presId="urn:microsoft.com/office/officeart/2017/3/layout/DropPinTimeline"/>
    <dgm:cxn modelId="{DB847E5F-EC2F-4121-A995-1A0E1387B488}" type="presParOf" srcId="{F4B3FDE9-77D0-4266-AE8F-6C55F139973B}" destId="{2F5E555D-AA09-4A8A-A360-42B7DBC37D6C}" srcOrd="1" destOrd="0" presId="urn:microsoft.com/office/officeart/2017/3/layout/DropPinTimeline"/>
    <dgm:cxn modelId="{043025BF-1A5A-47BB-B2CC-391965F51324}" type="presParOf" srcId="{2F5E555D-AA09-4A8A-A360-42B7DBC37D6C}" destId="{6205CA49-01C6-4709-8C2C-4960389DCD27}" srcOrd="0" destOrd="0" presId="urn:microsoft.com/office/officeart/2017/3/layout/DropPinTimeline"/>
    <dgm:cxn modelId="{114141C3-40E5-4C06-BB30-5EA60FA5DF85}" type="presParOf" srcId="{2F5E555D-AA09-4A8A-A360-42B7DBC37D6C}" destId="{52323E00-0467-44B1-813E-D9BEB2636788}" srcOrd="1" destOrd="0" presId="urn:microsoft.com/office/officeart/2017/3/layout/DropPinTimeline"/>
    <dgm:cxn modelId="{95520B43-5321-49FA-A369-BA9B32DFD7D2}" type="presParOf" srcId="{F4B3FDE9-77D0-4266-AE8F-6C55F139973B}" destId="{C9522BA2-9418-45EF-AC9D-E0DD13F1F3F2}" srcOrd="2" destOrd="0" presId="urn:microsoft.com/office/officeart/2017/3/layout/DropPinTimeline"/>
    <dgm:cxn modelId="{31AD355A-9F92-470D-BA99-F4D704F1E196}" type="presParOf" srcId="{F4B3FDE9-77D0-4266-AE8F-6C55F139973B}" destId="{A503DBAD-6B47-4D4A-98C2-47ABF86C9F01}" srcOrd="3" destOrd="0" presId="urn:microsoft.com/office/officeart/2017/3/layout/DropPinTimeline"/>
    <dgm:cxn modelId="{F15F41D6-84EA-4767-A162-E026D9A3F861}" type="presParOf" srcId="{F4B3FDE9-77D0-4266-AE8F-6C55F139973B}" destId="{61059DB6-5D5B-44B8-917C-FAA67444639F}" srcOrd="4" destOrd="0" presId="urn:microsoft.com/office/officeart/2017/3/layout/DropPinTimeline"/>
    <dgm:cxn modelId="{C3B28D81-3FDE-4EB5-9E30-B4D47CBEFB2B}" type="presParOf" srcId="{F4B3FDE9-77D0-4266-AE8F-6C55F139973B}" destId="{35982634-6E40-4187-883E-FE7E9A37CDC0}" srcOrd="5" destOrd="0" presId="urn:microsoft.com/office/officeart/2017/3/layout/DropPinTimeline"/>
    <dgm:cxn modelId="{F4E75999-0E8E-4019-8D64-E6130FB681DC}" type="presParOf" srcId="{60FE5067-AB28-46A6-B166-591C4F9BE51B}" destId="{9F25E0BD-E877-4D59-A99A-F3470AD20FA5}" srcOrd="7" destOrd="0" presId="urn:microsoft.com/office/officeart/2017/3/layout/DropPinTimeline"/>
    <dgm:cxn modelId="{E74938B5-E997-4984-853B-B37D15700AB1}" type="presParOf" srcId="{60FE5067-AB28-46A6-B166-591C4F9BE51B}" destId="{92AAD080-25B4-4534-AB0A-0D3B1FB3EFC4}" srcOrd="8" destOrd="0" presId="urn:microsoft.com/office/officeart/2017/3/layout/DropPinTimeline"/>
    <dgm:cxn modelId="{CE60A544-5937-4642-A660-DF8F000CF5AC}" type="presParOf" srcId="{92AAD080-25B4-4534-AB0A-0D3B1FB3EFC4}" destId="{EB05755A-7D51-46BE-B3C7-BA49E3D9724B}" srcOrd="0" destOrd="0" presId="urn:microsoft.com/office/officeart/2017/3/layout/DropPinTimeline"/>
    <dgm:cxn modelId="{37367F66-1C7A-4BF3-8969-7FD2C913BA44}" type="presParOf" srcId="{92AAD080-25B4-4534-AB0A-0D3B1FB3EFC4}" destId="{A865A90E-FD81-4CEC-BEA9-22285D19D17E}" srcOrd="1" destOrd="0" presId="urn:microsoft.com/office/officeart/2017/3/layout/DropPinTimeline"/>
    <dgm:cxn modelId="{E689F670-5B6B-4C88-991F-15AC4709DCD2}" type="presParOf" srcId="{A865A90E-FD81-4CEC-BEA9-22285D19D17E}" destId="{7C49190C-5E91-47C8-86C2-61BC0311905B}" srcOrd="0" destOrd="0" presId="urn:microsoft.com/office/officeart/2017/3/layout/DropPinTimeline"/>
    <dgm:cxn modelId="{662B0373-3994-4780-AFFF-DD3627D6FC4B}" type="presParOf" srcId="{A865A90E-FD81-4CEC-BEA9-22285D19D17E}" destId="{1EB02BAD-5958-435E-B294-A63736645D7F}" srcOrd="1" destOrd="0" presId="urn:microsoft.com/office/officeart/2017/3/layout/DropPinTimeline"/>
    <dgm:cxn modelId="{8FB25086-EDA7-4593-B20A-F144C50F19A9}" type="presParOf" srcId="{92AAD080-25B4-4534-AB0A-0D3B1FB3EFC4}" destId="{114A2F7E-9DEE-44D3-892D-C795A1E017BC}" srcOrd="2" destOrd="0" presId="urn:microsoft.com/office/officeart/2017/3/layout/DropPinTimeline"/>
    <dgm:cxn modelId="{7D7E7572-81CD-443D-9D69-528B871F54B2}" type="presParOf" srcId="{92AAD080-25B4-4534-AB0A-0D3B1FB3EFC4}" destId="{9F2428B5-5D38-4866-B1FB-4155B61DDA9A}" srcOrd="3" destOrd="0" presId="urn:microsoft.com/office/officeart/2017/3/layout/DropPinTimeline"/>
    <dgm:cxn modelId="{3DFC635D-0D61-4124-B9E5-2FE2930D0E0C}" type="presParOf" srcId="{92AAD080-25B4-4534-AB0A-0D3B1FB3EFC4}" destId="{6B23F121-5423-4CA4-8D32-FDE4E1A37B57}" srcOrd="4" destOrd="0" presId="urn:microsoft.com/office/officeart/2017/3/layout/DropPinTimeline"/>
    <dgm:cxn modelId="{CBBB24CC-F849-4AC7-93CC-7409C1B9CCFB}" type="presParOf" srcId="{92AAD080-25B4-4534-AB0A-0D3B1FB3EFC4}" destId="{4D2CC6D9-DD8F-47AA-9559-2EC5CA7003A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925F82-975C-45F9-AE46-1F47F34588F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ACD4A5A-D7F3-4DF7-8C04-8284B00E0879}">
      <dgm:prSet custT="1"/>
      <dgm:spPr/>
      <dgm:t>
        <a:bodyPr/>
        <a:lstStyle/>
        <a:p>
          <a:pPr rtl="0"/>
          <a:r>
            <a:rPr lang="en-US" sz="2800" dirty="0">
              <a:solidFill>
                <a:schemeClr val="tx1"/>
              </a:solidFill>
              <a:latin typeface="Times New Roman"/>
              <a:cs typeface="Times New Roman"/>
            </a:rPr>
            <a:t>December 10, 2024, at 10:00 am</a:t>
          </a:r>
        </a:p>
      </dgm:t>
    </dgm:pt>
    <dgm:pt modelId="{C444B553-A06D-468D-9453-D99765EF5CF1}" type="parTrans" cxnId="{4FAA750A-104A-472D-B117-03D2E6DE36A8}">
      <dgm:prSet/>
      <dgm:spPr/>
      <dgm:t>
        <a:bodyPr/>
        <a:lstStyle/>
        <a:p>
          <a:endParaRPr lang="en-US"/>
        </a:p>
      </dgm:t>
    </dgm:pt>
    <dgm:pt modelId="{3A348641-62CD-45BE-8CBB-11C69FDF86D7}" type="sibTrans" cxnId="{4FAA750A-104A-472D-B117-03D2E6DE36A8}">
      <dgm:prSet/>
      <dgm:spPr/>
      <dgm:t>
        <a:bodyPr/>
        <a:lstStyle/>
        <a:p>
          <a:endParaRPr lang="en-US"/>
        </a:p>
      </dgm:t>
    </dgm:pt>
    <dgm:pt modelId="{86218821-F00F-4EBB-A130-12E3B37FEC96}">
      <dgm:prSet custT="1"/>
      <dgm:spPr/>
      <dgm:t>
        <a:bodyPr/>
        <a:lstStyle/>
        <a:p>
          <a:pPr rtl="0"/>
          <a:r>
            <a:rPr lang="en-US" sz="3200" dirty="0">
              <a:solidFill>
                <a:schemeClr val="tx1"/>
              </a:solidFill>
              <a:latin typeface="Times New Roman"/>
              <a:cs typeface="Times New Roman"/>
            </a:rPr>
            <a:t>January 14, 2025, at 2:00 pm</a:t>
          </a:r>
        </a:p>
      </dgm:t>
    </dgm:pt>
    <dgm:pt modelId="{FD1E041D-8565-4BDC-A01D-7B472E010032}" type="parTrans" cxnId="{83997568-E6A9-4096-B667-D116940B476D}">
      <dgm:prSet/>
      <dgm:spPr/>
      <dgm:t>
        <a:bodyPr/>
        <a:lstStyle/>
        <a:p>
          <a:endParaRPr lang="en-US"/>
        </a:p>
      </dgm:t>
    </dgm:pt>
    <dgm:pt modelId="{4FA8257F-29F1-4B1A-8257-FF1BF1371C44}" type="sibTrans" cxnId="{83997568-E6A9-4096-B667-D116940B476D}">
      <dgm:prSet/>
      <dgm:spPr/>
      <dgm:t>
        <a:bodyPr/>
        <a:lstStyle/>
        <a:p>
          <a:endParaRPr lang="en-US"/>
        </a:p>
      </dgm:t>
    </dgm:pt>
    <dgm:pt modelId="{740F71D0-B1A6-4062-AD60-944C7DA68589}" type="pres">
      <dgm:prSet presAssocID="{EC925F82-975C-45F9-AE46-1F47F34588FE}" presName="Name0" presStyleCnt="0">
        <dgm:presLayoutVars>
          <dgm:dir/>
          <dgm:animLvl val="lvl"/>
          <dgm:resizeHandles val="exact"/>
        </dgm:presLayoutVars>
      </dgm:prSet>
      <dgm:spPr/>
    </dgm:pt>
    <dgm:pt modelId="{108285F0-471C-4B46-B8C2-AEAB8BEBAC97}" type="pres">
      <dgm:prSet presAssocID="{86218821-F00F-4EBB-A130-12E3B37FEC96}" presName="boxAndChildren" presStyleCnt="0"/>
      <dgm:spPr/>
    </dgm:pt>
    <dgm:pt modelId="{483607E2-62B5-4EC2-8938-D15075E023F6}" type="pres">
      <dgm:prSet presAssocID="{86218821-F00F-4EBB-A130-12E3B37FEC96}" presName="parentTextBox" presStyleLbl="node1" presStyleIdx="0" presStyleCnt="2" custLinFactNeighborX="-1142" custLinFactNeighborY="41815"/>
      <dgm:spPr/>
    </dgm:pt>
    <dgm:pt modelId="{4C0E21A4-07EB-4E4B-9E69-1A6084381D0B}" type="pres">
      <dgm:prSet presAssocID="{3A348641-62CD-45BE-8CBB-11C69FDF86D7}" presName="sp" presStyleCnt="0"/>
      <dgm:spPr/>
    </dgm:pt>
    <dgm:pt modelId="{C98F605F-2B85-4156-8EA9-CC8403822C88}" type="pres">
      <dgm:prSet presAssocID="{4ACD4A5A-D7F3-4DF7-8C04-8284B00E0879}" presName="arrowAndChildren" presStyleCnt="0"/>
      <dgm:spPr/>
    </dgm:pt>
    <dgm:pt modelId="{968D6808-C674-4813-B165-060C022D9F8C}" type="pres">
      <dgm:prSet presAssocID="{4ACD4A5A-D7F3-4DF7-8C04-8284B00E0879}" presName="parentTextArrow" presStyleLbl="node1" presStyleIdx="1" presStyleCnt="2" custLinFactNeighborX="3197" custLinFactNeighborY="-26272"/>
      <dgm:spPr/>
    </dgm:pt>
  </dgm:ptLst>
  <dgm:cxnLst>
    <dgm:cxn modelId="{4FAA750A-104A-472D-B117-03D2E6DE36A8}" srcId="{EC925F82-975C-45F9-AE46-1F47F34588FE}" destId="{4ACD4A5A-D7F3-4DF7-8C04-8284B00E0879}" srcOrd="0" destOrd="0" parTransId="{C444B553-A06D-468D-9453-D99765EF5CF1}" sibTransId="{3A348641-62CD-45BE-8CBB-11C69FDF86D7}"/>
    <dgm:cxn modelId="{9C9FD415-DBAB-4ED3-AFEC-363C89CC3516}" type="presOf" srcId="{EC925F82-975C-45F9-AE46-1F47F34588FE}" destId="{740F71D0-B1A6-4062-AD60-944C7DA68589}" srcOrd="0" destOrd="0" presId="urn:microsoft.com/office/officeart/2005/8/layout/process4"/>
    <dgm:cxn modelId="{AB964233-8A6C-4B4C-AEBA-F15D4AD113E9}" type="presOf" srcId="{4ACD4A5A-D7F3-4DF7-8C04-8284B00E0879}" destId="{968D6808-C674-4813-B165-060C022D9F8C}" srcOrd="0" destOrd="0" presId="urn:microsoft.com/office/officeart/2005/8/layout/process4"/>
    <dgm:cxn modelId="{CBFD255B-DC36-4D56-A428-2FF7B88A6F76}" type="presOf" srcId="{86218821-F00F-4EBB-A130-12E3B37FEC96}" destId="{483607E2-62B5-4EC2-8938-D15075E023F6}" srcOrd="0" destOrd="0" presId="urn:microsoft.com/office/officeart/2005/8/layout/process4"/>
    <dgm:cxn modelId="{83997568-E6A9-4096-B667-D116940B476D}" srcId="{EC925F82-975C-45F9-AE46-1F47F34588FE}" destId="{86218821-F00F-4EBB-A130-12E3B37FEC96}" srcOrd="1" destOrd="0" parTransId="{FD1E041D-8565-4BDC-A01D-7B472E010032}" sibTransId="{4FA8257F-29F1-4B1A-8257-FF1BF1371C44}"/>
    <dgm:cxn modelId="{C5F68E8F-645C-47BF-ACB3-9E504453D245}" type="presParOf" srcId="{740F71D0-B1A6-4062-AD60-944C7DA68589}" destId="{108285F0-471C-4B46-B8C2-AEAB8BEBAC97}" srcOrd="0" destOrd="0" presId="urn:microsoft.com/office/officeart/2005/8/layout/process4"/>
    <dgm:cxn modelId="{4F32AB84-0ADF-4E06-B8AD-715CE932994C}" type="presParOf" srcId="{108285F0-471C-4B46-B8C2-AEAB8BEBAC97}" destId="{483607E2-62B5-4EC2-8938-D15075E023F6}" srcOrd="0" destOrd="0" presId="urn:microsoft.com/office/officeart/2005/8/layout/process4"/>
    <dgm:cxn modelId="{D9778247-AF77-4E44-8831-E1B27E5E7B9D}" type="presParOf" srcId="{740F71D0-B1A6-4062-AD60-944C7DA68589}" destId="{4C0E21A4-07EB-4E4B-9E69-1A6084381D0B}" srcOrd="1" destOrd="0" presId="urn:microsoft.com/office/officeart/2005/8/layout/process4"/>
    <dgm:cxn modelId="{2B84DED9-BF93-4EFD-8CE4-25BE0E59A18F}" type="presParOf" srcId="{740F71D0-B1A6-4062-AD60-944C7DA68589}" destId="{C98F605F-2B85-4156-8EA9-CC8403822C88}" srcOrd="2" destOrd="0" presId="urn:microsoft.com/office/officeart/2005/8/layout/process4"/>
    <dgm:cxn modelId="{9B3EF524-ABE2-4CEA-8B2E-E2F3014D814D}" type="presParOf" srcId="{C98F605F-2B85-4156-8EA9-CC8403822C88}" destId="{968D6808-C674-4813-B165-060C022D9F8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CD798-DDBA-4ADA-98D1-C45615B3AFE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2EEDEC1-5EF4-432A-A019-A67DA323762E}">
      <dgm:prSet/>
      <dgm:spPr/>
      <dgm:t>
        <a:bodyPr/>
        <a:lstStyle/>
        <a:p>
          <a:pPr>
            <a:lnSpc>
              <a:spcPct val="100000"/>
            </a:lnSpc>
            <a:defRPr cap="all"/>
          </a:pPr>
          <a:r>
            <a:rPr lang="en-US" dirty="0"/>
            <a:t>Provide an overview of this year’s funding opportunities.</a:t>
          </a:r>
        </a:p>
      </dgm:t>
    </dgm:pt>
    <dgm:pt modelId="{7935A64A-3D5B-49B0-AEBE-78DC9F876315}" type="parTrans" cxnId="{63A97E4E-0932-4FD9-9C8A-CE69F898634B}">
      <dgm:prSet/>
      <dgm:spPr/>
      <dgm:t>
        <a:bodyPr/>
        <a:lstStyle/>
        <a:p>
          <a:endParaRPr lang="en-US"/>
        </a:p>
      </dgm:t>
    </dgm:pt>
    <dgm:pt modelId="{76663B5F-AAE2-4287-AEA3-7863B8DBA82A}" type="sibTrans" cxnId="{63A97E4E-0932-4FD9-9C8A-CE69F898634B}">
      <dgm:prSet phldrT="1" phldr="0"/>
      <dgm:spPr/>
      <dgm:t>
        <a:bodyPr/>
        <a:lstStyle/>
        <a:p>
          <a:endParaRPr lang="en-US"/>
        </a:p>
      </dgm:t>
    </dgm:pt>
    <dgm:pt modelId="{EE92CA5C-6EC1-4538-8F41-319EB8F30BCB}">
      <dgm:prSet/>
      <dgm:spPr/>
      <dgm:t>
        <a:bodyPr/>
        <a:lstStyle/>
        <a:p>
          <a:pPr>
            <a:lnSpc>
              <a:spcPct val="100000"/>
            </a:lnSpc>
            <a:defRPr cap="all"/>
          </a:pPr>
          <a:r>
            <a:rPr lang="en-US" dirty="0"/>
            <a:t>Review guidelines and requirements.</a:t>
          </a:r>
        </a:p>
      </dgm:t>
    </dgm:pt>
    <dgm:pt modelId="{100F7801-3260-433C-BC48-05284DEAEE54}" type="parTrans" cxnId="{535AB2FC-B667-4F62-8BA5-EE86F4C4AC08}">
      <dgm:prSet/>
      <dgm:spPr/>
      <dgm:t>
        <a:bodyPr/>
        <a:lstStyle/>
        <a:p>
          <a:endParaRPr lang="en-US"/>
        </a:p>
      </dgm:t>
    </dgm:pt>
    <dgm:pt modelId="{818C0959-5718-427C-A585-983619976553}" type="sibTrans" cxnId="{535AB2FC-B667-4F62-8BA5-EE86F4C4AC08}">
      <dgm:prSet phldrT="2" phldr="0"/>
      <dgm:spPr/>
      <dgm:t>
        <a:bodyPr/>
        <a:lstStyle/>
        <a:p>
          <a:endParaRPr lang="en-US"/>
        </a:p>
      </dgm:t>
    </dgm:pt>
    <dgm:pt modelId="{9A713D75-8121-4482-8DCE-7FAAF4644459}">
      <dgm:prSet/>
      <dgm:spPr/>
      <dgm:t>
        <a:bodyPr/>
        <a:lstStyle/>
        <a:p>
          <a:pPr>
            <a:lnSpc>
              <a:spcPct val="100000"/>
            </a:lnSpc>
            <a:defRPr cap="all"/>
          </a:pPr>
          <a:r>
            <a:rPr lang="en-US" dirty="0"/>
            <a:t>Discuss the electronic submission.</a:t>
          </a:r>
        </a:p>
      </dgm:t>
    </dgm:pt>
    <dgm:pt modelId="{30478831-2829-4CD3-B7BB-8192772C97AC}" type="parTrans" cxnId="{757EB433-7288-4CF2-AB9A-171636C65454}">
      <dgm:prSet/>
      <dgm:spPr/>
      <dgm:t>
        <a:bodyPr/>
        <a:lstStyle/>
        <a:p>
          <a:endParaRPr lang="en-US"/>
        </a:p>
      </dgm:t>
    </dgm:pt>
    <dgm:pt modelId="{60CD5197-6C8C-473F-8D42-2E050F9A8A19}" type="sibTrans" cxnId="{757EB433-7288-4CF2-AB9A-171636C65454}">
      <dgm:prSet phldrT="3" phldr="0"/>
      <dgm:spPr/>
      <dgm:t>
        <a:bodyPr/>
        <a:lstStyle/>
        <a:p>
          <a:endParaRPr lang="en-US"/>
        </a:p>
      </dgm:t>
    </dgm:pt>
    <dgm:pt modelId="{DD3E34AC-623D-4091-B20C-0E9FEDEF7530}">
      <dgm:prSet/>
      <dgm:spPr/>
      <dgm:t>
        <a:bodyPr/>
        <a:lstStyle/>
        <a:p>
          <a:pPr>
            <a:lnSpc>
              <a:spcPct val="100000"/>
            </a:lnSpc>
            <a:defRPr cap="all"/>
          </a:pPr>
          <a:r>
            <a:rPr lang="en-US" dirty="0"/>
            <a:t>Engage with program experts during breakout sessions.</a:t>
          </a:r>
        </a:p>
      </dgm:t>
    </dgm:pt>
    <dgm:pt modelId="{12399633-4FE3-4DF2-9F20-EA8D20341EEE}" type="parTrans" cxnId="{E31F4F7E-3D95-44A7-99C8-8F30EF5DC10B}">
      <dgm:prSet/>
      <dgm:spPr/>
      <dgm:t>
        <a:bodyPr/>
        <a:lstStyle/>
        <a:p>
          <a:endParaRPr lang="en-US"/>
        </a:p>
      </dgm:t>
    </dgm:pt>
    <dgm:pt modelId="{C9BF5607-AD1B-440F-A868-8EADA99B676F}" type="sibTrans" cxnId="{E31F4F7E-3D95-44A7-99C8-8F30EF5DC10B}">
      <dgm:prSet phldrT="4" phldr="0"/>
      <dgm:spPr/>
      <dgm:t>
        <a:bodyPr/>
        <a:lstStyle/>
        <a:p>
          <a:endParaRPr lang="en-US"/>
        </a:p>
      </dgm:t>
    </dgm:pt>
    <dgm:pt modelId="{16034CFE-A18A-424B-B8E5-C22304B32D2F}">
      <dgm:prSet/>
      <dgm:spPr/>
      <dgm:t>
        <a:bodyPr/>
        <a:lstStyle/>
        <a:p>
          <a:pPr>
            <a:lnSpc>
              <a:spcPct val="100000"/>
            </a:lnSpc>
            <a:defRPr cap="all"/>
          </a:pPr>
          <a:r>
            <a:rPr lang="en-US" dirty="0"/>
            <a:t>Discuss trainings on the electronic portal. </a:t>
          </a:r>
        </a:p>
      </dgm:t>
    </dgm:pt>
    <dgm:pt modelId="{FDD22F05-6857-42CC-9E8B-7B24A8B0158B}" type="parTrans" cxnId="{3F312CF8-0A6E-4D9E-B082-26E92B703720}">
      <dgm:prSet/>
      <dgm:spPr/>
      <dgm:t>
        <a:bodyPr/>
        <a:lstStyle/>
        <a:p>
          <a:endParaRPr lang="en-US"/>
        </a:p>
      </dgm:t>
    </dgm:pt>
    <dgm:pt modelId="{60E04F75-B546-4FFD-A8CA-470D6594EF29}" type="sibTrans" cxnId="{3F312CF8-0A6E-4D9E-B082-26E92B703720}">
      <dgm:prSet phldrT="5" phldr="0"/>
      <dgm:spPr/>
      <dgm:t>
        <a:bodyPr/>
        <a:lstStyle/>
        <a:p>
          <a:endParaRPr lang="en-US"/>
        </a:p>
      </dgm:t>
    </dgm:pt>
    <dgm:pt modelId="{18E50F1C-8576-48B1-B2CB-A3E77227246B}" type="pres">
      <dgm:prSet presAssocID="{4DDCD798-DDBA-4ADA-98D1-C45615B3AFE8}" presName="root" presStyleCnt="0">
        <dgm:presLayoutVars>
          <dgm:dir/>
          <dgm:resizeHandles val="exact"/>
        </dgm:presLayoutVars>
      </dgm:prSet>
      <dgm:spPr/>
    </dgm:pt>
    <dgm:pt modelId="{9310F372-0736-45CB-BE4E-234CF97BD9F3}" type="pres">
      <dgm:prSet presAssocID="{02EEDEC1-5EF4-432A-A019-A67DA323762E}" presName="compNode" presStyleCnt="0"/>
      <dgm:spPr/>
    </dgm:pt>
    <dgm:pt modelId="{750D4FE3-3DEA-44AD-9B5E-B450479FE036}" type="pres">
      <dgm:prSet presAssocID="{02EEDEC1-5EF4-432A-A019-A67DA323762E}" presName="iconBgRect" presStyleLbl="bgShp" presStyleIdx="0" presStyleCnt="5"/>
      <dgm:spPr/>
    </dgm:pt>
    <dgm:pt modelId="{1883F841-22B3-4368-8DA8-E653039A1107}" type="pres">
      <dgm:prSet presAssocID="{02EEDEC1-5EF4-432A-A019-A67DA32376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7D8FCDDC-6BD2-490B-AE4F-18C0F96CD26E}" type="pres">
      <dgm:prSet presAssocID="{02EEDEC1-5EF4-432A-A019-A67DA323762E}" presName="spaceRect" presStyleCnt="0"/>
      <dgm:spPr/>
    </dgm:pt>
    <dgm:pt modelId="{3CF76B83-65E0-4DF1-BD31-053047C4CAD1}" type="pres">
      <dgm:prSet presAssocID="{02EEDEC1-5EF4-432A-A019-A67DA323762E}" presName="textRect" presStyleLbl="revTx" presStyleIdx="0" presStyleCnt="5">
        <dgm:presLayoutVars>
          <dgm:chMax val="1"/>
          <dgm:chPref val="1"/>
        </dgm:presLayoutVars>
      </dgm:prSet>
      <dgm:spPr/>
    </dgm:pt>
    <dgm:pt modelId="{8C0AC19E-CE82-4120-94EB-F2CC5F83F957}" type="pres">
      <dgm:prSet presAssocID="{76663B5F-AAE2-4287-AEA3-7863B8DBA82A}" presName="sibTrans" presStyleCnt="0"/>
      <dgm:spPr/>
    </dgm:pt>
    <dgm:pt modelId="{537858B1-BFED-4608-AE51-7DC4F00C08F9}" type="pres">
      <dgm:prSet presAssocID="{EE92CA5C-6EC1-4538-8F41-319EB8F30BCB}" presName="compNode" presStyleCnt="0"/>
      <dgm:spPr/>
    </dgm:pt>
    <dgm:pt modelId="{0D049753-5C7A-4F31-AD77-6CB5EA4692FE}" type="pres">
      <dgm:prSet presAssocID="{EE92CA5C-6EC1-4538-8F41-319EB8F30BCB}" presName="iconBgRect" presStyleLbl="bgShp" presStyleIdx="1" presStyleCnt="5"/>
      <dgm:spPr/>
    </dgm:pt>
    <dgm:pt modelId="{5AA6357B-C9E6-454C-9125-F5A7CD9143DB}" type="pres">
      <dgm:prSet presAssocID="{EE92CA5C-6EC1-4538-8F41-319EB8F30B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DC4D5FA-DCF8-4FC7-8CE6-AD63150A7479}" type="pres">
      <dgm:prSet presAssocID="{EE92CA5C-6EC1-4538-8F41-319EB8F30BCB}" presName="spaceRect" presStyleCnt="0"/>
      <dgm:spPr/>
    </dgm:pt>
    <dgm:pt modelId="{1183DA48-C28B-4124-89C0-138BBC25306F}" type="pres">
      <dgm:prSet presAssocID="{EE92CA5C-6EC1-4538-8F41-319EB8F30BCB}" presName="textRect" presStyleLbl="revTx" presStyleIdx="1" presStyleCnt="5">
        <dgm:presLayoutVars>
          <dgm:chMax val="1"/>
          <dgm:chPref val="1"/>
        </dgm:presLayoutVars>
      </dgm:prSet>
      <dgm:spPr/>
    </dgm:pt>
    <dgm:pt modelId="{85D64D81-97A8-4F92-9270-1E5E44BBF1AE}" type="pres">
      <dgm:prSet presAssocID="{818C0959-5718-427C-A585-983619976553}" presName="sibTrans" presStyleCnt="0"/>
      <dgm:spPr/>
    </dgm:pt>
    <dgm:pt modelId="{AF942867-7FA4-4E60-BC3B-B333AB11A321}" type="pres">
      <dgm:prSet presAssocID="{9A713D75-8121-4482-8DCE-7FAAF4644459}" presName="compNode" presStyleCnt="0"/>
      <dgm:spPr/>
    </dgm:pt>
    <dgm:pt modelId="{9E85D84F-84F4-49D8-844F-7D62C3E432A5}" type="pres">
      <dgm:prSet presAssocID="{9A713D75-8121-4482-8DCE-7FAAF4644459}" presName="iconBgRect" presStyleLbl="bgShp" presStyleIdx="2" presStyleCnt="5"/>
      <dgm:spPr/>
    </dgm:pt>
    <dgm:pt modelId="{7F9E1624-ADE2-422C-8954-342D5F24CDEE}" type="pres">
      <dgm:prSet presAssocID="{9A713D75-8121-4482-8DCE-7FAAF46444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B0A949BA-0DF0-4DCF-8EDA-22EB865FB096}" type="pres">
      <dgm:prSet presAssocID="{9A713D75-8121-4482-8DCE-7FAAF4644459}" presName="spaceRect" presStyleCnt="0"/>
      <dgm:spPr/>
    </dgm:pt>
    <dgm:pt modelId="{681828FB-A0BE-4E17-83FD-97DCBF7A2E8A}" type="pres">
      <dgm:prSet presAssocID="{9A713D75-8121-4482-8DCE-7FAAF4644459}" presName="textRect" presStyleLbl="revTx" presStyleIdx="2" presStyleCnt="5">
        <dgm:presLayoutVars>
          <dgm:chMax val="1"/>
          <dgm:chPref val="1"/>
        </dgm:presLayoutVars>
      </dgm:prSet>
      <dgm:spPr/>
    </dgm:pt>
    <dgm:pt modelId="{A39921A5-90B3-4282-87A9-374D71C04E6B}" type="pres">
      <dgm:prSet presAssocID="{60CD5197-6C8C-473F-8D42-2E050F9A8A19}" presName="sibTrans" presStyleCnt="0"/>
      <dgm:spPr/>
    </dgm:pt>
    <dgm:pt modelId="{00D4AFD0-6BC3-41AD-8AAF-A2C43CBA8951}" type="pres">
      <dgm:prSet presAssocID="{DD3E34AC-623D-4091-B20C-0E9FEDEF7530}" presName="compNode" presStyleCnt="0"/>
      <dgm:spPr/>
    </dgm:pt>
    <dgm:pt modelId="{9524C847-FE27-42D7-BC92-E4282176234E}" type="pres">
      <dgm:prSet presAssocID="{DD3E34AC-623D-4091-B20C-0E9FEDEF7530}" presName="iconBgRect" presStyleLbl="bgShp" presStyleIdx="3" presStyleCnt="5"/>
      <dgm:spPr/>
    </dgm:pt>
    <dgm:pt modelId="{32524AB0-3E60-462F-A0EC-2C85D8B32BAB}" type="pres">
      <dgm:prSet presAssocID="{DD3E34AC-623D-4091-B20C-0E9FEDEF75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215ACAA4-B6DF-4175-BCD3-3FE71C955C48}" type="pres">
      <dgm:prSet presAssocID="{DD3E34AC-623D-4091-B20C-0E9FEDEF7530}" presName="spaceRect" presStyleCnt="0"/>
      <dgm:spPr/>
    </dgm:pt>
    <dgm:pt modelId="{BEDE43F5-4422-460E-B970-23E5452E585F}" type="pres">
      <dgm:prSet presAssocID="{DD3E34AC-623D-4091-B20C-0E9FEDEF7530}" presName="textRect" presStyleLbl="revTx" presStyleIdx="3" presStyleCnt="5">
        <dgm:presLayoutVars>
          <dgm:chMax val="1"/>
          <dgm:chPref val="1"/>
        </dgm:presLayoutVars>
      </dgm:prSet>
      <dgm:spPr/>
    </dgm:pt>
    <dgm:pt modelId="{DFEA6EC4-FF0E-44A0-BC35-19E191E2F8E5}" type="pres">
      <dgm:prSet presAssocID="{C9BF5607-AD1B-440F-A868-8EADA99B676F}" presName="sibTrans" presStyleCnt="0"/>
      <dgm:spPr/>
    </dgm:pt>
    <dgm:pt modelId="{4CBFC2CF-1C62-4A7D-A365-A56AB6246CC0}" type="pres">
      <dgm:prSet presAssocID="{16034CFE-A18A-424B-B8E5-C22304B32D2F}" presName="compNode" presStyleCnt="0"/>
      <dgm:spPr/>
    </dgm:pt>
    <dgm:pt modelId="{18545297-FEA1-4D38-8620-D15F8C9C95AA}" type="pres">
      <dgm:prSet presAssocID="{16034CFE-A18A-424B-B8E5-C22304B32D2F}" presName="iconBgRect" presStyleLbl="bgShp" presStyleIdx="4" presStyleCnt="5"/>
      <dgm:spPr/>
    </dgm:pt>
    <dgm:pt modelId="{1F79FD5F-6885-455A-8968-DFC19B045289}" type="pres">
      <dgm:prSet presAssocID="{16034CFE-A18A-424B-B8E5-C22304B32D2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aptop"/>
        </a:ext>
      </dgm:extLst>
    </dgm:pt>
    <dgm:pt modelId="{BD5D982D-D179-467A-91F7-FA8295F94972}" type="pres">
      <dgm:prSet presAssocID="{16034CFE-A18A-424B-B8E5-C22304B32D2F}" presName="spaceRect" presStyleCnt="0"/>
      <dgm:spPr/>
    </dgm:pt>
    <dgm:pt modelId="{5E2BB7EE-4C42-40E8-BC5D-85875383F0DD}" type="pres">
      <dgm:prSet presAssocID="{16034CFE-A18A-424B-B8E5-C22304B32D2F}" presName="textRect" presStyleLbl="revTx" presStyleIdx="4" presStyleCnt="5">
        <dgm:presLayoutVars>
          <dgm:chMax val="1"/>
          <dgm:chPref val="1"/>
        </dgm:presLayoutVars>
      </dgm:prSet>
      <dgm:spPr/>
    </dgm:pt>
  </dgm:ptLst>
  <dgm:cxnLst>
    <dgm:cxn modelId="{C074FC0B-F375-4CA6-AF85-F86DE18F1AE0}" type="presOf" srcId="{EE92CA5C-6EC1-4538-8F41-319EB8F30BCB}" destId="{1183DA48-C28B-4124-89C0-138BBC25306F}" srcOrd="0" destOrd="0" presId="urn:microsoft.com/office/officeart/2018/5/layout/IconCircleLabelList"/>
    <dgm:cxn modelId="{757EB433-7288-4CF2-AB9A-171636C65454}" srcId="{4DDCD798-DDBA-4ADA-98D1-C45615B3AFE8}" destId="{9A713D75-8121-4482-8DCE-7FAAF4644459}" srcOrd="2" destOrd="0" parTransId="{30478831-2829-4CD3-B7BB-8192772C97AC}" sibTransId="{60CD5197-6C8C-473F-8D42-2E050F9A8A19}"/>
    <dgm:cxn modelId="{CF17E962-B856-4F81-9AC7-D6A525618A86}" type="presOf" srcId="{9A713D75-8121-4482-8DCE-7FAAF4644459}" destId="{681828FB-A0BE-4E17-83FD-97DCBF7A2E8A}" srcOrd="0" destOrd="0" presId="urn:microsoft.com/office/officeart/2018/5/layout/IconCircleLabelList"/>
    <dgm:cxn modelId="{63A97E4E-0932-4FD9-9C8A-CE69F898634B}" srcId="{4DDCD798-DDBA-4ADA-98D1-C45615B3AFE8}" destId="{02EEDEC1-5EF4-432A-A019-A67DA323762E}" srcOrd="0" destOrd="0" parTransId="{7935A64A-3D5B-49B0-AEBE-78DC9F876315}" sibTransId="{76663B5F-AAE2-4287-AEA3-7863B8DBA82A}"/>
    <dgm:cxn modelId="{E31F4F7E-3D95-44A7-99C8-8F30EF5DC10B}" srcId="{4DDCD798-DDBA-4ADA-98D1-C45615B3AFE8}" destId="{DD3E34AC-623D-4091-B20C-0E9FEDEF7530}" srcOrd="3" destOrd="0" parTransId="{12399633-4FE3-4DF2-9F20-EA8D20341EEE}" sibTransId="{C9BF5607-AD1B-440F-A868-8EADA99B676F}"/>
    <dgm:cxn modelId="{F65140A8-C950-418D-8F04-6F03298E55D7}" type="presOf" srcId="{16034CFE-A18A-424B-B8E5-C22304B32D2F}" destId="{5E2BB7EE-4C42-40E8-BC5D-85875383F0DD}" srcOrd="0" destOrd="0" presId="urn:microsoft.com/office/officeart/2018/5/layout/IconCircleLabelList"/>
    <dgm:cxn modelId="{2BD083B4-B23E-4E4D-8ADE-9AC057C670A8}" type="presOf" srcId="{4DDCD798-DDBA-4ADA-98D1-C45615B3AFE8}" destId="{18E50F1C-8576-48B1-B2CB-A3E77227246B}" srcOrd="0" destOrd="0" presId="urn:microsoft.com/office/officeart/2018/5/layout/IconCircleLabelList"/>
    <dgm:cxn modelId="{1FE68BCF-A522-4214-BF40-93A25683025A}" type="presOf" srcId="{DD3E34AC-623D-4091-B20C-0E9FEDEF7530}" destId="{BEDE43F5-4422-460E-B970-23E5452E585F}" srcOrd="0" destOrd="0" presId="urn:microsoft.com/office/officeart/2018/5/layout/IconCircleLabelList"/>
    <dgm:cxn modelId="{0BCCD6D3-57AF-4BDB-979D-73D03FFA801C}" type="presOf" srcId="{02EEDEC1-5EF4-432A-A019-A67DA323762E}" destId="{3CF76B83-65E0-4DF1-BD31-053047C4CAD1}" srcOrd="0" destOrd="0" presId="urn:microsoft.com/office/officeart/2018/5/layout/IconCircleLabelList"/>
    <dgm:cxn modelId="{3F312CF8-0A6E-4D9E-B082-26E92B703720}" srcId="{4DDCD798-DDBA-4ADA-98D1-C45615B3AFE8}" destId="{16034CFE-A18A-424B-B8E5-C22304B32D2F}" srcOrd="4" destOrd="0" parTransId="{FDD22F05-6857-42CC-9E8B-7B24A8B0158B}" sibTransId="{60E04F75-B546-4FFD-A8CA-470D6594EF29}"/>
    <dgm:cxn modelId="{535AB2FC-B667-4F62-8BA5-EE86F4C4AC08}" srcId="{4DDCD798-DDBA-4ADA-98D1-C45615B3AFE8}" destId="{EE92CA5C-6EC1-4538-8F41-319EB8F30BCB}" srcOrd="1" destOrd="0" parTransId="{100F7801-3260-433C-BC48-05284DEAEE54}" sibTransId="{818C0959-5718-427C-A585-983619976553}"/>
    <dgm:cxn modelId="{B3AF6E90-EC8B-4B3B-95A5-231DCFD790B3}" type="presParOf" srcId="{18E50F1C-8576-48B1-B2CB-A3E77227246B}" destId="{9310F372-0736-45CB-BE4E-234CF97BD9F3}" srcOrd="0" destOrd="0" presId="urn:microsoft.com/office/officeart/2018/5/layout/IconCircleLabelList"/>
    <dgm:cxn modelId="{4103A3E7-E0AC-48F8-92E3-30D43F9B1F80}" type="presParOf" srcId="{9310F372-0736-45CB-BE4E-234CF97BD9F3}" destId="{750D4FE3-3DEA-44AD-9B5E-B450479FE036}" srcOrd="0" destOrd="0" presId="urn:microsoft.com/office/officeart/2018/5/layout/IconCircleLabelList"/>
    <dgm:cxn modelId="{E15CE284-0CB8-474A-BFC3-039FE564F7BF}" type="presParOf" srcId="{9310F372-0736-45CB-BE4E-234CF97BD9F3}" destId="{1883F841-22B3-4368-8DA8-E653039A1107}" srcOrd="1" destOrd="0" presId="urn:microsoft.com/office/officeart/2018/5/layout/IconCircleLabelList"/>
    <dgm:cxn modelId="{B2B8D81A-D55D-4A56-B9A8-697FCF590EA4}" type="presParOf" srcId="{9310F372-0736-45CB-BE4E-234CF97BD9F3}" destId="{7D8FCDDC-6BD2-490B-AE4F-18C0F96CD26E}" srcOrd="2" destOrd="0" presId="urn:microsoft.com/office/officeart/2018/5/layout/IconCircleLabelList"/>
    <dgm:cxn modelId="{EEF23635-DD89-499C-92D3-D9966EE5FFDB}" type="presParOf" srcId="{9310F372-0736-45CB-BE4E-234CF97BD9F3}" destId="{3CF76B83-65E0-4DF1-BD31-053047C4CAD1}" srcOrd="3" destOrd="0" presId="urn:microsoft.com/office/officeart/2018/5/layout/IconCircleLabelList"/>
    <dgm:cxn modelId="{658033CE-517E-42AB-90DC-AAB81D27C85C}" type="presParOf" srcId="{18E50F1C-8576-48B1-B2CB-A3E77227246B}" destId="{8C0AC19E-CE82-4120-94EB-F2CC5F83F957}" srcOrd="1" destOrd="0" presId="urn:microsoft.com/office/officeart/2018/5/layout/IconCircleLabelList"/>
    <dgm:cxn modelId="{5787925E-2D61-4898-9C37-11EDD833E31A}" type="presParOf" srcId="{18E50F1C-8576-48B1-B2CB-A3E77227246B}" destId="{537858B1-BFED-4608-AE51-7DC4F00C08F9}" srcOrd="2" destOrd="0" presId="urn:microsoft.com/office/officeart/2018/5/layout/IconCircleLabelList"/>
    <dgm:cxn modelId="{492280BC-4E24-4496-9C1B-0BFCDE4F1CD8}" type="presParOf" srcId="{537858B1-BFED-4608-AE51-7DC4F00C08F9}" destId="{0D049753-5C7A-4F31-AD77-6CB5EA4692FE}" srcOrd="0" destOrd="0" presId="urn:microsoft.com/office/officeart/2018/5/layout/IconCircleLabelList"/>
    <dgm:cxn modelId="{CC0E7EF4-4B6B-4496-8808-39292FD41382}" type="presParOf" srcId="{537858B1-BFED-4608-AE51-7DC4F00C08F9}" destId="{5AA6357B-C9E6-454C-9125-F5A7CD9143DB}" srcOrd="1" destOrd="0" presId="urn:microsoft.com/office/officeart/2018/5/layout/IconCircleLabelList"/>
    <dgm:cxn modelId="{6EFE1D69-EDA9-4F02-8D20-47785E1EEA9D}" type="presParOf" srcId="{537858B1-BFED-4608-AE51-7DC4F00C08F9}" destId="{2DC4D5FA-DCF8-4FC7-8CE6-AD63150A7479}" srcOrd="2" destOrd="0" presId="urn:microsoft.com/office/officeart/2018/5/layout/IconCircleLabelList"/>
    <dgm:cxn modelId="{2940A3D8-0B4C-47DC-9EE3-0C12B20AE36F}" type="presParOf" srcId="{537858B1-BFED-4608-AE51-7DC4F00C08F9}" destId="{1183DA48-C28B-4124-89C0-138BBC25306F}" srcOrd="3" destOrd="0" presId="urn:microsoft.com/office/officeart/2018/5/layout/IconCircleLabelList"/>
    <dgm:cxn modelId="{1A4E6997-7813-4163-B589-0EB618DF5B86}" type="presParOf" srcId="{18E50F1C-8576-48B1-B2CB-A3E77227246B}" destId="{85D64D81-97A8-4F92-9270-1E5E44BBF1AE}" srcOrd="3" destOrd="0" presId="urn:microsoft.com/office/officeart/2018/5/layout/IconCircleLabelList"/>
    <dgm:cxn modelId="{66F6D8E8-AF18-48B3-AAB8-A4645DECBE5E}" type="presParOf" srcId="{18E50F1C-8576-48B1-B2CB-A3E77227246B}" destId="{AF942867-7FA4-4E60-BC3B-B333AB11A321}" srcOrd="4" destOrd="0" presId="urn:microsoft.com/office/officeart/2018/5/layout/IconCircleLabelList"/>
    <dgm:cxn modelId="{D061F6D6-3836-4295-BB1E-394002812598}" type="presParOf" srcId="{AF942867-7FA4-4E60-BC3B-B333AB11A321}" destId="{9E85D84F-84F4-49D8-844F-7D62C3E432A5}" srcOrd="0" destOrd="0" presId="urn:microsoft.com/office/officeart/2018/5/layout/IconCircleLabelList"/>
    <dgm:cxn modelId="{FA3ED62C-3301-48CE-BE10-C864D8D3B8D3}" type="presParOf" srcId="{AF942867-7FA4-4E60-BC3B-B333AB11A321}" destId="{7F9E1624-ADE2-422C-8954-342D5F24CDEE}" srcOrd="1" destOrd="0" presId="urn:microsoft.com/office/officeart/2018/5/layout/IconCircleLabelList"/>
    <dgm:cxn modelId="{AB05990E-5F42-4E45-87B5-484BF298D80A}" type="presParOf" srcId="{AF942867-7FA4-4E60-BC3B-B333AB11A321}" destId="{B0A949BA-0DF0-4DCF-8EDA-22EB865FB096}" srcOrd="2" destOrd="0" presId="urn:microsoft.com/office/officeart/2018/5/layout/IconCircleLabelList"/>
    <dgm:cxn modelId="{920F9802-1BA3-481D-A3B8-36299DEB8BC0}" type="presParOf" srcId="{AF942867-7FA4-4E60-BC3B-B333AB11A321}" destId="{681828FB-A0BE-4E17-83FD-97DCBF7A2E8A}" srcOrd="3" destOrd="0" presId="urn:microsoft.com/office/officeart/2018/5/layout/IconCircleLabelList"/>
    <dgm:cxn modelId="{CC96908E-ADB8-4D7E-9C39-0A0AB1269C23}" type="presParOf" srcId="{18E50F1C-8576-48B1-B2CB-A3E77227246B}" destId="{A39921A5-90B3-4282-87A9-374D71C04E6B}" srcOrd="5" destOrd="0" presId="urn:microsoft.com/office/officeart/2018/5/layout/IconCircleLabelList"/>
    <dgm:cxn modelId="{0B03431F-7E27-4AA6-93B0-9431AA4F7EB9}" type="presParOf" srcId="{18E50F1C-8576-48B1-B2CB-A3E77227246B}" destId="{00D4AFD0-6BC3-41AD-8AAF-A2C43CBA8951}" srcOrd="6" destOrd="0" presId="urn:microsoft.com/office/officeart/2018/5/layout/IconCircleLabelList"/>
    <dgm:cxn modelId="{6344EFCE-739A-49E7-89AA-3EC462618C66}" type="presParOf" srcId="{00D4AFD0-6BC3-41AD-8AAF-A2C43CBA8951}" destId="{9524C847-FE27-42D7-BC92-E4282176234E}" srcOrd="0" destOrd="0" presId="urn:microsoft.com/office/officeart/2018/5/layout/IconCircleLabelList"/>
    <dgm:cxn modelId="{01DA9A87-6AA8-4C81-A29C-26F2EE022E95}" type="presParOf" srcId="{00D4AFD0-6BC3-41AD-8AAF-A2C43CBA8951}" destId="{32524AB0-3E60-462F-A0EC-2C85D8B32BAB}" srcOrd="1" destOrd="0" presId="urn:microsoft.com/office/officeart/2018/5/layout/IconCircleLabelList"/>
    <dgm:cxn modelId="{4F305A54-4E9A-40FD-8B41-BC1495284BB4}" type="presParOf" srcId="{00D4AFD0-6BC3-41AD-8AAF-A2C43CBA8951}" destId="{215ACAA4-B6DF-4175-BCD3-3FE71C955C48}" srcOrd="2" destOrd="0" presId="urn:microsoft.com/office/officeart/2018/5/layout/IconCircleLabelList"/>
    <dgm:cxn modelId="{2D669E76-7BBB-4FB1-91DC-158BFFBF833C}" type="presParOf" srcId="{00D4AFD0-6BC3-41AD-8AAF-A2C43CBA8951}" destId="{BEDE43F5-4422-460E-B970-23E5452E585F}" srcOrd="3" destOrd="0" presId="urn:microsoft.com/office/officeart/2018/5/layout/IconCircleLabelList"/>
    <dgm:cxn modelId="{09E1BDF7-F6F1-4A16-91C0-63F4946076A9}" type="presParOf" srcId="{18E50F1C-8576-48B1-B2CB-A3E77227246B}" destId="{DFEA6EC4-FF0E-44A0-BC35-19E191E2F8E5}" srcOrd="7" destOrd="0" presId="urn:microsoft.com/office/officeart/2018/5/layout/IconCircleLabelList"/>
    <dgm:cxn modelId="{B750B2FC-F32C-415B-8B26-658237C0BFF9}" type="presParOf" srcId="{18E50F1C-8576-48B1-B2CB-A3E77227246B}" destId="{4CBFC2CF-1C62-4A7D-A365-A56AB6246CC0}" srcOrd="8" destOrd="0" presId="urn:microsoft.com/office/officeart/2018/5/layout/IconCircleLabelList"/>
    <dgm:cxn modelId="{780BC4D4-B2D8-49C0-89DE-F850AD0B1546}" type="presParOf" srcId="{4CBFC2CF-1C62-4A7D-A365-A56AB6246CC0}" destId="{18545297-FEA1-4D38-8620-D15F8C9C95AA}" srcOrd="0" destOrd="0" presId="urn:microsoft.com/office/officeart/2018/5/layout/IconCircleLabelList"/>
    <dgm:cxn modelId="{C971B86E-81E2-44A9-B2E1-F72F5AFEFAC3}" type="presParOf" srcId="{4CBFC2CF-1C62-4A7D-A365-A56AB6246CC0}" destId="{1F79FD5F-6885-455A-8968-DFC19B045289}" srcOrd="1" destOrd="0" presId="urn:microsoft.com/office/officeart/2018/5/layout/IconCircleLabelList"/>
    <dgm:cxn modelId="{2224F17F-A30F-463A-B2A9-8E8B0B8FA8E7}" type="presParOf" srcId="{4CBFC2CF-1C62-4A7D-A365-A56AB6246CC0}" destId="{BD5D982D-D179-467A-91F7-FA8295F94972}" srcOrd="2" destOrd="0" presId="urn:microsoft.com/office/officeart/2018/5/layout/IconCircleLabelList"/>
    <dgm:cxn modelId="{1A796C39-1ACC-453A-85E4-A4A8D0CE7467}" type="presParOf" srcId="{4CBFC2CF-1C62-4A7D-A365-A56AB6246CC0}" destId="{5E2BB7EE-4C42-40E8-BC5D-85875383F0D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B21C6-BB08-470D-A221-99F5D1F8BEF1}"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9004BB02-367D-468D-BFF6-088E919D6355}">
      <dgm:prSet/>
      <dgm:spPr/>
      <dgm:t>
        <a:bodyPr/>
        <a:lstStyle/>
        <a:p>
          <a:r>
            <a:rPr lang="en-US" dirty="0"/>
            <a:t>Applicant Profile </a:t>
          </a:r>
        </a:p>
      </dgm:t>
    </dgm:pt>
    <dgm:pt modelId="{3B4779FE-F60D-4D3F-84A0-085397012C42}" type="parTrans" cxnId="{20F65B3D-CF6C-4C8C-8C14-98CE1D5BEB32}">
      <dgm:prSet/>
      <dgm:spPr/>
      <dgm:t>
        <a:bodyPr/>
        <a:lstStyle/>
        <a:p>
          <a:endParaRPr lang="en-US"/>
        </a:p>
      </dgm:t>
    </dgm:pt>
    <dgm:pt modelId="{ED062E70-43FA-4923-AABE-903FCDAD346A}" type="sibTrans" cxnId="{20F65B3D-CF6C-4C8C-8C14-98CE1D5BEB32}">
      <dgm:prSet/>
      <dgm:spPr/>
      <dgm:t>
        <a:bodyPr/>
        <a:lstStyle/>
        <a:p>
          <a:endParaRPr lang="en-US"/>
        </a:p>
      </dgm:t>
    </dgm:pt>
    <dgm:pt modelId="{0E0A5722-43CA-460D-9E40-61887A8C0DA2}">
      <dgm:prSet/>
      <dgm:spPr/>
      <dgm:t>
        <a:bodyPr/>
        <a:lstStyle/>
        <a:p>
          <a:pPr>
            <a:lnSpc>
              <a:spcPct val="100000"/>
            </a:lnSpc>
          </a:pPr>
          <a:r>
            <a:rPr lang="en-US" dirty="0"/>
            <a:t>Organizational Information</a:t>
          </a:r>
        </a:p>
      </dgm:t>
    </dgm:pt>
    <dgm:pt modelId="{D5C1BDDF-1F62-4039-8342-2E5E62894EBA}" type="parTrans" cxnId="{F986808D-CDFE-4186-B33C-D8DBC543C593}">
      <dgm:prSet/>
      <dgm:spPr/>
      <dgm:t>
        <a:bodyPr/>
        <a:lstStyle/>
        <a:p>
          <a:endParaRPr lang="en-US"/>
        </a:p>
      </dgm:t>
    </dgm:pt>
    <dgm:pt modelId="{F3CBA98F-3018-418F-9C63-DFE1A1019A81}" type="sibTrans" cxnId="{F986808D-CDFE-4186-B33C-D8DBC543C593}">
      <dgm:prSet/>
      <dgm:spPr/>
      <dgm:t>
        <a:bodyPr/>
        <a:lstStyle/>
        <a:p>
          <a:endParaRPr lang="en-US"/>
        </a:p>
      </dgm:t>
    </dgm:pt>
    <dgm:pt modelId="{88E2A008-A24D-454E-A01B-58A78409F4EA}">
      <dgm:prSet/>
      <dgm:spPr/>
      <dgm:t>
        <a:bodyPr/>
        <a:lstStyle/>
        <a:p>
          <a:pPr>
            <a:lnSpc>
              <a:spcPct val="100000"/>
            </a:lnSpc>
          </a:pPr>
          <a:r>
            <a:rPr lang="en-US" dirty="0"/>
            <a:t>Highlights Capacity</a:t>
          </a:r>
        </a:p>
      </dgm:t>
    </dgm:pt>
    <dgm:pt modelId="{B0D0267D-67D2-4C97-8FC7-E6B981B6C465}" type="parTrans" cxnId="{19235C65-C6B8-4DE2-B0D6-D8FA18CE7A0B}">
      <dgm:prSet/>
      <dgm:spPr/>
      <dgm:t>
        <a:bodyPr/>
        <a:lstStyle/>
        <a:p>
          <a:endParaRPr lang="en-US"/>
        </a:p>
      </dgm:t>
    </dgm:pt>
    <dgm:pt modelId="{E640A98B-E0D7-4CFF-992F-BD8A80DB09EF}" type="sibTrans" cxnId="{19235C65-C6B8-4DE2-B0D6-D8FA18CE7A0B}">
      <dgm:prSet/>
      <dgm:spPr/>
      <dgm:t>
        <a:bodyPr/>
        <a:lstStyle/>
        <a:p>
          <a:endParaRPr lang="en-US"/>
        </a:p>
      </dgm:t>
    </dgm:pt>
    <dgm:pt modelId="{964881F2-6CA0-4547-ACAF-E0176A5E3A05}">
      <dgm:prSet/>
      <dgm:spPr/>
      <dgm:t>
        <a:bodyPr/>
        <a:lstStyle/>
        <a:p>
          <a:r>
            <a:rPr lang="en-US" dirty="0"/>
            <a:t>Experience</a:t>
          </a:r>
        </a:p>
      </dgm:t>
    </dgm:pt>
    <dgm:pt modelId="{AB5C0F27-E26E-43DC-9636-31B555E24BBB}" type="parTrans" cxnId="{103EC739-F016-47B4-B56F-95C615E827C8}">
      <dgm:prSet/>
      <dgm:spPr/>
      <dgm:t>
        <a:bodyPr/>
        <a:lstStyle/>
        <a:p>
          <a:endParaRPr lang="en-US"/>
        </a:p>
      </dgm:t>
    </dgm:pt>
    <dgm:pt modelId="{C680A433-9FE3-4A1B-B449-4974A7088567}" type="sibTrans" cxnId="{103EC739-F016-47B4-B56F-95C615E827C8}">
      <dgm:prSet/>
      <dgm:spPr/>
      <dgm:t>
        <a:bodyPr/>
        <a:lstStyle/>
        <a:p>
          <a:endParaRPr lang="en-US"/>
        </a:p>
      </dgm:t>
    </dgm:pt>
    <dgm:pt modelId="{1C7C3134-93A0-4B1A-A240-72EF763913CA}">
      <dgm:prSet/>
      <dgm:spPr/>
      <dgm:t>
        <a:bodyPr/>
        <a:lstStyle/>
        <a:p>
          <a:pPr rtl="0"/>
          <a:r>
            <a:rPr lang="en-US" dirty="0">
              <a:cs typeface="Calibri Light" panose="020F0302020204030204"/>
            </a:rPr>
            <a:t>Financials</a:t>
          </a:r>
          <a:r>
            <a:rPr lang="en-US" dirty="0">
              <a:latin typeface="Calibri Light" panose="020F0302020204030204"/>
            </a:rPr>
            <a:t>/Agency Budget</a:t>
          </a:r>
          <a:endParaRPr lang="en-US" dirty="0"/>
        </a:p>
      </dgm:t>
    </dgm:pt>
    <dgm:pt modelId="{11339A25-BAA7-4ADC-8990-B06642B53598}" type="parTrans" cxnId="{219309AC-5160-4079-B852-6A41B95568B2}">
      <dgm:prSet/>
      <dgm:spPr/>
      <dgm:t>
        <a:bodyPr/>
        <a:lstStyle/>
        <a:p>
          <a:endParaRPr lang="en-US"/>
        </a:p>
      </dgm:t>
    </dgm:pt>
    <dgm:pt modelId="{0C329572-2273-4C5D-9B9D-92D63D02FDBD}" type="sibTrans" cxnId="{219309AC-5160-4079-B852-6A41B95568B2}">
      <dgm:prSet/>
      <dgm:spPr/>
      <dgm:t>
        <a:bodyPr/>
        <a:lstStyle/>
        <a:p>
          <a:endParaRPr lang="en-US"/>
        </a:p>
      </dgm:t>
    </dgm:pt>
    <dgm:pt modelId="{C9217BAE-0785-4931-A161-A9729796BB13}">
      <dgm:prSet/>
      <dgm:spPr/>
      <dgm:t>
        <a:bodyPr/>
        <a:lstStyle/>
        <a:p>
          <a:pPr rtl="0"/>
          <a:r>
            <a:rPr lang="en-US" dirty="0">
              <a:latin typeface="Calibri Light" panose="020F0302020204030204"/>
            </a:rPr>
            <a:t>Application</a:t>
          </a:r>
          <a:r>
            <a:rPr lang="en-US" dirty="0"/>
            <a:t> Per Program Area</a:t>
          </a:r>
        </a:p>
      </dgm:t>
    </dgm:pt>
    <dgm:pt modelId="{8CEDE38C-971B-497A-9FF4-088F4BCBFE4A}" type="parTrans" cxnId="{5A509BCF-42F3-4CAE-9169-4F1181C70BC5}">
      <dgm:prSet/>
      <dgm:spPr/>
      <dgm:t>
        <a:bodyPr/>
        <a:lstStyle/>
        <a:p>
          <a:endParaRPr lang="en-US"/>
        </a:p>
      </dgm:t>
    </dgm:pt>
    <dgm:pt modelId="{A564E553-1EA4-4019-A674-53E0D70A21C2}" type="sibTrans" cxnId="{5A509BCF-42F3-4CAE-9169-4F1181C70BC5}">
      <dgm:prSet/>
      <dgm:spPr/>
      <dgm:t>
        <a:bodyPr/>
        <a:lstStyle/>
        <a:p>
          <a:endParaRPr lang="en-US"/>
        </a:p>
      </dgm:t>
    </dgm:pt>
    <dgm:pt modelId="{BF6994B4-3414-427E-B33D-2406831A480A}">
      <dgm:prSet/>
      <dgm:spPr/>
      <dgm:t>
        <a:bodyPr/>
        <a:lstStyle/>
        <a:p>
          <a:pPr rtl="0">
            <a:lnSpc>
              <a:spcPct val="100000"/>
            </a:lnSpc>
          </a:pPr>
          <a:r>
            <a:rPr lang="en-US" b="1" dirty="0">
              <a:latin typeface="Calibri Light" panose="020F0302020204030204"/>
            </a:rPr>
            <a:t>Program Narratives</a:t>
          </a:r>
          <a:endParaRPr lang="en-US" b="1" dirty="0"/>
        </a:p>
      </dgm:t>
    </dgm:pt>
    <dgm:pt modelId="{85815584-BB10-4001-957F-AC9DF9CD83FB}" type="parTrans" cxnId="{5D5737BE-14C5-4948-AD1B-7DC33A69D22E}">
      <dgm:prSet/>
      <dgm:spPr/>
      <dgm:t>
        <a:bodyPr/>
        <a:lstStyle/>
        <a:p>
          <a:endParaRPr lang="en-US"/>
        </a:p>
      </dgm:t>
    </dgm:pt>
    <dgm:pt modelId="{94507B54-4996-476E-B794-216B572C63A4}" type="sibTrans" cxnId="{5D5737BE-14C5-4948-AD1B-7DC33A69D22E}">
      <dgm:prSet/>
      <dgm:spPr/>
      <dgm:t>
        <a:bodyPr/>
        <a:lstStyle/>
        <a:p>
          <a:endParaRPr lang="en-US"/>
        </a:p>
      </dgm:t>
    </dgm:pt>
    <dgm:pt modelId="{325F3089-2D18-457A-979E-A830B397791B}">
      <dgm:prSet/>
      <dgm:spPr/>
      <dgm:t>
        <a:bodyPr/>
        <a:lstStyle/>
        <a:p>
          <a:pPr rtl="0">
            <a:lnSpc>
              <a:spcPct val="100000"/>
            </a:lnSpc>
          </a:pPr>
          <a:r>
            <a:rPr lang="en-US" dirty="0">
              <a:latin typeface="Calibri Light" panose="020F0302020204030204"/>
            </a:rPr>
            <a:t>Program Budget</a:t>
          </a:r>
          <a:r>
            <a:rPr lang="en-US" dirty="0"/>
            <a:t> Information</a:t>
          </a:r>
        </a:p>
      </dgm:t>
    </dgm:pt>
    <dgm:pt modelId="{06DF1C36-D2E2-4F39-9213-B1FE4479A043}" type="parTrans" cxnId="{16F3AD8F-2D05-4E17-AF8A-23D7F96D3DD2}">
      <dgm:prSet/>
      <dgm:spPr/>
      <dgm:t>
        <a:bodyPr/>
        <a:lstStyle/>
        <a:p>
          <a:endParaRPr lang="en-US"/>
        </a:p>
      </dgm:t>
    </dgm:pt>
    <dgm:pt modelId="{C0AFEE11-2410-407C-8DEE-342F1DCA4ABB}" type="sibTrans" cxnId="{16F3AD8F-2D05-4E17-AF8A-23D7F96D3DD2}">
      <dgm:prSet/>
      <dgm:spPr/>
      <dgm:t>
        <a:bodyPr/>
        <a:lstStyle/>
        <a:p>
          <a:endParaRPr lang="en-US"/>
        </a:p>
      </dgm:t>
    </dgm:pt>
    <dgm:pt modelId="{D0DAB045-3C48-4F63-BBB1-5FBB6A1BBD4D}" type="pres">
      <dgm:prSet presAssocID="{604B21C6-BB08-470D-A221-99F5D1F8BEF1}" presName="hierChild1" presStyleCnt="0">
        <dgm:presLayoutVars>
          <dgm:chPref val="1"/>
          <dgm:dir/>
          <dgm:animOne val="branch"/>
          <dgm:animLvl val="lvl"/>
          <dgm:resizeHandles/>
        </dgm:presLayoutVars>
      </dgm:prSet>
      <dgm:spPr/>
    </dgm:pt>
    <dgm:pt modelId="{38FEF1E3-03A9-42D4-B574-ACAA23F7CFB6}" type="pres">
      <dgm:prSet presAssocID="{9004BB02-367D-468D-BFF6-088E919D6355}" presName="hierRoot1" presStyleCnt="0"/>
      <dgm:spPr/>
    </dgm:pt>
    <dgm:pt modelId="{2C5BAC35-C1EA-45D2-81C6-82D69A913A69}" type="pres">
      <dgm:prSet presAssocID="{9004BB02-367D-468D-BFF6-088E919D6355}" presName="composite" presStyleCnt="0"/>
      <dgm:spPr/>
    </dgm:pt>
    <dgm:pt modelId="{A4F37C4D-C7D4-4EFA-9DE3-DBFFBF09F977}" type="pres">
      <dgm:prSet presAssocID="{9004BB02-367D-468D-BFF6-088E919D6355}" presName="background" presStyleLbl="node0" presStyleIdx="0" presStyleCnt="2"/>
      <dgm:spPr/>
    </dgm:pt>
    <dgm:pt modelId="{565BDCA1-BA4E-483E-9181-5C6C51C8919D}" type="pres">
      <dgm:prSet presAssocID="{9004BB02-367D-468D-BFF6-088E919D6355}" presName="text" presStyleLbl="fgAcc0" presStyleIdx="0" presStyleCnt="2">
        <dgm:presLayoutVars>
          <dgm:chPref val="3"/>
        </dgm:presLayoutVars>
      </dgm:prSet>
      <dgm:spPr/>
    </dgm:pt>
    <dgm:pt modelId="{DF027C05-B8AC-43C0-AC96-B7DDCCC58929}" type="pres">
      <dgm:prSet presAssocID="{9004BB02-367D-468D-BFF6-088E919D6355}" presName="hierChild2" presStyleCnt="0"/>
      <dgm:spPr/>
    </dgm:pt>
    <dgm:pt modelId="{421EB4F5-A86E-4DE1-B726-AAB2AE23933D}" type="pres">
      <dgm:prSet presAssocID="{D5C1BDDF-1F62-4039-8342-2E5E62894EBA}" presName="Name10" presStyleLbl="parChTrans1D2" presStyleIdx="0" presStyleCnt="4"/>
      <dgm:spPr/>
    </dgm:pt>
    <dgm:pt modelId="{E1F42B32-3EB7-4306-AF53-FDC37655FC30}" type="pres">
      <dgm:prSet presAssocID="{0E0A5722-43CA-460D-9E40-61887A8C0DA2}" presName="hierRoot2" presStyleCnt="0"/>
      <dgm:spPr/>
    </dgm:pt>
    <dgm:pt modelId="{A111CF64-747C-4E14-AE68-9088A67D3511}" type="pres">
      <dgm:prSet presAssocID="{0E0A5722-43CA-460D-9E40-61887A8C0DA2}" presName="composite2" presStyleCnt="0"/>
      <dgm:spPr/>
    </dgm:pt>
    <dgm:pt modelId="{A7F706A4-CCF8-43D1-A8DF-A611E5C0E639}" type="pres">
      <dgm:prSet presAssocID="{0E0A5722-43CA-460D-9E40-61887A8C0DA2}" presName="background2" presStyleLbl="node2" presStyleIdx="0" presStyleCnt="4"/>
      <dgm:spPr/>
    </dgm:pt>
    <dgm:pt modelId="{318FB588-91F2-4E66-9EFE-B1A9EED79B9B}" type="pres">
      <dgm:prSet presAssocID="{0E0A5722-43CA-460D-9E40-61887A8C0DA2}" presName="text2" presStyleLbl="fgAcc2" presStyleIdx="0" presStyleCnt="4">
        <dgm:presLayoutVars>
          <dgm:chPref val="3"/>
        </dgm:presLayoutVars>
      </dgm:prSet>
      <dgm:spPr/>
    </dgm:pt>
    <dgm:pt modelId="{D609F9F7-2039-4C84-843C-C6F58C704B10}" type="pres">
      <dgm:prSet presAssocID="{0E0A5722-43CA-460D-9E40-61887A8C0DA2}" presName="hierChild3" presStyleCnt="0"/>
      <dgm:spPr/>
    </dgm:pt>
    <dgm:pt modelId="{2A741A22-7BC3-42C5-91FB-A09D1F15B876}" type="pres">
      <dgm:prSet presAssocID="{B0D0267D-67D2-4C97-8FC7-E6B981B6C465}" presName="Name10" presStyleLbl="parChTrans1D2" presStyleIdx="1" presStyleCnt="4"/>
      <dgm:spPr/>
    </dgm:pt>
    <dgm:pt modelId="{A74832A9-1CEF-4B8B-86D9-F667997E8FDA}" type="pres">
      <dgm:prSet presAssocID="{88E2A008-A24D-454E-A01B-58A78409F4EA}" presName="hierRoot2" presStyleCnt="0"/>
      <dgm:spPr/>
    </dgm:pt>
    <dgm:pt modelId="{96F2109D-18B9-4F97-A8B5-C02E396A3EC6}" type="pres">
      <dgm:prSet presAssocID="{88E2A008-A24D-454E-A01B-58A78409F4EA}" presName="composite2" presStyleCnt="0"/>
      <dgm:spPr/>
    </dgm:pt>
    <dgm:pt modelId="{08037543-C2A7-49CE-A8E3-88D177F3B097}" type="pres">
      <dgm:prSet presAssocID="{88E2A008-A24D-454E-A01B-58A78409F4EA}" presName="background2" presStyleLbl="node2" presStyleIdx="1" presStyleCnt="4"/>
      <dgm:spPr/>
    </dgm:pt>
    <dgm:pt modelId="{40B8DC7D-C528-476D-A4D2-35680E0E4136}" type="pres">
      <dgm:prSet presAssocID="{88E2A008-A24D-454E-A01B-58A78409F4EA}" presName="text2" presStyleLbl="fgAcc2" presStyleIdx="1" presStyleCnt="4">
        <dgm:presLayoutVars>
          <dgm:chPref val="3"/>
        </dgm:presLayoutVars>
      </dgm:prSet>
      <dgm:spPr/>
    </dgm:pt>
    <dgm:pt modelId="{F4D4A055-495F-49B5-B1FD-5C3E5544D606}" type="pres">
      <dgm:prSet presAssocID="{88E2A008-A24D-454E-A01B-58A78409F4EA}" presName="hierChild3" presStyleCnt="0"/>
      <dgm:spPr/>
    </dgm:pt>
    <dgm:pt modelId="{3E948FE2-A6D2-4445-B3BF-110EA1B04D55}" type="pres">
      <dgm:prSet presAssocID="{AB5C0F27-E26E-43DC-9636-31B555E24BBB}" presName="Name17" presStyleLbl="parChTrans1D3" presStyleIdx="0" presStyleCnt="2"/>
      <dgm:spPr/>
    </dgm:pt>
    <dgm:pt modelId="{2D99BD19-B758-4789-A449-B4C3C51BB5F0}" type="pres">
      <dgm:prSet presAssocID="{964881F2-6CA0-4547-ACAF-E0176A5E3A05}" presName="hierRoot3" presStyleCnt="0"/>
      <dgm:spPr/>
    </dgm:pt>
    <dgm:pt modelId="{70C24EF0-7309-40EE-9A7C-0E9E36066861}" type="pres">
      <dgm:prSet presAssocID="{964881F2-6CA0-4547-ACAF-E0176A5E3A05}" presName="composite3" presStyleCnt="0"/>
      <dgm:spPr/>
    </dgm:pt>
    <dgm:pt modelId="{CB4D16B4-E772-49D4-AAF6-1C1F8EBEADDC}" type="pres">
      <dgm:prSet presAssocID="{964881F2-6CA0-4547-ACAF-E0176A5E3A05}" presName="background3" presStyleLbl="node3" presStyleIdx="0" presStyleCnt="2"/>
      <dgm:spPr/>
    </dgm:pt>
    <dgm:pt modelId="{F315E210-B12C-4E5E-B76B-0693621A38E8}" type="pres">
      <dgm:prSet presAssocID="{964881F2-6CA0-4547-ACAF-E0176A5E3A05}" presName="text3" presStyleLbl="fgAcc3" presStyleIdx="0" presStyleCnt="2">
        <dgm:presLayoutVars>
          <dgm:chPref val="3"/>
        </dgm:presLayoutVars>
      </dgm:prSet>
      <dgm:spPr/>
    </dgm:pt>
    <dgm:pt modelId="{37DDC1F2-9A1A-4274-B76F-E85AFC7AD503}" type="pres">
      <dgm:prSet presAssocID="{964881F2-6CA0-4547-ACAF-E0176A5E3A05}" presName="hierChild4" presStyleCnt="0"/>
      <dgm:spPr/>
    </dgm:pt>
    <dgm:pt modelId="{0BB6BFFF-98F4-45C2-82C9-35D67B82D6CF}" type="pres">
      <dgm:prSet presAssocID="{11339A25-BAA7-4ADC-8990-B06642B53598}" presName="Name17" presStyleLbl="parChTrans1D3" presStyleIdx="1" presStyleCnt="2"/>
      <dgm:spPr/>
    </dgm:pt>
    <dgm:pt modelId="{2AEF246C-0175-46BA-B33B-EDC259F7E604}" type="pres">
      <dgm:prSet presAssocID="{1C7C3134-93A0-4B1A-A240-72EF763913CA}" presName="hierRoot3" presStyleCnt="0"/>
      <dgm:spPr/>
    </dgm:pt>
    <dgm:pt modelId="{E68A3F14-3FC6-45A4-8110-76636EFE0110}" type="pres">
      <dgm:prSet presAssocID="{1C7C3134-93A0-4B1A-A240-72EF763913CA}" presName="composite3" presStyleCnt="0"/>
      <dgm:spPr/>
    </dgm:pt>
    <dgm:pt modelId="{FFD1A381-2B6C-4BD0-869F-6A2E01E1E3D0}" type="pres">
      <dgm:prSet presAssocID="{1C7C3134-93A0-4B1A-A240-72EF763913CA}" presName="background3" presStyleLbl="node3" presStyleIdx="1" presStyleCnt="2"/>
      <dgm:spPr/>
    </dgm:pt>
    <dgm:pt modelId="{053C82AC-BC68-46AC-88BE-9BEF646555E0}" type="pres">
      <dgm:prSet presAssocID="{1C7C3134-93A0-4B1A-A240-72EF763913CA}" presName="text3" presStyleLbl="fgAcc3" presStyleIdx="1" presStyleCnt="2">
        <dgm:presLayoutVars>
          <dgm:chPref val="3"/>
        </dgm:presLayoutVars>
      </dgm:prSet>
      <dgm:spPr/>
    </dgm:pt>
    <dgm:pt modelId="{1197051A-BC35-4C09-809C-1822B449FC13}" type="pres">
      <dgm:prSet presAssocID="{1C7C3134-93A0-4B1A-A240-72EF763913CA}" presName="hierChild4" presStyleCnt="0"/>
      <dgm:spPr/>
    </dgm:pt>
    <dgm:pt modelId="{1F4F2964-44A7-4042-B67D-96C2D99D7B0E}" type="pres">
      <dgm:prSet presAssocID="{C9217BAE-0785-4931-A161-A9729796BB13}" presName="hierRoot1" presStyleCnt="0"/>
      <dgm:spPr/>
    </dgm:pt>
    <dgm:pt modelId="{832C0E5E-3347-4535-8107-147C41C909E7}" type="pres">
      <dgm:prSet presAssocID="{C9217BAE-0785-4931-A161-A9729796BB13}" presName="composite" presStyleCnt="0"/>
      <dgm:spPr/>
    </dgm:pt>
    <dgm:pt modelId="{591ED870-6884-42F8-9246-0B388BDEE21D}" type="pres">
      <dgm:prSet presAssocID="{C9217BAE-0785-4931-A161-A9729796BB13}" presName="background" presStyleLbl="node0" presStyleIdx="1" presStyleCnt="2"/>
      <dgm:spPr/>
    </dgm:pt>
    <dgm:pt modelId="{9D7AB400-0F2C-448A-BECC-37E454A8B190}" type="pres">
      <dgm:prSet presAssocID="{C9217BAE-0785-4931-A161-A9729796BB13}" presName="text" presStyleLbl="fgAcc0" presStyleIdx="1" presStyleCnt="2">
        <dgm:presLayoutVars>
          <dgm:chPref val="3"/>
        </dgm:presLayoutVars>
      </dgm:prSet>
      <dgm:spPr/>
    </dgm:pt>
    <dgm:pt modelId="{996E1C24-6CAA-4716-8CC7-B690A1BEBCEC}" type="pres">
      <dgm:prSet presAssocID="{C9217BAE-0785-4931-A161-A9729796BB13}" presName="hierChild2" presStyleCnt="0"/>
      <dgm:spPr/>
    </dgm:pt>
    <dgm:pt modelId="{9F9D254B-DE78-4EB8-8636-995B965D44C8}" type="pres">
      <dgm:prSet presAssocID="{85815584-BB10-4001-957F-AC9DF9CD83FB}" presName="Name10" presStyleLbl="parChTrans1D2" presStyleIdx="2" presStyleCnt="4"/>
      <dgm:spPr/>
    </dgm:pt>
    <dgm:pt modelId="{C42994D0-22C1-44FB-95D1-F077A4F48EC9}" type="pres">
      <dgm:prSet presAssocID="{BF6994B4-3414-427E-B33D-2406831A480A}" presName="hierRoot2" presStyleCnt="0"/>
      <dgm:spPr/>
    </dgm:pt>
    <dgm:pt modelId="{9924DA2A-09EA-414F-8D75-64DC5E828523}" type="pres">
      <dgm:prSet presAssocID="{BF6994B4-3414-427E-B33D-2406831A480A}" presName="composite2" presStyleCnt="0"/>
      <dgm:spPr/>
    </dgm:pt>
    <dgm:pt modelId="{6B0E8EB4-3FE8-451B-9CE6-731C4BA715BD}" type="pres">
      <dgm:prSet presAssocID="{BF6994B4-3414-427E-B33D-2406831A480A}" presName="background2" presStyleLbl="node2" presStyleIdx="2" presStyleCnt="4"/>
      <dgm:spPr/>
    </dgm:pt>
    <dgm:pt modelId="{4FC5788D-96F7-48C4-80F4-8D8A68CC3C5D}" type="pres">
      <dgm:prSet presAssocID="{BF6994B4-3414-427E-B33D-2406831A480A}" presName="text2" presStyleLbl="fgAcc2" presStyleIdx="2" presStyleCnt="4">
        <dgm:presLayoutVars>
          <dgm:chPref val="3"/>
        </dgm:presLayoutVars>
      </dgm:prSet>
      <dgm:spPr/>
    </dgm:pt>
    <dgm:pt modelId="{E359F910-A2EF-43A3-BC7D-1ADEFBF30953}" type="pres">
      <dgm:prSet presAssocID="{BF6994B4-3414-427E-B33D-2406831A480A}" presName="hierChild3" presStyleCnt="0"/>
      <dgm:spPr/>
    </dgm:pt>
    <dgm:pt modelId="{35EBD017-2375-4B84-B556-A2B2F12AAC04}" type="pres">
      <dgm:prSet presAssocID="{06DF1C36-D2E2-4F39-9213-B1FE4479A043}" presName="Name10" presStyleLbl="parChTrans1D2" presStyleIdx="3" presStyleCnt="4"/>
      <dgm:spPr/>
    </dgm:pt>
    <dgm:pt modelId="{7083EA01-C02F-411B-A8A0-AF47B9EBECF0}" type="pres">
      <dgm:prSet presAssocID="{325F3089-2D18-457A-979E-A830B397791B}" presName="hierRoot2" presStyleCnt="0"/>
      <dgm:spPr/>
    </dgm:pt>
    <dgm:pt modelId="{1600C671-D946-4B40-BDEA-8CC3F5B94441}" type="pres">
      <dgm:prSet presAssocID="{325F3089-2D18-457A-979E-A830B397791B}" presName="composite2" presStyleCnt="0"/>
      <dgm:spPr/>
    </dgm:pt>
    <dgm:pt modelId="{E13836AF-0B84-4FD0-8AD9-1469E7313B20}" type="pres">
      <dgm:prSet presAssocID="{325F3089-2D18-457A-979E-A830B397791B}" presName="background2" presStyleLbl="node2" presStyleIdx="3" presStyleCnt="4"/>
      <dgm:spPr/>
    </dgm:pt>
    <dgm:pt modelId="{AADD89A1-517A-41B2-B882-1B0102C110DF}" type="pres">
      <dgm:prSet presAssocID="{325F3089-2D18-457A-979E-A830B397791B}" presName="text2" presStyleLbl="fgAcc2" presStyleIdx="3" presStyleCnt="4">
        <dgm:presLayoutVars>
          <dgm:chPref val="3"/>
        </dgm:presLayoutVars>
      </dgm:prSet>
      <dgm:spPr/>
    </dgm:pt>
    <dgm:pt modelId="{02CEFDA5-12BE-4358-A10C-B2DCBB048737}" type="pres">
      <dgm:prSet presAssocID="{325F3089-2D18-457A-979E-A830B397791B}" presName="hierChild3" presStyleCnt="0"/>
      <dgm:spPr/>
    </dgm:pt>
  </dgm:ptLst>
  <dgm:cxnLst>
    <dgm:cxn modelId="{00D08912-6A65-8D41-9131-9A5A399BCC43}" type="presOf" srcId="{1C7C3134-93A0-4B1A-A240-72EF763913CA}" destId="{053C82AC-BC68-46AC-88BE-9BEF646555E0}" srcOrd="0" destOrd="0" presId="urn:microsoft.com/office/officeart/2005/8/layout/hierarchy1"/>
    <dgm:cxn modelId="{00C8D51A-8F0B-7446-A47E-C62EE5A5E27C}" type="presOf" srcId="{AB5C0F27-E26E-43DC-9636-31B555E24BBB}" destId="{3E948FE2-A6D2-4445-B3BF-110EA1B04D55}" srcOrd="0" destOrd="0" presId="urn:microsoft.com/office/officeart/2005/8/layout/hierarchy1"/>
    <dgm:cxn modelId="{88B3BA25-E509-0145-AAAF-5A13A8E386D0}" type="presOf" srcId="{06DF1C36-D2E2-4F39-9213-B1FE4479A043}" destId="{35EBD017-2375-4B84-B556-A2B2F12AAC04}" srcOrd="0" destOrd="0" presId="urn:microsoft.com/office/officeart/2005/8/layout/hierarchy1"/>
    <dgm:cxn modelId="{103EC739-F016-47B4-B56F-95C615E827C8}" srcId="{88E2A008-A24D-454E-A01B-58A78409F4EA}" destId="{964881F2-6CA0-4547-ACAF-E0176A5E3A05}" srcOrd="0" destOrd="0" parTransId="{AB5C0F27-E26E-43DC-9636-31B555E24BBB}" sibTransId="{C680A433-9FE3-4A1B-B449-4974A7088567}"/>
    <dgm:cxn modelId="{0828303C-3D91-3543-ACCC-23C18CD95FDB}" type="presOf" srcId="{325F3089-2D18-457A-979E-A830B397791B}" destId="{AADD89A1-517A-41B2-B882-1B0102C110DF}" srcOrd="0" destOrd="0" presId="urn:microsoft.com/office/officeart/2005/8/layout/hierarchy1"/>
    <dgm:cxn modelId="{20F65B3D-CF6C-4C8C-8C14-98CE1D5BEB32}" srcId="{604B21C6-BB08-470D-A221-99F5D1F8BEF1}" destId="{9004BB02-367D-468D-BFF6-088E919D6355}" srcOrd="0" destOrd="0" parTransId="{3B4779FE-F60D-4D3F-84A0-085397012C42}" sibTransId="{ED062E70-43FA-4923-AABE-903FCDAD346A}"/>
    <dgm:cxn modelId="{84E1463E-9534-3240-8170-CEDB6C0A36CF}" type="presOf" srcId="{C9217BAE-0785-4931-A161-A9729796BB13}" destId="{9D7AB400-0F2C-448A-BECC-37E454A8B190}" srcOrd="0" destOrd="0" presId="urn:microsoft.com/office/officeart/2005/8/layout/hierarchy1"/>
    <dgm:cxn modelId="{D3CB2365-46A7-CC41-B9C8-E8B8D68BE02B}" type="presOf" srcId="{964881F2-6CA0-4547-ACAF-E0176A5E3A05}" destId="{F315E210-B12C-4E5E-B76B-0693621A38E8}" srcOrd="0" destOrd="0" presId="urn:microsoft.com/office/officeart/2005/8/layout/hierarchy1"/>
    <dgm:cxn modelId="{19235C65-C6B8-4DE2-B0D6-D8FA18CE7A0B}" srcId="{9004BB02-367D-468D-BFF6-088E919D6355}" destId="{88E2A008-A24D-454E-A01B-58A78409F4EA}" srcOrd="1" destOrd="0" parTransId="{B0D0267D-67D2-4C97-8FC7-E6B981B6C465}" sibTransId="{E640A98B-E0D7-4CFF-992F-BD8A80DB09EF}"/>
    <dgm:cxn modelId="{749B5D6D-3414-A645-B4A9-1291A889E40D}" type="presOf" srcId="{B0D0267D-67D2-4C97-8FC7-E6B981B6C465}" destId="{2A741A22-7BC3-42C5-91FB-A09D1F15B876}" srcOrd="0" destOrd="0" presId="urn:microsoft.com/office/officeart/2005/8/layout/hierarchy1"/>
    <dgm:cxn modelId="{DE9A9A82-6B9F-0C4B-ACDE-51D99D09D311}" type="presOf" srcId="{0E0A5722-43CA-460D-9E40-61887A8C0DA2}" destId="{318FB588-91F2-4E66-9EFE-B1A9EED79B9B}" srcOrd="0" destOrd="0" presId="urn:microsoft.com/office/officeart/2005/8/layout/hierarchy1"/>
    <dgm:cxn modelId="{F986808D-CDFE-4186-B33C-D8DBC543C593}" srcId="{9004BB02-367D-468D-BFF6-088E919D6355}" destId="{0E0A5722-43CA-460D-9E40-61887A8C0DA2}" srcOrd="0" destOrd="0" parTransId="{D5C1BDDF-1F62-4039-8342-2E5E62894EBA}" sibTransId="{F3CBA98F-3018-418F-9C63-DFE1A1019A81}"/>
    <dgm:cxn modelId="{16F3AD8F-2D05-4E17-AF8A-23D7F96D3DD2}" srcId="{C9217BAE-0785-4931-A161-A9729796BB13}" destId="{325F3089-2D18-457A-979E-A830B397791B}" srcOrd="1" destOrd="0" parTransId="{06DF1C36-D2E2-4F39-9213-B1FE4479A043}" sibTransId="{C0AFEE11-2410-407C-8DEE-342F1DCA4ABB}"/>
    <dgm:cxn modelId="{B165039B-8DA5-614F-97D2-BDB211DC8083}" type="presOf" srcId="{85815584-BB10-4001-957F-AC9DF9CD83FB}" destId="{9F9D254B-DE78-4EB8-8636-995B965D44C8}" srcOrd="0" destOrd="0" presId="urn:microsoft.com/office/officeart/2005/8/layout/hierarchy1"/>
    <dgm:cxn modelId="{08817BA1-B6BA-F548-9C0B-39E55E9E81B4}" type="presOf" srcId="{11339A25-BAA7-4ADC-8990-B06642B53598}" destId="{0BB6BFFF-98F4-45C2-82C9-35D67B82D6CF}" srcOrd="0" destOrd="0" presId="urn:microsoft.com/office/officeart/2005/8/layout/hierarchy1"/>
    <dgm:cxn modelId="{1F736DA4-6BB0-B54A-A420-2C23092B5855}" type="presOf" srcId="{88E2A008-A24D-454E-A01B-58A78409F4EA}" destId="{40B8DC7D-C528-476D-A4D2-35680E0E4136}" srcOrd="0" destOrd="0" presId="urn:microsoft.com/office/officeart/2005/8/layout/hierarchy1"/>
    <dgm:cxn modelId="{219309AC-5160-4079-B852-6A41B95568B2}" srcId="{88E2A008-A24D-454E-A01B-58A78409F4EA}" destId="{1C7C3134-93A0-4B1A-A240-72EF763913CA}" srcOrd="1" destOrd="0" parTransId="{11339A25-BAA7-4ADC-8990-B06642B53598}" sibTransId="{0C329572-2273-4C5D-9B9D-92D63D02FDBD}"/>
    <dgm:cxn modelId="{5D5737BE-14C5-4948-AD1B-7DC33A69D22E}" srcId="{C9217BAE-0785-4931-A161-A9729796BB13}" destId="{BF6994B4-3414-427E-B33D-2406831A480A}" srcOrd="0" destOrd="0" parTransId="{85815584-BB10-4001-957F-AC9DF9CD83FB}" sibTransId="{94507B54-4996-476E-B794-216B572C63A4}"/>
    <dgm:cxn modelId="{E2C4B1BE-CECD-3341-94F7-62CAA5B4ACF7}" type="presOf" srcId="{604B21C6-BB08-470D-A221-99F5D1F8BEF1}" destId="{D0DAB045-3C48-4F63-BBB1-5FBB6A1BBD4D}" srcOrd="0" destOrd="0" presId="urn:microsoft.com/office/officeart/2005/8/layout/hierarchy1"/>
    <dgm:cxn modelId="{23EE0FC1-953C-6E47-ADA6-89D822C14837}" type="presOf" srcId="{9004BB02-367D-468D-BFF6-088E919D6355}" destId="{565BDCA1-BA4E-483E-9181-5C6C51C8919D}" srcOrd="0" destOrd="0" presId="urn:microsoft.com/office/officeart/2005/8/layout/hierarchy1"/>
    <dgm:cxn modelId="{0F4A27C8-A075-1248-800E-91AEE78A0B3F}" type="presOf" srcId="{D5C1BDDF-1F62-4039-8342-2E5E62894EBA}" destId="{421EB4F5-A86E-4DE1-B726-AAB2AE23933D}" srcOrd="0" destOrd="0" presId="urn:microsoft.com/office/officeart/2005/8/layout/hierarchy1"/>
    <dgm:cxn modelId="{5A509BCF-42F3-4CAE-9169-4F1181C70BC5}" srcId="{604B21C6-BB08-470D-A221-99F5D1F8BEF1}" destId="{C9217BAE-0785-4931-A161-A9729796BB13}" srcOrd="1" destOrd="0" parTransId="{8CEDE38C-971B-497A-9FF4-088F4BCBFE4A}" sibTransId="{A564E553-1EA4-4019-A674-53E0D70A21C2}"/>
    <dgm:cxn modelId="{CB88E9E5-9320-C945-A321-9D0167B10C38}" type="presOf" srcId="{BF6994B4-3414-427E-B33D-2406831A480A}" destId="{4FC5788D-96F7-48C4-80F4-8D8A68CC3C5D}" srcOrd="0" destOrd="0" presId="urn:microsoft.com/office/officeart/2005/8/layout/hierarchy1"/>
    <dgm:cxn modelId="{ECC88662-351F-C746-8F0D-495A0F2D7944}" type="presParOf" srcId="{D0DAB045-3C48-4F63-BBB1-5FBB6A1BBD4D}" destId="{38FEF1E3-03A9-42D4-B574-ACAA23F7CFB6}" srcOrd="0" destOrd="0" presId="urn:microsoft.com/office/officeart/2005/8/layout/hierarchy1"/>
    <dgm:cxn modelId="{5E239097-E90D-F849-B89B-D4D424469D04}" type="presParOf" srcId="{38FEF1E3-03A9-42D4-B574-ACAA23F7CFB6}" destId="{2C5BAC35-C1EA-45D2-81C6-82D69A913A69}" srcOrd="0" destOrd="0" presId="urn:microsoft.com/office/officeart/2005/8/layout/hierarchy1"/>
    <dgm:cxn modelId="{596A3959-3C3C-134A-86AD-A045EED96205}" type="presParOf" srcId="{2C5BAC35-C1EA-45D2-81C6-82D69A913A69}" destId="{A4F37C4D-C7D4-4EFA-9DE3-DBFFBF09F977}" srcOrd="0" destOrd="0" presId="urn:microsoft.com/office/officeart/2005/8/layout/hierarchy1"/>
    <dgm:cxn modelId="{4ADB20CD-7601-5448-9D90-87892991F916}" type="presParOf" srcId="{2C5BAC35-C1EA-45D2-81C6-82D69A913A69}" destId="{565BDCA1-BA4E-483E-9181-5C6C51C8919D}" srcOrd="1" destOrd="0" presId="urn:microsoft.com/office/officeart/2005/8/layout/hierarchy1"/>
    <dgm:cxn modelId="{C1C37F73-30D5-4B48-BA9E-D4E4C96ABF83}" type="presParOf" srcId="{38FEF1E3-03A9-42D4-B574-ACAA23F7CFB6}" destId="{DF027C05-B8AC-43C0-AC96-B7DDCCC58929}" srcOrd="1" destOrd="0" presId="urn:microsoft.com/office/officeart/2005/8/layout/hierarchy1"/>
    <dgm:cxn modelId="{EBF0E31D-2B6B-8F4F-9262-AEB56BDF0C3F}" type="presParOf" srcId="{DF027C05-B8AC-43C0-AC96-B7DDCCC58929}" destId="{421EB4F5-A86E-4DE1-B726-AAB2AE23933D}" srcOrd="0" destOrd="0" presId="urn:microsoft.com/office/officeart/2005/8/layout/hierarchy1"/>
    <dgm:cxn modelId="{A25FB9F9-C821-8645-9B89-F6AA214E8E62}" type="presParOf" srcId="{DF027C05-B8AC-43C0-AC96-B7DDCCC58929}" destId="{E1F42B32-3EB7-4306-AF53-FDC37655FC30}" srcOrd="1" destOrd="0" presId="urn:microsoft.com/office/officeart/2005/8/layout/hierarchy1"/>
    <dgm:cxn modelId="{95B6BDFC-A3B3-EF4A-8716-8F9DEBD2A622}" type="presParOf" srcId="{E1F42B32-3EB7-4306-AF53-FDC37655FC30}" destId="{A111CF64-747C-4E14-AE68-9088A67D3511}" srcOrd="0" destOrd="0" presId="urn:microsoft.com/office/officeart/2005/8/layout/hierarchy1"/>
    <dgm:cxn modelId="{0BF35ABE-226B-FE4C-A84A-FFE1EBEB6083}" type="presParOf" srcId="{A111CF64-747C-4E14-AE68-9088A67D3511}" destId="{A7F706A4-CCF8-43D1-A8DF-A611E5C0E639}" srcOrd="0" destOrd="0" presId="urn:microsoft.com/office/officeart/2005/8/layout/hierarchy1"/>
    <dgm:cxn modelId="{6069DE08-30CE-F44F-B46F-E52A5349A145}" type="presParOf" srcId="{A111CF64-747C-4E14-AE68-9088A67D3511}" destId="{318FB588-91F2-4E66-9EFE-B1A9EED79B9B}" srcOrd="1" destOrd="0" presId="urn:microsoft.com/office/officeart/2005/8/layout/hierarchy1"/>
    <dgm:cxn modelId="{38DDFF67-4C9D-7245-A3CB-FFD91C4004A9}" type="presParOf" srcId="{E1F42B32-3EB7-4306-AF53-FDC37655FC30}" destId="{D609F9F7-2039-4C84-843C-C6F58C704B10}" srcOrd="1" destOrd="0" presId="urn:microsoft.com/office/officeart/2005/8/layout/hierarchy1"/>
    <dgm:cxn modelId="{CFF7A726-4D0F-FB49-90F8-5505F5DFD7D8}" type="presParOf" srcId="{DF027C05-B8AC-43C0-AC96-B7DDCCC58929}" destId="{2A741A22-7BC3-42C5-91FB-A09D1F15B876}" srcOrd="2" destOrd="0" presId="urn:microsoft.com/office/officeart/2005/8/layout/hierarchy1"/>
    <dgm:cxn modelId="{0E4FCBD0-FEBB-7749-BAE9-D2FDD302CCFE}" type="presParOf" srcId="{DF027C05-B8AC-43C0-AC96-B7DDCCC58929}" destId="{A74832A9-1CEF-4B8B-86D9-F667997E8FDA}" srcOrd="3" destOrd="0" presId="urn:microsoft.com/office/officeart/2005/8/layout/hierarchy1"/>
    <dgm:cxn modelId="{ECC766E6-FB61-9447-BC7B-3345A7BD26BB}" type="presParOf" srcId="{A74832A9-1CEF-4B8B-86D9-F667997E8FDA}" destId="{96F2109D-18B9-4F97-A8B5-C02E396A3EC6}" srcOrd="0" destOrd="0" presId="urn:microsoft.com/office/officeart/2005/8/layout/hierarchy1"/>
    <dgm:cxn modelId="{C73D80E7-5322-E943-9EB7-4A4443FC9458}" type="presParOf" srcId="{96F2109D-18B9-4F97-A8B5-C02E396A3EC6}" destId="{08037543-C2A7-49CE-A8E3-88D177F3B097}" srcOrd="0" destOrd="0" presId="urn:microsoft.com/office/officeart/2005/8/layout/hierarchy1"/>
    <dgm:cxn modelId="{CEAFB41B-09B4-C749-B9A1-88AB230FBA74}" type="presParOf" srcId="{96F2109D-18B9-4F97-A8B5-C02E396A3EC6}" destId="{40B8DC7D-C528-476D-A4D2-35680E0E4136}" srcOrd="1" destOrd="0" presId="urn:microsoft.com/office/officeart/2005/8/layout/hierarchy1"/>
    <dgm:cxn modelId="{99DD2774-A62A-A242-84E8-510982B03297}" type="presParOf" srcId="{A74832A9-1CEF-4B8B-86D9-F667997E8FDA}" destId="{F4D4A055-495F-49B5-B1FD-5C3E5544D606}" srcOrd="1" destOrd="0" presId="urn:microsoft.com/office/officeart/2005/8/layout/hierarchy1"/>
    <dgm:cxn modelId="{61FF3F8D-454D-4945-9397-CB5F70A7F786}" type="presParOf" srcId="{F4D4A055-495F-49B5-B1FD-5C3E5544D606}" destId="{3E948FE2-A6D2-4445-B3BF-110EA1B04D55}" srcOrd="0" destOrd="0" presId="urn:microsoft.com/office/officeart/2005/8/layout/hierarchy1"/>
    <dgm:cxn modelId="{C81915DD-4A97-9948-ADFC-5F85ADA169BB}" type="presParOf" srcId="{F4D4A055-495F-49B5-B1FD-5C3E5544D606}" destId="{2D99BD19-B758-4789-A449-B4C3C51BB5F0}" srcOrd="1" destOrd="0" presId="urn:microsoft.com/office/officeart/2005/8/layout/hierarchy1"/>
    <dgm:cxn modelId="{290431AD-CFF5-684E-8FD2-D65A9B6320F2}" type="presParOf" srcId="{2D99BD19-B758-4789-A449-B4C3C51BB5F0}" destId="{70C24EF0-7309-40EE-9A7C-0E9E36066861}" srcOrd="0" destOrd="0" presId="urn:microsoft.com/office/officeart/2005/8/layout/hierarchy1"/>
    <dgm:cxn modelId="{46EB7F80-1BCD-EE49-8E48-010E662F29AA}" type="presParOf" srcId="{70C24EF0-7309-40EE-9A7C-0E9E36066861}" destId="{CB4D16B4-E772-49D4-AAF6-1C1F8EBEADDC}" srcOrd="0" destOrd="0" presId="urn:microsoft.com/office/officeart/2005/8/layout/hierarchy1"/>
    <dgm:cxn modelId="{7D486328-DDFE-674A-9CAB-5F614B47165B}" type="presParOf" srcId="{70C24EF0-7309-40EE-9A7C-0E9E36066861}" destId="{F315E210-B12C-4E5E-B76B-0693621A38E8}" srcOrd="1" destOrd="0" presId="urn:microsoft.com/office/officeart/2005/8/layout/hierarchy1"/>
    <dgm:cxn modelId="{5F32729C-599F-2E4F-8ACA-6E0E1B78EE91}" type="presParOf" srcId="{2D99BD19-B758-4789-A449-B4C3C51BB5F0}" destId="{37DDC1F2-9A1A-4274-B76F-E85AFC7AD503}" srcOrd="1" destOrd="0" presId="urn:microsoft.com/office/officeart/2005/8/layout/hierarchy1"/>
    <dgm:cxn modelId="{C85F4A6F-2968-9B40-AE4A-6E4D3B91B890}" type="presParOf" srcId="{F4D4A055-495F-49B5-B1FD-5C3E5544D606}" destId="{0BB6BFFF-98F4-45C2-82C9-35D67B82D6CF}" srcOrd="2" destOrd="0" presId="urn:microsoft.com/office/officeart/2005/8/layout/hierarchy1"/>
    <dgm:cxn modelId="{1182D4A0-41CC-FB45-B08D-9FE9BCF88574}" type="presParOf" srcId="{F4D4A055-495F-49B5-B1FD-5C3E5544D606}" destId="{2AEF246C-0175-46BA-B33B-EDC259F7E604}" srcOrd="3" destOrd="0" presId="urn:microsoft.com/office/officeart/2005/8/layout/hierarchy1"/>
    <dgm:cxn modelId="{8B78AEFC-7F48-B946-9ECA-2FF0D68BB375}" type="presParOf" srcId="{2AEF246C-0175-46BA-B33B-EDC259F7E604}" destId="{E68A3F14-3FC6-45A4-8110-76636EFE0110}" srcOrd="0" destOrd="0" presId="urn:microsoft.com/office/officeart/2005/8/layout/hierarchy1"/>
    <dgm:cxn modelId="{7782877C-7A0F-204E-A36E-7C4FE1A20388}" type="presParOf" srcId="{E68A3F14-3FC6-45A4-8110-76636EFE0110}" destId="{FFD1A381-2B6C-4BD0-869F-6A2E01E1E3D0}" srcOrd="0" destOrd="0" presId="urn:microsoft.com/office/officeart/2005/8/layout/hierarchy1"/>
    <dgm:cxn modelId="{DAAE271C-BB7F-014C-B449-87E45155C393}" type="presParOf" srcId="{E68A3F14-3FC6-45A4-8110-76636EFE0110}" destId="{053C82AC-BC68-46AC-88BE-9BEF646555E0}" srcOrd="1" destOrd="0" presId="urn:microsoft.com/office/officeart/2005/8/layout/hierarchy1"/>
    <dgm:cxn modelId="{E4EC7E2C-58F3-A443-A9B3-CEC5A8469C76}" type="presParOf" srcId="{2AEF246C-0175-46BA-B33B-EDC259F7E604}" destId="{1197051A-BC35-4C09-809C-1822B449FC13}" srcOrd="1" destOrd="0" presId="urn:microsoft.com/office/officeart/2005/8/layout/hierarchy1"/>
    <dgm:cxn modelId="{D4C42B1A-4ABD-794B-B62E-48E12E642854}" type="presParOf" srcId="{D0DAB045-3C48-4F63-BBB1-5FBB6A1BBD4D}" destId="{1F4F2964-44A7-4042-B67D-96C2D99D7B0E}" srcOrd="1" destOrd="0" presId="urn:microsoft.com/office/officeart/2005/8/layout/hierarchy1"/>
    <dgm:cxn modelId="{49F11750-56C1-B840-8876-8E7B592E8EFA}" type="presParOf" srcId="{1F4F2964-44A7-4042-B67D-96C2D99D7B0E}" destId="{832C0E5E-3347-4535-8107-147C41C909E7}" srcOrd="0" destOrd="0" presId="urn:microsoft.com/office/officeart/2005/8/layout/hierarchy1"/>
    <dgm:cxn modelId="{4FE79033-9B13-3B46-B058-F3042696F416}" type="presParOf" srcId="{832C0E5E-3347-4535-8107-147C41C909E7}" destId="{591ED870-6884-42F8-9246-0B388BDEE21D}" srcOrd="0" destOrd="0" presId="urn:microsoft.com/office/officeart/2005/8/layout/hierarchy1"/>
    <dgm:cxn modelId="{B0835019-FF4F-DF4D-8504-7EFE6BE93F80}" type="presParOf" srcId="{832C0E5E-3347-4535-8107-147C41C909E7}" destId="{9D7AB400-0F2C-448A-BECC-37E454A8B190}" srcOrd="1" destOrd="0" presId="urn:microsoft.com/office/officeart/2005/8/layout/hierarchy1"/>
    <dgm:cxn modelId="{98CF9CA2-418C-2149-AED5-91302BE1C482}" type="presParOf" srcId="{1F4F2964-44A7-4042-B67D-96C2D99D7B0E}" destId="{996E1C24-6CAA-4716-8CC7-B690A1BEBCEC}" srcOrd="1" destOrd="0" presId="urn:microsoft.com/office/officeart/2005/8/layout/hierarchy1"/>
    <dgm:cxn modelId="{EFB9FCC4-39BF-1744-8AE5-C641C8510F79}" type="presParOf" srcId="{996E1C24-6CAA-4716-8CC7-B690A1BEBCEC}" destId="{9F9D254B-DE78-4EB8-8636-995B965D44C8}" srcOrd="0" destOrd="0" presId="urn:microsoft.com/office/officeart/2005/8/layout/hierarchy1"/>
    <dgm:cxn modelId="{F78DE8D8-B441-5246-8CFF-5EA1E083A570}" type="presParOf" srcId="{996E1C24-6CAA-4716-8CC7-B690A1BEBCEC}" destId="{C42994D0-22C1-44FB-95D1-F077A4F48EC9}" srcOrd="1" destOrd="0" presId="urn:microsoft.com/office/officeart/2005/8/layout/hierarchy1"/>
    <dgm:cxn modelId="{E7FF13B4-9AA1-EB46-AFAB-D0AA02174714}" type="presParOf" srcId="{C42994D0-22C1-44FB-95D1-F077A4F48EC9}" destId="{9924DA2A-09EA-414F-8D75-64DC5E828523}" srcOrd="0" destOrd="0" presId="urn:microsoft.com/office/officeart/2005/8/layout/hierarchy1"/>
    <dgm:cxn modelId="{2FDF076B-1895-E44A-A51D-1BE4DA077D76}" type="presParOf" srcId="{9924DA2A-09EA-414F-8D75-64DC5E828523}" destId="{6B0E8EB4-3FE8-451B-9CE6-731C4BA715BD}" srcOrd="0" destOrd="0" presId="urn:microsoft.com/office/officeart/2005/8/layout/hierarchy1"/>
    <dgm:cxn modelId="{DCFFE4F7-6B32-3A41-8AF7-1877A7E0E346}" type="presParOf" srcId="{9924DA2A-09EA-414F-8D75-64DC5E828523}" destId="{4FC5788D-96F7-48C4-80F4-8D8A68CC3C5D}" srcOrd="1" destOrd="0" presId="urn:microsoft.com/office/officeart/2005/8/layout/hierarchy1"/>
    <dgm:cxn modelId="{4102E015-FFE7-FD4C-A17A-94E4436E87EF}" type="presParOf" srcId="{C42994D0-22C1-44FB-95D1-F077A4F48EC9}" destId="{E359F910-A2EF-43A3-BC7D-1ADEFBF30953}" srcOrd="1" destOrd="0" presId="urn:microsoft.com/office/officeart/2005/8/layout/hierarchy1"/>
    <dgm:cxn modelId="{2B69FE1B-9DCA-CE43-8B64-9E7C72ACE182}" type="presParOf" srcId="{996E1C24-6CAA-4716-8CC7-B690A1BEBCEC}" destId="{35EBD017-2375-4B84-B556-A2B2F12AAC04}" srcOrd="2" destOrd="0" presId="urn:microsoft.com/office/officeart/2005/8/layout/hierarchy1"/>
    <dgm:cxn modelId="{FFBF5AFD-E697-7B45-8020-26E0A6B78F76}" type="presParOf" srcId="{996E1C24-6CAA-4716-8CC7-B690A1BEBCEC}" destId="{7083EA01-C02F-411B-A8A0-AF47B9EBECF0}" srcOrd="3" destOrd="0" presId="urn:microsoft.com/office/officeart/2005/8/layout/hierarchy1"/>
    <dgm:cxn modelId="{B1E328DB-ECFC-4C4C-AD6A-F72A177445C0}" type="presParOf" srcId="{7083EA01-C02F-411B-A8A0-AF47B9EBECF0}" destId="{1600C671-D946-4B40-BDEA-8CC3F5B94441}" srcOrd="0" destOrd="0" presId="urn:microsoft.com/office/officeart/2005/8/layout/hierarchy1"/>
    <dgm:cxn modelId="{85BE9257-8D9B-8B46-BAA3-0B1CF4084F20}" type="presParOf" srcId="{1600C671-D946-4B40-BDEA-8CC3F5B94441}" destId="{E13836AF-0B84-4FD0-8AD9-1469E7313B20}" srcOrd="0" destOrd="0" presId="urn:microsoft.com/office/officeart/2005/8/layout/hierarchy1"/>
    <dgm:cxn modelId="{91321FC2-22BE-4144-9487-FD672603BE00}" type="presParOf" srcId="{1600C671-D946-4B40-BDEA-8CC3F5B94441}" destId="{AADD89A1-517A-41B2-B882-1B0102C110DF}" srcOrd="1" destOrd="0" presId="urn:microsoft.com/office/officeart/2005/8/layout/hierarchy1"/>
    <dgm:cxn modelId="{39037D98-71DA-B447-86DA-636B0EFC76A2}" type="presParOf" srcId="{7083EA01-C02F-411B-A8A0-AF47B9EBECF0}" destId="{02CEFDA5-12BE-4358-A10C-B2DCBB0487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B5655-76CF-4046-8844-4CF1B17EA87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D394C9D-459D-45FA-AEA9-ABA9E5F18FB9}">
      <dgm:prSet/>
      <dgm:spPr/>
      <dgm:t>
        <a:bodyPr/>
        <a:lstStyle/>
        <a:p>
          <a:pPr rtl="0"/>
          <a:r>
            <a:rPr lang="en-US" dirty="0">
              <a:latin typeface="Calibri Light" panose="020F0302020204030204"/>
            </a:rPr>
            <a:t>Application</a:t>
          </a:r>
          <a:r>
            <a:rPr lang="en-US" dirty="0"/>
            <a:t> </a:t>
          </a:r>
          <a:r>
            <a:rPr lang="en-US" dirty="0">
              <a:latin typeface="Calibri Light" panose="020F0302020204030204"/>
            </a:rPr>
            <a:t>Reviewed &amp; Scored</a:t>
          </a:r>
          <a:endParaRPr lang="en-US" dirty="0"/>
        </a:p>
      </dgm:t>
    </dgm:pt>
    <dgm:pt modelId="{988C161A-265B-405C-94F3-4A852BCB45D4}" type="parTrans" cxnId="{68B679B4-1DCA-42F5-9AA6-F412D4B68557}">
      <dgm:prSet/>
      <dgm:spPr/>
      <dgm:t>
        <a:bodyPr/>
        <a:lstStyle/>
        <a:p>
          <a:endParaRPr lang="en-US"/>
        </a:p>
      </dgm:t>
    </dgm:pt>
    <dgm:pt modelId="{560A4C77-DC78-4ED8-9A93-141F0D0D152C}" type="sibTrans" cxnId="{68B679B4-1DCA-42F5-9AA6-F412D4B68557}">
      <dgm:prSet/>
      <dgm:spPr/>
      <dgm:t>
        <a:bodyPr/>
        <a:lstStyle/>
        <a:p>
          <a:endParaRPr lang="en-US"/>
        </a:p>
      </dgm:t>
    </dgm:pt>
    <dgm:pt modelId="{C45E2DF7-E078-439A-9566-C2497382B2AF}">
      <dgm:prSet/>
      <dgm:spPr/>
      <dgm:t>
        <a:bodyPr/>
        <a:lstStyle/>
        <a:p>
          <a:pPr rtl="0"/>
          <a:r>
            <a:rPr lang="en-US" dirty="0"/>
            <a:t>By</a:t>
          </a:r>
          <a:r>
            <a:rPr lang="en-US" dirty="0">
              <a:latin typeface="Calibri Light" panose="020F0302020204030204"/>
            </a:rPr>
            <a:t> </a:t>
          </a:r>
          <a:r>
            <a:rPr lang="en-US" dirty="0"/>
            <a:t> Independent/External Review Teams</a:t>
          </a:r>
          <a:r>
            <a:rPr lang="en-US" dirty="0">
              <a:latin typeface="Calibri Light" panose="020F0302020204030204"/>
            </a:rPr>
            <a:t> of Industry Experts.</a:t>
          </a:r>
        </a:p>
      </dgm:t>
    </dgm:pt>
    <dgm:pt modelId="{6B62991D-67BF-4EC9-8F28-6A58591E3C49}" type="parTrans" cxnId="{1D1B238D-9BF1-4BAE-94C0-C7A7A27A7E74}">
      <dgm:prSet/>
      <dgm:spPr/>
      <dgm:t>
        <a:bodyPr/>
        <a:lstStyle/>
        <a:p>
          <a:endParaRPr lang="en-US"/>
        </a:p>
      </dgm:t>
    </dgm:pt>
    <dgm:pt modelId="{5E3F65E2-BF8C-45BB-971F-4809CB918AEB}" type="sibTrans" cxnId="{1D1B238D-9BF1-4BAE-94C0-C7A7A27A7E74}">
      <dgm:prSet/>
      <dgm:spPr/>
      <dgm:t>
        <a:bodyPr/>
        <a:lstStyle/>
        <a:p>
          <a:endParaRPr lang="en-US"/>
        </a:p>
      </dgm:t>
    </dgm:pt>
    <dgm:pt modelId="{F6E9E793-A7B4-4061-A130-9047B17943F8}">
      <dgm:prSet/>
      <dgm:spPr/>
      <dgm:t>
        <a:bodyPr/>
        <a:lstStyle/>
        <a:p>
          <a:r>
            <a:rPr lang="en-US" dirty="0">
              <a:latin typeface="Calibri Light" panose="020F0302020204030204"/>
            </a:rPr>
            <a:t>Notifications</a:t>
          </a:r>
          <a:endParaRPr lang="en-US" dirty="0"/>
        </a:p>
      </dgm:t>
    </dgm:pt>
    <dgm:pt modelId="{6D87B3DA-7CFB-491D-B0A1-1EC10E996F36}" type="parTrans" cxnId="{85D49611-70C5-4890-8CE7-C58E04AC3CE8}">
      <dgm:prSet/>
      <dgm:spPr/>
      <dgm:t>
        <a:bodyPr/>
        <a:lstStyle/>
        <a:p>
          <a:endParaRPr lang="en-US"/>
        </a:p>
      </dgm:t>
    </dgm:pt>
    <dgm:pt modelId="{22F45015-B8EC-4B4B-81ED-808A21DB9E03}" type="sibTrans" cxnId="{85D49611-70C5-4890-8CE7-C58E04AC3CE8}">
      <dgm:prSet/>
      <dgm:spPr/>
      <dgm:t>
        <a:bodyPr/>
        <a:lstStyle/>
        <a:p>
          <a:endParaRPr lang="en-US"/>
        </a:p>
      </dgm:t>
    </dgm:pt>
    <dgm:pt modelId="{58FF3357-A115-41E9-9FA9-10387BB5ED3B}">
      <dgm:prSet/>
      <dgm:spPr/>
      <dgm:t>
        <a:bodyPr/>
        <a:lstStyle/>
        <a:p>
          <a:pPr rtl="0"/>
          <a:r>
            <a:rPr lang="en-US" dirty="0">
              <a:latin typeface="Calibri Light" panose="020F0302020204030204"/>
            </a:rPr>
            <a:t>Award Approvals or</a:t>
          </a:r>
          <a:r>
            <a:rPr lang="en-US" dirty="0"/>
            <a:t> </a:t>
          </a:r>
          <a:r>
            <a:rPr lang="en-US" dirty="0">
              <a:latin typeface="Calibri Light" panose="020F0302020204030204"/>
            </a:rPr>
            <a:t>Denial Letters</a:t>
          </a:r>
          <a:endParaRPr lang="en-US" dirty="0"/>
        </a:p>
      </dgm:t>
    </dgm:pt>
    <dgm:pt modelId="{42BDAFB0-3233-4749-AC1E-BAFA0582348D}" type="parTrans" cxnId="{E8F77DD7-FEB1-46E6-8908-CD5F25034803}">
      <dgm:prSet/>
      <dgm:spPr/>
      <dgm:t>
        <a:bodyPr/>
        <a:lstStyle/>
        <a:p>
          <a:endParaRPr lang="en-US"/>
        </a:p>
      </dgm:t>
    </dgm:pt>
    <dgm:pt modelId="{CE6B24F2-4B68-436E-B8F7-53090A67D064}" type="sibTrans" cxnId="{E8F77DD7-FEB1-46E6-8908-CD5F25034803}">
      <dgm:prSet/>
      <dgm:spPr/>
      <dgm:t>
        <a:bodyPr/>
        <a:lstStyle/>
        <a:p>
          <a:endParaRPr lang="en-US"/>
        </a:p>
      </dgm:t>
    </dgm:pt>
    <dgm:pt modelId="{D3F3A94E-1B27-49B5-8217-8A1F389E6FA1}">
      <dgm:prSet phldr="0"/>
      <dgm:spPr/>
      <dgm:t>
        <a:bodyPr/>
        <a:lstStyle/>
        <a:p>
          <a:r>
            <a:rPr lang="en-US" dirty="0"/>
            <a:t>By Program Staff</a:t>
          </a:r>
        </a:p>
      </dgm:t>
    </dgm:pt>
    <dgm:pt modelId="{6A60A919-2DEB-41CE-9DAB-506937A86F81}" type="parTrans" cxnId="{E57E0416-4C65-4769-98DB-1E2FA9ADB8BD}">
      <dgm:prSet/>
      <dgm:spPr/>
    </dgm:pt>
    <dgm:pt modelId="{7DE1DB4B-4FCB-4107-802C-BCF0B95057D5}" type="sibTrans" cxnId="{E57E0416-4C65-4769-98DB-1E2FA9ADB8BD}">
      <dgm:prSet/>
      <dgm:spPr/>
    </dgm:pt>
    <dgm:pt modelId="{F7032F36-7673-4A11-9EB3-50AD16F63E7D}">
      <dgm:prSet phldr="0"/>
      <dgm:spPr/>
      <dgm:t>
        <a:bodyPr/>
        <a:lstStyle/>
        <a:p>
          <a:pPr rtl="0"/>
          <a:r>
            <a:rPr lang="en-US" dirty="0"/>
            <a:t>Completeness and Eligibility Reviews </a:t>
          </a:r>
        </a:p>
      </dgm:t>
    </dgm:pt>
    <dgm:pt modelId="{36A5388C-1465-443C-A6A0-7364C4EB64C6}" type="parTrans" cxnId="{239C3F9F-289C-48DA-846C-B7CDF4723BF7}">
      <dgm:prSet/>
      <dgm:spPr/>
    </dgm:pt>
    <dgm:pt modelId="{7193656B-B778-4CF4-8617-DEB2D7DAB82C}" type="sibTrans" cxnId="{239C3F9F-289C-48DA-846C-B7CDF4723BF7}">
      <dgm:prSet/>
      <dgm:spPr/>
    </dgm:pt>
    <dgm:pt modelId="{1314027C-AC77-4D91-98F6-6AAC3C3AD85A}" type="pres">
      <dgm:prSet presAssocID="{A4CB5655-76CF-4046-8844-4CF1B17EA87F}" presName="Name0" presStyleCnt="0">
        <dgm:presLayoutVars>
          <dgm:dir/>
          <dgm:animLvl val="lvl"/>
          <dgm:resizeHandles val="exact"/>
        </dgm:presLayoutVars>
      </dgm:prSet>
      <dgm:spPr/>
    </dgm:pt>
    <dgm:pt modelId="{F23DD265-BF2C-4435-B5CF-FA6942C63887}" type="pres">
      <dgm:prSet presAssocID="{F7032F36-7673-4A11-9EB3-50AD16F63E7D}" presName="linNode" presStyleCnt="0"/>
      <dgm:spPr/>
    </dgm:pt>
    <dgm:pt modelId="{194551B0-C3D3-437A-B72F-C804938322D3}" type="pres">
      <dgm:prSet presAssocID="{F7032F36-7673-4A11-9EB3-50AD16F63E7D}" presName="parentText" presStyleLbl="node1" presStyleIdx="0" presStyleCnt="3">
        <dgm:presLayoutVars>
          <dgm:chMax val="1"/>
          <dgm:bulletEnabled val="1"/>
        </dgm:presLayoutVars>
      </dgm:prSet>
      <dgm:spPr/>
    </dgm:pt>
    <dgm:pt modelId="{18DE2FB3-A6D6-4CC6-98F1-8C356FB0B95E}" type="pres">
      <dgm:prSet presAssocID="{F7032F36-7673-4A11-9EB3-50AD16F63E7D}" presName="descendantText" presStyleLbl="alignAccFollowNode1" presStyleIdx="0" presStyleCnt="3">
        <dgm:presLayoutVars>
          <dgm:bulletEnabled val="1"/>
        </dgm:presLayoutVars>
      </dgm:prSet>
      <dgm:spPr/>
    </dgm:pt>
    <dgm:pt modelId="{74AC9AA2-AFBC-4956-A930-726CC2D51A6E}" type="pres">
      <dgm:prSet presAssocID="{7193656B-B778-4CF4-8617-DEB2D7DAB82C}" presName="sp" presStyleCnt="0"/>
      <dgm:spPr/>
    </dgm:pt>
    <dgm:pt modelId="{E9F78916-3CF5-417F-8304-2D47194AC0F2}" type="pres">
      <dgm:prSet presAssocID="{FD394C9D-459D-45FA-AEA9-ABA9E5F18FB9}" presName="linNode" presStyleCnt="0"/>
      <dgm:spPr/>
    </dgm:pt>
    <dgm:pt modelId="{7C31F728-13EF-464A-B3D4-67FA55915F0C}" type="pres">
      <dgm:prSet presAssocID="{FD394C9D-459D-45FA-AEA9-ABA9E5F18FB9}" presName="parentText" presStyleLbl="node1" presStyleIdx="1" presStyleCnt="3">
        <dgm:presLayoutVars>
          <dgm:chMax val="1"/>
          <dgm:bulletEnabled val="1"/>
        </dgm:presLayoutVars>
      </dgm:prSet>
      <dgm:spPr/>
    </dgm:pt>
    <dgm:pt modelId="{3EF80D92-A4AF-4BBE-BA3D-522BF81B528E}" type="pres">
      <dgm:prSet presAssocID="{FD394C9D-459D-45FA-AEA9-ABA9E5F18FB9}" presName="descendantText" presStyleLbl="alignAccFollowNode1" presStyleIdx="1" presStyleCnt="3">
        <dgm:presLayoutVars>
          <dgm:bulletEnabled val="1"/>
        </dgm:presLayoutVars>
      </dgm:prSet>
      <dgm:spPr/>
    </dgm:pt>
    <dgm:pt modelId="{85582172-8B33-4B3D-8CB4-0A779FDCCDA8}" type="pres">
      <dgm:prSet presAssocID="{560A4C77-DC78-4ED8-9A93-141F0D0D152C}" presName="sp" presStyleCnt="0"/>
      <dgm:spPr/>
    </dgm:pt>
    <dgm:pt modelId="{D23DCF98-A486-4ACE-BDEE-72108B7A4296}" type="pres">
      <dgm:prSet presAssocID="{F6E9E793-A7B4-4061-A130-9047B17943F8}" presName="linNode" presStyleCnt="0"/>
      <dgm:spPr/>
    </dgm:pt>
    <dgm:pt modelId="{B571CB29-B0C7-445D-8888-821AB3F48C62}" type="pres">
      <dgm:prSet presAssocID="{F6E9E793-A7B4-4061-A130-9047B17943F8}" presName="parentText" presStyleLbl="node1" presStyleIdx="2" presStyleCnt="3">
        <dgm:presLayoutVars>
          <dgm:chMax val="1"/>
          <dgm:bulletEnabled val="1"/>
        </dgm:presLayoutVars>
      </dgm:prSet>
      <dgm:spPr/>
    </dgm:pt>
    <dgm:pt modelId="{C15BEDA4-A348-4663-8463-0E311A591A09}" type="pres">
      <dgm:prSet presAssocID="{F6E9E793-A7B4-4061-A130-9047B17943F8}" presName="descendantText" presStyleLbl="alignAccFollowNode1" presStyleIdx="2" presStyleCnt="3">
        <dgm:presLayoutVars>
          <dgm:bulletEnabled val="1"/>
        </dgm:presLayoutVars>
      </dgm:prSet>
      <dgm:spPr/>
    </dgm:pt>
  </dgm:ptLst>
  <dgm:cxnLst>
    <dgm:cxn modelId="{85D49611-70C5-4890-8CE7-C58E04AC3CE8}" srcId="{A4CB5655-76CF-4046-8844-4CF1B17EA87F}" destId="{F6E9E793-A7B4-4061-A130-9047B17943F8}" srcOrd="2" destOrd="0" parTransId="{6D87B3DA-7CFB-491D-B0A1-1EC10E996F36}" sibTransId="{22F45015-B8EC-4B4B-81ED-808A21DB9E03}"/>
    <dgm:cxn modelId="{E57E0416-4C65-4769-98DB-1E2FA9ADB8BD}" srcId="{F7032F36-7673-4A11-9EB3-50AD16F63E7D}" destId="{D3F3A94E-1B27-49B5-8217-8A1F389E6FA1}" srcOrd="0" destOrd="0" parTransId="{6A60A919-2DEB-41CE-9DAB-506937A86F81}" sibTransId="{7DE1DB4B-4FCB-4107-802C-BCF0B95057D5}"/>
    <dgm:cxn modelId="{A8A8922E-4DA2-41B1-B6D4-559638D723B8}" type="presOf" srcId="{58FF3357-A115-41E9-9FA9-10387BB5ED3B}" destId="{C15BEDA4-A348-4663-8463-0E311A591A09}" srcOrd="0" destOrd="0" presId="urn:microsoft.com/office/officeart/2005/8/layout/vList5"/>
    <dgm:cxn modelId="{9391DA57-9D62-4B4E-9EE5-38EC46B55A4D}" type="presOf" srcId="{A4CB5655-76CF-4046-8844-4CF1B17EA87F}" destId="{1314027C-AC77-4D91-98F6-6AAC3C3AD85A}" srcOrd="0" destOrd="0" presId="urn:microsoft.com/office/officeart/2005/8/layout/vList5"/>
    <dgm:cxn modelId="{1D1B238D-9BF1-4BAE-94C0-C7A7A27A7E74}" srcId="{FD394C9D-459D-45FA-AEA9-ABA9E5F18FB9}" destId="{C45E2DF7-E078-439A-9566-C2497382B2AF}" srcOrd="0" destOrd="0" parTransId="{6B62991D-67BF-4EC9-8F28-6A58591E3C49}" sibTransId="{5E3F65E2-BF8C-45BB-971F-4809CB918AEB}"/>
    <dgm:cxn modelId="{05E0128F-BDF8-4033-AB44-FF79DCD24875}" type="presOf" srcId="{C45E2DF7-E078-439A-9566-C2497382B2AF}" destId="{3EF80D92-A4AF-4BBE-BA3D-522BF81B528E}" srcOrd="0" destOrd="0" presId="urn:microsoft.com/office/officeart/2005/8/layout/vList5"/>
    <dgm:cxn modelId="{239C3F9F-289C-48DA-846C-B7CDF4723BF7}" srcId="{A4CB5655-76CF-4046-8844-4CF1B17EA87F}" destId="{F7032F36-7673-4A11-9EB3-50AD16F63E7D}" srcOrd="0" destOrd="0" parTransId="{36A5388C-1465-443C-A6A0-7364C4EB64C6}" sibTransId="{7193656B-B778-4CF4-8617-DEB2D7DAB82C}"/>
    <dgm:cxn modelId="{68B679B4-1DCA-42F5-9AA6-F412D4B68557}" srcId="{A4CB5655-76CF-4046-8844-4CF1B17EA87F}" destId="{FD394C9D-459D-45FA-AEA9-ABA9E5F18FB9}" srcOrd="1" destOrd="0" parTransId="{988C161A-265B-405C-94F3-4A852BCB45D4}" sibTransId="{560A4C77-DC78-4ED8-9A93-141F0D0D152C}"/>
    <dgm:cxn modelId="{B5B29FC7-2AD5-47C1-B515-2906A006E1E9}" type="presOf" srcId="{F7032F36-7673-4A11-9EB3-50AD16F63E7D}" destId="{194551B0-C3D3-437A-B72F-C804938322D3}" srcOrd="0" destOrd="0" presId="urn:microsoft.com/office/officeart/2005/8/layout/vList5"/>
    <dgm:cxn modelId="{E8F77DD7-FEB1-46E6-8908-CD5F25034803}" srcId="{F6E9E793-A7B4-4061-A130-9047B17943F8}" destId="{58FF3357-A115-41E9-9FA9-10387BB5ED3B}" srcOrd="0" destOrd="0" parTransId="{42BDAFB0-3233-4749-AC1E-BAFA0582348D}" sibTransId="{CE6B24F2-4B68-436E-B8F7-53090A67D064}"/>
    <dgm:cxn modelId="{50CA2AD8-10A5-45D1-904A-8279AEF365CA}" type="presOf" srcId="{F6E9E793-A7B4-4061-A130-9047B17943F8}" destId="{B571CB29-B0C7-445D-8888-821AB3F48C62}" srcOrd="0" destOrd="0" presId="urn:microsoft.com/office/officeart/2005/8/layout/vList5"/>
    <dgm:cxn modelId="{BF5443DE-C596-423F-B57E-E88A0DCCA7A4}" type="presOf" srcId="{D3F3A94E-1B27-49B5-8217-8A1F389E6FA1}" destId="{18DE2FB3-A6D6-4CC6-98F1-8C356FB0B95E}" srcOrd="0" destOrd="0" presId="urn:microsoft.com/office/officeart/2005/8/layout/vList5"/>
    <dgm:cxn modelId="{7941E4F0-7ED3-4B40-9389-8C85BE48EEA8}" type="presOf" srcId="{FD394C9D-459D-45FA-AEA9-ABA9E5F18FB9}" destId="{7C31F728-13EF-464A-B3D4-67FA55915F0C}" srcOrd="0" destOrd="0" presId="urn:microsoft.com/office/officeart/2005/8/layout/vList5"/>
    <dgm:cxn modelId="{7406CB6D-8D71-4F4D-BF77-E04A471AEB53}" type="presParOf" srcId="{1314027C-AC77-4D91-98F6-6AAC3C3AD85A}" destId="{F23DD265-BF2C-4435-B5CF-FA6942C63887}" srcOrd="0" destOrd="0" presId="urn:microsoft.com/office/officeart/2005/8/layout/vList5"/>
    <dgm:cxn modelId="{10236526-F634-4636-ABE8-D0EA874F3BBC}" type="presParOf" srcId="{F23DD265-BF2C-4435-B5CF-FA6942C63887}" destId="{194551B0-C3D3-437A-B72F-C804938322D3}" srcOrd="0" destOrd="0" presId="urn:microsoft.com/office/officeart/2005/8/layout/vList5"/>
    <dgm:cxn modelId="{63492B2C-6477-49EA-8809-C8361FFE5B94}" type="presParOf" srcId="{F23DD265-BF2C-4435-B5CF-FA6942C63887}" destId="{18DE2FB3-A6D6-4CC6-98F1-8C356FB0B95E}" srcOrd="1" destOrd="0" presId="urn:microsoft.com/office/officeart/2005/8/layout/vList5"/>
    <dgm:cxn modelId="{6157F85E-B2D4-40F2-976C-C6A50F74F7CD}" type="presParOf" srcId="{1314027C-AC77-4D91-98F6-6AAC3C3AD85A}" destId="{74AC9AA2-AFBC-4956-A930-726CC2D51A6E}" srcOrd="1" destOrd="0" presId="urn:microsoft.com/office/officeart/2005/8/layout/vList5"/>
    <dgm:cxn modelId="{13813B43-8008-441D-AD39-CDE5A93F666B}" type="presParOf" srcId="{1314027C-AC77-4D91-98F6-6AAC3C3AD85A}" destId="{E9F78916-3CF5-417F-8304-2D47194AC0F2}" srcOrd="2" destOrd="0" presId="urn:microsoft.com/office/officeart/2005/8/layout/vList5"/>
    <dgm:cxn modelId="{2A3D06B8-1EA3-479A-90F6-819A20254320}" type="presParOf" srcId="{E9F78916-3CF5-417F-8304-2D47194AC0F2}" destId="{7C31F728-13EF-464A-B3D4-67FA55915F0C}" srcOrd="0" destOrd="0" presId="urn:microsoft.com/office/officeart/2005/8/layout/vList5"/>
    <dgm:cxn modelId="{F5C71406-5DD7-4FA2-B4D3-D8D9191C8B22}" type="presParOf" srcId="{E9F78916-3CF5-417F-8304-2D47194AC0F2}" destId="{3EF80D92-A4AF-4BBE-BA3D-522BF81B528E}" srcOrd="1" destOrd="0" presId="urn:microsoft.com/office/officeart/2005/8/layout/vList5"/>
    <dgm:cxn modelId="{2E05A475-8F1D-4678-9C87-A78065918CA1}" type="presParOf" srcId="{1314027C-AC77-4D91-98F6-6AAC3C3AD85A}" destId="{85582172-8B33-4B3D-8CB4-0A779FDCCDA8}" srcOrd="3" destOrd="0" presId="urn:microsoft.com/office/officeart/2005/8/layout/vList5"/>
    <dgm:cxn modelId="{DDA83B73-9A8F-4A60-BB12-0885A34517A3}" type="presParOf" srcId="{1314027C-AC77-4D91-98F6-6AAC3C3AD85A}" destId="{D23DCF98-A486-4ACE-BDEE-72108B7A4296}" srcOrd="4" destOrd="0" presId="urn:microsoft.com/office/officeart/2005/8/layout/vList5"/>
    <dgm:cxn modelId="{6279E3A6-7B94-4A8C-B591-725EF108D9BD}" type="presParOf" srcId="{D23DCF98-A486-4ACE-BDEE-72108B7A4296}" destId="{B571CB29-B0C7-445D-8888-821AB3F48C62}" srcOrd="0" destOrd="0" presId="urn:microsoft.com/office/officeart/2005/8/layout/vList5"/>
    <dgm:cxn modelId="{95A60FC2-E27A-4249-8080-A775123B8EE2}" type="presParOf" srcId="{D23DCF98-A486-4ACE-BDEE-72108B7A4296}" destId="{C15BEDA4-A348-4663-8463-0E311A591A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430DB-1FC4-4BE9-B1D4-9DF0093B2622}"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37B18F61-E079-45C8-BE13-16F1FAD12562}">
      <dgm:prSet/>
      <dgm:spPr/>
      <dgm:t>
        <a:bodyPr/>
        <a:lstStyle/>
        <a:p>
          <a:pPr>
            <a:lnSpc>
              <a:spcPct val="100000"/>
            </a:lnSpc>
            <a:defRPr b="1"/>
          </a:pPr>
          <a:r>
            <a:rPr lang="en-US" dirty="0">
              <a:latin typeface="Times New Roman"/>
              <a:cs typeface="Times New Roman"/>
            </a:rPr>
            <a:t>Electronic Submission </a:t>
          </a:r>
        </a:p>
      </dgm:t>
    </dgm:pt>
    <dgm:pt modelId="{C1FF4895-A3BA-4FD7-935D-19644DE82D42}" type="parTrans" cxnId="{F9AAAF00-1ABA-496B-95E2-1BCD87E207E3}">
      <dgm:prSet/>
      <dgm:spPr/>
      <dgm:t>
        <a:bodyPr/>
        <a:lstStyle/>
        <a:p>
          <a:endParaRPr lang="en-US"/>
        </a:p>
      </dgm:t>
    </dgm:pt>
    <dgm:pt modelId="{78CA866D-0702-4D07-9757-F716D42FC220}" type="sibTrans" cxnId="{F9AAAF00-1ABA-496B-95E2-1BCD87E207E3}">
      <dgm:prSet/>
      <dgm:spPr/>
      <dgm:t>
        <a:bodyPr/>
        <a:lstStyle/>
        <a:p>
          <a:endParaRPr lang="en-US"/>
        </a:p>
      </dgm:t>
    </dgm:pt>
    <dgm:pt modelId="{7BB87110-7846-4533-B765-084FDCC8B135}">
      <dgm:prSet/>
      <dgm:spPr/>
      <dgm:t>
        <a:bodyPr/>
        <a:lstStyle/>
        <a:p>
          <a:pPr rtl="0">
            <a:lnSpc>
              <a:spcPct val="100000"/>
            </a:lnSpc>
          </a:pPr>
          <a:r>
            <a:rPr lang="en-US" dirty="0">
              <a:latin typeface="Times New Roman"/>
              <a:cs typeface="Times New Roman"/>
            </a:rPr>
            <a:t>Electronic Applications links found </a:t>
          </a:r>
          <a:r>
            <a:rPr lang="en-US" u="none" dirty="0">
              <a:latin typeface="Times New Roman"/>
              <a:cs typeface="Times New Roman"/>
            </a:rPr>
            <a:t>on the HCD page from </a:t>
          </a:r>
          <a:r>
            <a:rPr lang="en-US" u="none" dirty="0">
              <a:latin typeface="Times New Roman"/>
              <a:cs typeface="Times New Roman"/>
              <a:hlinkClick xmlns:r="http://schemas.openxmlformats.org/officeDocument/2006/relationships" r:id="rId1"/>
            </a:rPr>
            <a:t>SCIF funding</a:t>
          </a:r>
          <a:r>
            <a:rPr lang="en-US" u="none" dirty="0">
              <a:latin typeface="Times New Roman"/>
              <a:cs typeface="Times New Roman"/>
            </a:rPr>
            <a:t> opportunities. </a:t>
          </a:r>
          <a:endParaRPr lang="en-US" u="sng" dirty="0">
            <a:latin typeface="Times New Roman"/>
            <a:cs typeface="Times New Roman"/>
          </a:endParaRPr>
        </a:p>
      </dgm:t>
    </dgm:pt>
    <dgm:pt modelId="{022B7931-C674-4320-B31F-59BC1F70B747}" type="parTrans" cxnId="{6B054934-A32E-4D1D-9985-E935EB9958A3}">
      <dgm:prSet/>
      <dgm:spPr/>
      <dgm:t>
        <a:bodyPr/>
        <a:lstStyle/>
        <a:p>
          <a:endParaRPr lang="en-US"/>
        </a:p>
      </dgm:t>
    </dgm:pt>
    <dgm:pt modelId="{70E1746C-F643-4707-9FBA-0595311DF248}" type="sibTrans" cxnId="{6B054934-A32E-4D1D-9985-E935EB9958A3}">
      <dgm:prSet/>
      <dgm:spPr/>
      <dgm:t>
        <a:bodyPr/>
        <a:lstStyle/>
        <a:p>
          <a:endParaRPr lang="en-US"/>
        </a:p>
      </dgm:t>
    </dgm:pt>
    <dgm:pt modelId="{3525FCC1-10C8-4983-9548-142E5BDA4797}">
      <dgm:prSet/>
      <dgm:spPr/>
      <dgm:t>
        <a:bodyPr/>
        <a:lstStyle/>
        <a:p>
          <a:pPr>
            <a:lnSpc>
              <a:spcPct val="100000"/>
            </a:lnSpc>
          </a:pPr>
          <a:r>
            <a:rPr lang="en-US" dirty="0">
              <a:latin typeface="Times New Roman"/>
              <a:cs typeface="Times New Roman"/>
            </a:rPr>
            <a:t>Applicant Profile </a:t>
          </a:r>
        </a:p>
      </dgm:t>
    </dgm:pt>
    <dgm:pt modelId="{7118F356-E0EB-4B63-BEAA-197CF00E7146}" type="parTrans" cxnId="{5693AB99-0147-4F48-86E0-80D930C27D6F}">
      <dgm:prSet/>
      <dgm:spPr/>
      <dgm:t>
        <a:bodyPr/>
        <a:lstStyle/>
        <a:p>
          <a:endParaRPr lang="en-US"/>
        </a:p>
      </dgm:t>
    </dgm:pt>
    <dgm:pt modelId="{ABF96F87-B9ED-4DE4-A32A-2142D9DC3AD0}" type="sibTrans" cxnId="{5693AB99-0147-4F48-86E0-80D930C27D6F}">
      <dgm:prSet/>
      <dgm:spPr/>
      <dgm:t>
        <a:bodyPr/>
        <a:lstStyle/>
        <a:p>
          <a:endParaRPr lang="en-US"/>
        </a:p>
      </dgm:t>
    </dgm:pt>
    <dgm:pt modelId="{26D0FB94-9B36-441E-8058-6B6270344D52}">
      <dgm:prSet/>
      <dgm:spPr/>
      <dgm:t>
        <a:bodyPr/>
        <a:lstStyle/>
        <a:p>
          <a:pPr>
            <a:lnSpc>
              <a:spcPct val="100000"/>
            </a:lnSpc>
          </a:pPr>
          <a:r>
            <a:rPr lang="en-US" dirty="0">
              <a:latin typeface="Times New Roman"/>
              <a:cs typeface="Times New Roman"/>
            </a:rPr>
            <a:t>Project Applications</a:t>
          </a:r>
        </a:p>
      </dgm:t>
    </dgm:pt>
    <dgm:pt modelId="{D1CA2705-5976-487D-8E8D-7435A7AF1738}" type="parTrans" cxnId="{3359A219-195B-48C0-A692-B9F050E78B99}">
      <dgm:prSet/>
      <dgm:spPr/>
      <dgm:t>
        <a:bodyPr/>
        <a:lstStyle/>
        <a:p>
          <a:endParaRPr lang="en-US"/>
        </a:p>
      </dgm:t>
    </dgm:pt>
    <dgm:pt modelId="{91E71A4F-F4FF-4E2A-B58B-C057AEDD6C03}" type="sibTrans" cxnId="{3359A219-195B-48C0-A692-B9F050E78B99}">
      <dgm:prSet/>
      <dgm:spPr/>
      <dgm:t>
        <a:bodyPr/>
        <a:lstStyle/>
        <a:p>
          <a:endParaRPr lang="en-US"/>
        </a:p>
      </dgm:t>
    </dgm:pt>
    <dgm:pt modelId="{703280E7-AC85-44A4-9A2C-2A98520F67EE}">
      <dgm:prSet/>
      <dgm:spPr/>
      <dgm:t>
        <a:bodyPr/>
        <a:lstStyle/>
        <a:p>
          <a:pPr>
            <a:lnSpc>
              <a:spcPct val="100000"/>
            </a:lnSpc>
            <a:defRPr b="1"/>
          </a:pPr>
          <a:r>
            <a:rPr lang="en-US" dirty="0">
              <a:latin typeface="Times New Roman"/>
              <a:cs typeface="Times New Roman"/>
            </a:rPr>
            <a:t>Set Deadline</a:t>
          </a:r>
        </a:p>
      </dgm:t>
    </dgm:pt>
    <dgm:pt modelId="{FF5C6E54-C75C-4E2F-8F42-6747896EC574}" type="parTrans" cxnId="{F2C6EFDF-F664-4277-82BE-1F744F6DA9A1}">
      <dgm:prSet/>
      <dgm:spPr/>
      <dgm:t>
        <a:bodyPr/>
        <a:lstStyle/>
        <a:p>
          <a:endParaRPr lang="en-US"/>
        </a:p>
      </dgm:t>
    </dgm:pt>
    <dgm:pt modelId="{21B5562B-3B5D-47AB-B115-BB09B829AA2B}" type="sibTrans" cxnId="{F2C6EFDF-F664-4277-82BE-1F744F6DA9A1}">
      <dgm:prSet/>
      <dgm:spPr/>
      <dgm:t>
        <a:bodyPr/>
        <a:lstStyle/>
        <a:p>
          <a:endParaRPr lang="en-US"/>
        </a:p>
      </dgm:t>
    </dgm:pt>
    <dgm:pt modelId="{33678CDC-0E8F-4FAF-A2B6-33BAFECE292A}">
      <dgm:prSet/>
      <dgm:spPr/>
      <dgm:t>
        <a:bodyPr/>
        <a:lstStyle/>
        <a:p>
          <a:pPr rtl="0">
            <a:lnSpc>
              <a:spcPct val="100000"/>
            </a:lnSpc>
          </a:pPr>
          <a:r>
            <a:rPr lang="en-US" dirty="0">
              <a:solidFill>
                <a:srgbClr val="FF0000"/>
              </a:solidFill>
              <a:latin typeface="Times New Roman"/>
              <a:cs typeface="Times New Roman"/>
            </a:rPr>
            <a:t> January 31, 2024, at 4:00 p.m.</a:t>
          </a:r>
          <a:r>
            <a:rPr lang="en-US" dirty="0">
              <a:latin typeface="Times New Roman"/>
              <a:cs typeface="Times New Roman"/>
            </a:rPr>
            <a:t> via electronic submission portal.</a:t>
          </a:r>
        </a:p>
      </dgm:t>
    </dgm:pt>
    <dgm:pt modelId="{D93D92FF-6E15-4D5D-BF7C-F3876701CC41}" type="parTrans" cxnId="{B24E7D43-30B9-4F9B-98D8-90F3223EC87D}">
      <dgm:prSet/>
      <dgm:spPr/>
      <dgm:t>
        <a:bodyPr/>
        <a:lstStyle/>
        <a:p>
          <a:endParaRPr lang="en-US"/>
        </a:p>
      </dgm:t>
    </dgm:pt>
    <dgm:pt modelId="{AB50DE74-1EEC-4D62-8D4C-EAD248B8E92F}" type="sibTrans" cxnId="{B24E7D43-30B9-4F9B-98D8-90F3223EC87D}">
      <dgm:prSet/>
      <dgm:spPr/>
      <dgm:t>
        <a:bodyPr/>
        <a:lstStyle/>
        <a:p>
          <a:endParaRPr lang="en-US"/>
        </a:p>
      </dgm:t>
    </dgm:pt>
    <dgm:pt modelId="{99F2BD90-7738-4889-AF32-C17CB21E9974}" type="pres">
      <dgm:prSet presAssocID="{507430DB-1FC4-4BE9-B1D4-9DF0093B2622}" presName="root" presStyleCnt="0">
        <dgm:presLayoutVars>
          <dgm:dir/>
          <dgm:resizeHandles val="exact"/>
        </dgm:presLayoutVars>
      </dgm:prSet>
      <dgm:spPr/>
    </dgm:pt>
    <dgm:pt modelId="{5BE7B1E5-9D99-4BE7-8968-17A902AB52DE}" type="pres">
      <dgm:prSet presAssocID="{37B18F61-E079-45C8-BE13-16F1FAD12562}" presName="compNode" presStyleCnt="0"/>
      <dgm:spPr/>
    </dgm:pt>
    <dgm:pt modelId="{FBACD51E-BACB-454E-AC05-D6D1FC2B982A}" type="pres">
      <dgm:prSet presAssocID="{37B18F61-E079-45C8-BE13-16F1FAD1256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
        </a:ext>
      </dgm:extLst>
    </dgm:pt>
    <dgm:pt modelId="{120AEEC7-EF89-4497-B9F3-271DD9015E9B}" type="pres">
      <dgm:prSet presAssocID="{37B18F61-E079-45C8-BE13-16F1FAD12562}" presName="iconSpace" presStyleCnt="0"/>
      <dgm:spPr/>
    </dgm:pt>
    <dgm:pt modelId="{220A3568-76DD-46A8-BEC0-A7001413C503}" type="pres">
      <dgm:prSet presAssocID="{37B18F61-E079-45C8-BE13-16F1FAD12562}" presName="parTx" presStyleLbl="revTx" presStyleIdx="0" presStyleCnt="4">
        <dgm:presLayoutVars>
          <dgm:chMax val="0"/>
          <dgm:chPref val="0"/>
        </dgm:presLayoutVars>
      </dgm:prSet>
      <dgm:spPr/>
    </dgm:pt>
    <dgm:pt modelId="{6D841A2F-DEC1-4150-A1A7-0644E09A8840}" type="pres">
      <dgm:prSet presAssocID="{37B18F61-E079-45C8-BE13-16F1FAD12562}" presName="txSpace" presStyleCnt="0"/>
      <dgm:spPr/>
    </dgm:pt>
    <dgm:pt modelId="{A3129B49-D744-48F1-A4FD-E31930A4642D}" type="pres">
      <dgm:prSet presAssocID="{37B18F61-E079-45C8-BE13-16F1FAD12562}" presName="desTx" presStyleLbl="revTx" presStyleIdx="1" presStyleCnt="4">
        <dgm:presLayoutVars/>
      </dgm:prSet>
      <dgm:spPr/>
    </dgm:pt>
    <dgm:pt modelId="{0531C989-5AF7-4F90-A26E-C411A212A20F}" type="pres">
      <dgm:prSet presAssocID="{78CA866D-0702-4D07-9757-F716D42FC220}" presName="sibTrans" presStyleCnt="0"/>
      <dgm:spPr/>
    </dgm:pt>
    <dgm:pt modelId="{310C0E6B-A6E1-4FFB-B8C7-561A1D25C0F6}" type="pres">
      <dgm:prSet presAssocID="{703280E7-AC85-44A4-9A2C-2A98520F67EE}" presName="compNode" presStyleCnt="0"/>
      <dgm:spPr/>
    </dgm:pt>
    <dgm:pt modelId="{BE600C53-C247-4600-AF61-57C5CDB6FD78}" type="pres">
      <dgm:prSet presAssocID="{703280E7-AC85-44A4-9A2C-2A98520F67E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ock"/>
        </a:ext>
      </dgm:extLst>
    </dgm:pt>
    <dgm:pt modelId="{B4AC10FF-16D3-4B17-96BF-A4A9DA917F5B}" type="pres">
      <dgm:prSet presAssocID="{703280E7-AC85-44A4-9A2C-2A98520F67EE}" presName="iconSpace" presStyleCnt="0"/>
      <dgm:spPr/>
    </dgm:pt>
    <dgm:pt modelId="{AB7B1C4D-5061-4D7F-A768-2A4F6D0F97DB}" type="pres">
      <dgm:prSet presAssocID="{703280E7-AC85-44A4-9A2C-2A98520F67EE}" presName="parTx" presStyleLbl="revTx" presStyleIdx="2" presStyleCnt="4">
        <dgm:presLayoutVars>
          <dgm:chMax val="0"/>
          <dgm:chPref val="0"/>
        </dgm:presLayoutVars>
      </dgm:prSet>
      <dgm:spPr/>
    </dgm:pt>
    <dgm:pt modelId="{2DF2D04E-B0A0-48AB-B522-3F0761035D6B}" type="pres">
      <dgm:prSet presAssocID="{703280E7-AC85-44A4-9A2C-2A98520F67EE}" presName="txSpace" presStyleCnt="0"/>
      <dgm:spPr/>
    </dgm:pt>
    <dgm:pt modelId="{A9332275-60E3-4D2F-A620-484C25C7F195}" type="pres">
      <dgm:prSet presAssocID="{703280E7-AC85-44A4-9A2C-2A98520F67EE}" presName="desTx" presStyleLbl="revTx" presStyleIdx="3" presStyleCnt="4">
        <dgm:presLayoutVars/>
      </dgm:prSet>
      <dgm:spPr/>
    </dgm:pt>
  </dgm:ptLst>
  <dgm:cxnLst>
    <dgm:cxn modelId="{F9AAAF00-1ABA-496B-95E2-1BCD87E207E3}" srcId="{507430DB-1FC4-4BE9-B1D4-9DF0093B2622}" destId="{37B18F61-E079-45C8-BE13-16F1FAD12562}" srcOrd="0" destOrd="0" parTransId="{C1FF4895-A3BA-4FD7-935D-19644DE82D42}" sibTransId="{78CA866D-0702-4D07-9757-F716D42FC220}"/>
    <dgm:cxn modelId="{3359A219-195B-48C0-A692-B9F050E78B99}" srcId="{37B18F61-E079-45C8-BE13-16F1FAD12562}" destId="{26D0FB94-9B36-441E-8058-6B6270344D52}" srcOrd="2" destOrd="0" parTransId="{D1CA2705-5976-487D-8E8D-7435A7AF1738}" sibTransId="{91E71A4F-F4FF-4E2A-B58B-C057AEDD6C03}"/>
    <dgm:cxn modelId="{F0F0B52F-ABEB-1E4C-99BB-01D3471EA792}" type="presOf" srcId="{37B18F61-E079-45C8-BE13-16F1FAD12562}" destId="{220A3568-76DD-46A8-BEC0-A7001413C503}" srcOrd="0" destOrd="0" presId="urn:microsoft.com/office/officeart/2018/2/layout/IconLabelDescriptionList"/>
    <dgm:cxn modelId="{6B054934-A32E-4D1D-9985-E935EB9958A3}" srcId="{37B18F61-E079-45C8-BE13-16F1FAD12562}" destId="{7BB87110-7846-4533-B765-084FDCC8B135}" srcOrd="0" destOrd="0" parTransId="{022B7931-C674-4320-B31F-59BC1F70B747}" sibTransId="{70E1746C-F643-4707-9FBA-0595311DF248}"/>
    <dgm:cxn modelId="{1C46E95E-1CED-1842-BAA8-ADF869A62E96}" type="presOf" srcId="{703280E7-AC85-44A4-9A2C-2A98520F67EE}" destId="{AB7B1C4D-5061-4D7F-A768-2A4F6D0F97DB}" srcOrd="0" destOrd="0" presId="urn:microsoft.com/office/officeart/2018/2/layout/IconLabelDescriptionList"/>
    <dgm:cxn modelId="{B24E7D43-30B9-4F9B-98D8-90F3223EC87D}" srcId="{703280E7-AC85-44A4-9A2C-2A98520F67EE}" destId="{33678CDC-0E8F-4FAF-A2B6-33BAFECE292A}" srcOrd="0" destOrd="0" parTransId="{D93D92FF-6E15-4D5D-BF7C-F3876701CC41}" sibTransId="{AB50DE74-1EEC-4D62-8D4C-EAD248B8E92F}"/>
    <dgm:cxn modelId="{296AE047-7A86-354B-9646-5703C173D3DD}" type="presOf" srcId="{507430DB-1FC4-4BE9-B1D4-9DF0093B2622}" destId="{99F2BD90-7738-4889-AF32-C17CB21E9974}" srcOrd="0" destOrd="0" presId="urn:microsoft.com/office/officeart/2018/2/layout/IconLabelDescriptionList"/>
    <dgm:cxn modelId="{23DD2F4F-D719-184B-8B0D-F361C731966B}" type="presOf" srcId="{3525FCC1-10C8-4983-9548-142E5BDA4797}" destId="{A3129B49-D744-48F1-A4FD-E31930A4642D}" srcOrd="0" destOrd="1" presId="urn:microsoft.com/office/officeart/2018/2/layout/IconLabelDescriptionList"/>
    <dgm:cxn modelId="{5693AB99-0147-4F48-86E0-80D930C27D6F}" srcId="{37B18F61-E079-45C8-BE13-16F1FAD12562}" destId="{3525FCC1-10C8-4983-9548-142E5BDA4797}" srcOrd="1" destOrd="0" parTransId="{7118F356-E0EB-4B63-BEAA-197CF00E7146}" sibTransId="{ABF96F87-B9ED-4DE4-A32A-2142D9DC3AD0}"/>
    <dgm:cxn modelId="{D21469A9-759F-1C41-B6ED-AB507117628C}" type="presOf" srcId="{7BB87110-7846-4533-B765-084FDCC8B135}" destId="{A3129B49-D744-48F1-A4FD-E31930A4642D}" srcOrd="0" destOrd="0" presId="urn:microsoft.com/office/officeart/2018/2/layout/IconLabelDescriptionList"/>
    <dgm:cxn modelId="{38F204B2-C048-B941-9290-72CF4B4A973D}" type="presOf" srcId="{33678CDC-0E8F-4FAF-A2B6-33BAFECE292A}" destId="{A9332275-60E3-4D2F-A620-484C25C7F195}" srcOrd="0" destOrd="0" presId="urn:microsoft.com/office/officeart/2018/2/layout/IconLabelDescriptionList"/>
    <dgm:cxn modelId="{F2C6EFDF-F664-4277-82BE-1F744F6DA9A1}" srcId="{507430DB-1FC4-4BE9-B1D4-9DF0093B2622}" destId="{703280E7-AC85-44A4-9A2C-2A98520F67EE}" srcOrd="1" destOrd="0" parTransId="{FF5C6E54-C75C-4E2F-8F42-6747896EC574}" sibTransId="{21B5562B-3B5D-47AB-B115-BB09B829AA2B}"/>
    <dgm:cxn modelId="{83D55CE8-904A-4C40-8D3A-568A3C926528}" type="presOf" srcId="{26D0FB94-9B36-441E-8058-6B6270344D52}" destId="{A3129B49-D744-48F1-A4FD-E31930A4642D}" srcOrd="0" destOrd="2" presId="urn:microsoft.com/office/officeart/2018/2/layout/IconLabelDescriptionList"/>
    <dgm:cxn modelId="{983E54BD-78D7-E943-82AC-DD4498C2F782}" type="presParOf" srcId="{99F2BD90-7738-4889-AF32-C17CB21E9974}" destId="{5BE7B1E5-9D99-4BE7-8968-17A902AB52DE}" srcOrd="0" destOrd="0" presId="urn:microsoft.com/office/officeart/2018/2/layout/IconLabelDescriptionList"/>
    <dgm:cxn modelId="{14350B0B-E882-6743-B74B-91A645A195A9}" type="presParOf" srcId="{5BE7B1E5-9D99-4BE7-8968-17A902AB52DE}" destId="{FBACD51E-BACB-454E-AC05-D6D1FC2B982A}" srcOrd="0" destOrd="0" presId="urn:microsoft.com/office/officeart/2018/2/layout/IconLabelDescriptionList"/>
    <dgm:cxn modelId="{9ACB9314-8ECA-9441-8994-3E7C1AC270EE}" type="presParOf" srcId="{5BE7B1E5-9D99-4BE7-8968-17A902AB52DE}" destId="{120AEEC7-EF89-4497-B9F3-271DD9015E9B}" srcOrd="1" destOrd="0" presId="urn:microsoft.com/office/officeart/2018/2/layout/IconLabelDescriptionList"/>
    <dgm:cxn modelId="{CC66BF4C-5EE8-AE42-93C4-66A7421B2576}" type="presParOf" srcId="{5BE7B1E5-9D99-4BE7-8968-17A902AB52DE}" destId="{220A3568-76DD-46A8-BEC0-A7001413C503}" srcOrd="2" destOrd="0" presId="urn:microsoft.com/office/officeart/2018/2/layout/IconLabelDescriptionList"/>
    <dgm:cxn modelId="{8F906F17-7830-3443-BE1A-C37F4C97B798}" type="presParOf" srcId="{5BE7B1E5-9D99-4BE7-8968-17A902AB52DE}" destId="{6D841A2F-DEC1-4150-A1A7-0644E09A8840}" srcOrd="3" destOrd="0" presId="urn:microsoft.com/office/officeart/2018/2/layout/IconLabelDescriptionList"/>
    <dgm:cxn modelId="{7513B038-9DD8-B544-A1AE-395411A28930}" type="presParOf" srcId="{5BE7B1E5-9D99-4BE7-8968-17A902AB52DE}" destId="{A3129B49-D744-48F1-A4FD-E31930A4642D}" srcOrd="4" destOrd="0" presId="urn:microsoft.com/office/officeart/2018/2/layout/IconLabelDescriptionList"/>
    <dgm:cxn modelId="{FA18B0FF-130D-324F-AE93-769B9A20537A}" type="presParOf" srcId="{99F2BD90-7738-4889-AF32-C17CB21E9974}" destId="{0531C989-5AF7-4F90-A26E-C411A212A20F}" srcOrd="1" destOrd="0" presId="urn:microsoft.com/office/officeart/2018/2/layout/IconLabelDescriptionList"/>
    <dgm:cxn modelId="{F47B7266-EB53-A74E-AC54-EBA2A90B29F9}" type="presParOf" srcId="{99F2BD90-7738-4889-AF32-C17CB21E9974}" destId="{310C0E6B-A6E1-4FFB-B8C7-561A1D25C0F6}" srcOrd="2" destOrd="0" presId="urn:microsoft.com/office/officeart/2018/2/layout/IconLabelDescriptionList"/>
    <dgm:cxn modelId="{155E296B-E3FA-5640-BE99-9A299D4A40FF}" type="presParOf" srcId="{310C0E6B-A6E1-4FFB-B8C7-561A1D25C0F6}" destId="{BE600C53-C247-4600-AF61-57C5CDB6FD78}" srcOrd="0" destOrd="0" presId="urn:microsoft.com/office/officeart/2018/2/layout/IconLabelDescriptionList"/>
    <dgm:cxn modelId="{66540BED-8E95-614D-A686-ED0A6520A7C9}" type="presParOf" srcId="{310C0E6B-A6E1-4FFB-B8C7-561A1D25C0F6}" destId="{B4AC10FF-16D3-4B17-96BF-A4A9DA917F5B}" srcOrd="1" destOrd="0" presId="urn:microsoft.com/office/officeart/2018/2/layout/IconLabelDescriptionList"/>
    <dgm:cxn modelId="{E5B3A4D2-870D-5D49-921C-78B928D7E548}" type="presParOf" srcId="{310C0E6B-A6E1-4FFB-B8C7-561A1D25C0F6}" destId="{AB7B1C4D-5061-4D7F-A768-2A4F6D0F97DB}" srcOrd="2" destOrd="0" presId="urn:microsoft.com/office/officeart/2018/2/layout/IconLabelDescriptionList"/>
    <dgm:cxn modelId="{F57B3FDA-01FE-EE4D-BEF1-C8F2A2864F12}" type="presParOf" srcId="{310C0E6B-A6E1-4FFB-B8C7-561A1D25C0F6}" destId="{2DF2D04E-B0A0-48AB-B522-3F0761035D6B}" srcOrd="3" destOrd="0" presId="urn:microsoft.com/office/officeart/2018/2/layout/IconLabelDescriptionList"/>
    <dgm:cxn modelId="{C50FFC51-0965-F248-A103-4DE6C49F192C}" type="presParOf" srcId="{310C0E6B-A6E1-4FFB-B8C7-561A1D25C0F6}" destId="{A9332275-60E3-4D2F-A620-484C25C7F19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37A80-8205-461C-9238-D7975559A15F}"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863DE8F7-9791-4906-801F-C00E8E728AB8}">
      <dgm:prSet/>
      <dgm:spPr/>
      <dgm:t>
        <a:bodyPr/>
        <a:lstStyle/>
        <a:p>
          <a:pPr>
            <a:defRPr b="1"/>
          </a:pPr>
          <a:r>
            <a:rPr lang="en-US" dirty="0"/>
            <a:t>Access</a:t>
          </a:r>
        </a:p>
      </dgm:t>
    </dgm:pt>
    <dgm:pt modelId="{F8C4CD08-2F57-495D-8FE7-7F3608941276}" type="parTrans" cxnId="{D8FF27AF-39BB-4572-BC7E-F6F4E67D657B}">
      <dgm:prSet/>
      <dgm:spPr/>
      <dgm:t>
        <a:bodyPr/>
        <a:lstStyle/>
        <a:p>
          <a:endParaRPr lang="en-US"/>
        </a:p>
      </dgm:t>
    </dgm:pt>
    <dgm:pt modelId="{6DDC5F19-8998-4E43-AFA4-ED66CEAF9B77}" type="sibTrans" cxnId="{D8FF27AF-39BB-4572-BC7E-F6F4E67D657B}">
      <dgm:prSet/>
      <dgm:spPr/>
      <dgm:t>
        <a:bodyPr/>
        <a:lstStyle/>
        <a:p>
          <a:endParaRPr lang="en-US"/>
        </a:p>
      </dgm:t>
    </dgm:pt>
    <dgm:pt modelId="{C4596F4D-AACA-4BA2-86AC-86AE5C90BB3D}">
      <dgm:prSet/>
      <dgm:spPr/>
      <dgm:t>
        <a:bodyPr/>
        <a:lstStyle/>
        <a:p>
          <a:r>
            <a:rPr lang="en-US" dirty="0"/>
            <a:t>Access links to applications</a:t>
          </a:r>
          <a:r>
            <a:rPr lang="en-US" dirty="0">
              <a:latin typeface="Calibri Light" panose="020F0302020204030204"/>
            </a:rPr>
            <a:t> from HCD web page. Select "Funding Opportunities".</a:t>
          </a:r>
          <a:endParaRPr lang="en-US" dirty="0"/>
        </a:p>
      </dgm:t>
    </dgm:pt>
    <dgm:pt modelId="{2416E188-F767-4374-BF85-5A26C85007FB}" type="parTrans" cxnId="{2B770C81-5ACA-4C5E-B956-8CAA680F3FCC}">
      <dgm:prSet/>
      <dgm:spPr/>
      <dgm:t>
        <a:bodyPr/>
        <a:lstStyle/>
        <a:p>
          <a:endParaRPr lang="en-US"/>
        </a:p>
      </dgm:t>
    </dgm:pt>
    <dgm:pt modelId="{A999E6E2-4BE1-4A6E-9E85-2F264632D518}" type="sibTrans" cxnId="{2B770C81-5ACA-4C5E-B956-8CAA680F3FCC}">
      <dgm:prSet/>
      <dgm:spPr/>
      <dgm:t>
        <a:bodyPr/>
        <a:lstStyle/>
        <a:p>
          <a:endParaRPr lang="en-US"/>
        </a:p>
      </dgm:t>
    </dgm:pt>
    <dgm:pt modelId="{92D316BD-4110-4D14-AB24-5C6B4D72F0A2}">
      <dgm:prSet/>
      <dgm:spPr/>
      <dgm:t>
        <a:bodyPr/>
        <a:lstStyle/>
        <a:p>
          <a:pPr>
            <a:defRPr b="1"/>
          </a:pPr>
          <a:r>
            <a:rPr lang="en-US" dirty="0"/>
            <a:t>Create</a:t>
          </a:r>
        </a:p>
      </dgm:t>
    </dgm:pt>
    <dgm:pt modelId="{CC921719-EF46-420B-81ED-189F4D4052E9}" type="parTrans" cxnId="{B66208EC-339F-4226-B5A1-928B438D1D27}">
      <dgm:prSet/>
      <dgm:spPr/>
      <dgm:t>
        <a:bodyPr/>
        <a:lstStyle/>
        <a:p>
          <a:endParaRPr lang="en-US"/>
        </a:p>
      </dgm:t>
    </dgm:pt>
    <dgm:pt modelId="{FDABD5AF-B432-4A56-8D27-25E5D3EFD649}" type="sibTrans" cxnId="{B66208EC-339F-4226-B5A1-928B438D1D27}">
      <dgm:prSet/>
      <dgm:spPr/>
      <dgm:t>
        <a:bodyPr/>
        <a:lstStyle/>
        <a:p>
          <a:endParaRPr lang="en-US"/>
        </a:p>
      </dgm:t>
    </dgm:pt>
    <dgm:pt modelId="{40AEADAD-9400-459C-825B-4C7F2C8B4594}">
      <dgm:prSet/>
      <dgm:spPr/>
      <dgm:t>
        <a:bodyPr/>
        <a:lstStyle/>
        <a:p>
          <a:r>
            <a:rPr lang="en-US" dirty="0"/>
            <a:t>Create an account with email and password</a:t>
          </a:r>
          <a:r>
            <a:rPr lang="en-US" dirty="0">
              <a:latin typeface="Calibri Light" panose="020F0302020204030204"/>
            </a:rPr>
            <a:t>.</a:t>
          </a:r>
          <a:endParaRPr lang="en-US" dirty="0"/>
        </a:p>
      </dgm:t>
    </dgm:pt>
    <dgm:pt modelId="{6DC2B341-C590-406C-AF3D-5B3E8C73ABE9}" type="parTrans" cxnId="{550EDC00-E470-47D8-8296-78E852D15873}">
      <dgm:prSet/>
      <dgm:spPr/>
      <dgm:t>
        <a:bodyPr/>
        <a:lstStyle/>
        <a:p>
          <a:endParaRPr lang="en-US"/>
        </a:p>
      </dgm:t>
    </dgm:pt>
    <dgm:pt modelId="{7B937F16-35EB-4E9B-AFC4-A133C488D2B6}" type="sibTrans" cxnId="{550EDC00-E470-47D8-8296-78E852D15873}">
      <dgm:prSet/>
      <dgm:spPr/>
      <dgm:t>
        <a:bodyPr/>
        <a:lstStyle/>
        <a:p>
          <a:endParaRPr lang="en-US"/>
        </a:p>
      </dgm:t>
    </dgm:pt>
    <dgm:pt modelId="{C3D3705D-5F00-49BC-95D1-4BF7BA1D292B}">
      <dgm:prSet/>
      <dgm:spPr/>
      <dgm:t>
        <a:bodyPr/>
        <a:lstStyle/>
        <a:p>
          <a:pPr>
            <a:defRPr b="1"/>
          </a:pPr>
          <a:r>
            <a:rPr lang="en-US" dirty="0">
              <a:cs typeface="Calibri Light" panose="020F0302020204030204"/>
            </a:rPr>
            <a:t>Program Overview</a:t>
          </a:r>
          <a:endParaRPr lang="en-US" dirty="0"/>
        </a:p>
      </dgm:t>
    </dgm:pt>
    <dgm:pt modelId="{2A28DFE5-9CD5-4296-8007-42AA66C932CF}" type="parTrans" cxnId="{1376DCB4-32AF-453D-BEE2-12135245DFC2}">
      <dgm:prSet/>
      <dgm:spPr/>
      <dgm:t>
        <a:bodyPr/>
        <a:lstStyle/>
        <a:p>
          <a:endParaRPr lang="en-US"/>
        </a:p>
      </dgm:t>
    </dgm:pt>
    <dgm:pt modelId="{2CBC5A15-CF34-4DEF-B771-2D0FEF3E34E2}" type="sibTrans" cxnId="{1376DCB4-32AF-453D-BEE2-12135245DFC2}">
      <dgm:prSet/>
      <dgm:spPr/>
      <dgm:t>
        <a:bodyPr/>
        <a:lstStyle/>
        <a:p>
          <a:endParaRPr lang="en-US"/>
        </a:p>
      </dgm:t>
    </dgm:pt>
    <dgm:pt modelId="{C458C73E-39FC-4D7D-9CBC-627108C1A030}">
      <dgm:prSet/>
      <dgm:spPr/>
      <dgm:t>
        <a:bodyPr/>
        <a:lstStyle/>
        <a:p>
          <a:endParaRPr lang="en-US" dirty="0"/>
        </a:p>
        <a:p>
          <a:r>
            <a:rPr lang="en-US" dirty="0"/>
            <a:t>Review Program Guidelines</a:t>
          </a:r>
        </a:p>
        <a:p>
          <a:r>
            <a:rPr lang="en-US" dirty="0"/>
            <a:t>Matrix of Required Documents</a:t>
          </a:r>
        </a:p>
      </dgm:t>
    </dgm:pt>
    <dgm:pt modelId="{83BC7C90-3EA4-4BCC-B97B-7D306E79106E}" type="parTrans" cxnId="{7806BDBE-B0D4-4569-84BD-1084119F8CEA}">
      <dgm:prSet/>
      <dgm:spPr/>
      <dgm:t>
        <a:bodyPr/>
        <a:lstStyle/>
        <a:p>
          <a:endParaRPr lang="en-US"/>
        </a:p>
      </dgm:t>
    </dgm:pt>
    <dgm:pt modelId="{C314D44A-9C40-4EB9-858A-62CF789A43F8}" type="sibTrans" cxnId="{7806BDBE-B0D4-4569-84BD-1084119F8CEA}">
      <dgm:prSet/>
      <dgm:spPr/>
      <dgm:t>
        <a:bodyPr/>
        <a:lstStyle/>
        <a:p>
          <a:endParaRPr lang="en-US"/>
        </a:p>
      </dgm:t>
    </dgm:pt>
    <dgm:pt modelId="{0790AD3F-2898-4C5D-B97E-4371A8D1D78B}">
      <dgm:prSet/>
      <dgm:spPr/>
      <dgm:t>
        <a:bodyPr/>
        <a:lstStyle/>
        <a:p>
          <a:endParaRPr lang="en-US" dirty="0">
            <a:latin typeface="Calibri Light" panose="020F0302020204030204"/>
            <a:cs typeface="Calibri Light" panose="020F0302020204030204"/>
          </a:endParaRPr>
        </a:p>
      </dgm:t>
    </dgm:pt>
    <dgm:pt modelId="{A7DE3F52-7A83-448E-9B73-FCEF05E7A1B9}" type="parTrans" cxnId="{5BC92023-AB21-4E30-8ED9-5094DD2A4B19}">
      <dgm:prSet/>
      <dgm:spPr/>
      <dgm:t>
        <a:bodyPr/>
        <a:lstStyle/>
        <a:p>
          <a:endParaRPr lang="en-US"/>
        </a:p>
      </dgm:t>
    </dgm:pt>
    <dgm:pt modelId="{6619F408-FF37-403F-B6F0-040CFFB7D8FE}" type="sibTrans" cxnId="{5BC92023-AB21-4E30-8ED9-5094DD2A4B19}">
      <dgm:prSet/>
      <dgm:spPr/>
      <dgm:t>
        <a:bodyPr/>
        <a:lstStyle/>
        <a:p>
          <a:endParaRPr lang="en-US"/>
        </a:p>
      </dgm:t>
    </dgm:pt>
    <dgm:pt modelId="{170AFA95-5F0B-467D-96E4-F5CFDD769E60}">
      <dgm:prSet/>
      <dgm:spPr/>
      <dgm:t>
        <a:bodyPr/>
        <a:lstStyle/>
        <a:p>
          <a:pPr>
            <a:defRPr b="1"/>
          </a:pPr>
          <a:r>
            <a:rPr lang="en-US" b="1" dirty="0"/>
            <a:t>Program Application</a:t>
          </a:r>
        </a:p>
      </dgm:t>
    </dgm:pt>
    <dgm:pt modelId="{B0335E1B-C202-442F-83EB-49F19B0AD444}" type="parTrans" cxnId="{BB08293F-0718-49DF-BBAC-0B7AB9239579}">
      <dgm:prSet/>
      <dgm:spPr/>
      <dgm:t>
        <a:bodyPr/>
        <a:lstStyle/>
        <a:p>
          <a:endParaRPr lang="en-US"/>
        </a:p>
      </dgm:t>
    </dgm:pt>
    <dgm:pt modelId="{3851191E-DC18-4F00-B683-72735B33DCB7}" type="sibTrans" cxnId="{BB08293F-0718-49DF-BBAC-0B7AB9239579}">
      <dgm:prSet/>
      <dgm:spPr/>
      <dgm:t>
        <a:bodyPr/>
        <a:lstStyle/>
        <a:p>
          <a:endParaRPr lang="en-US"/>
        </a:p>
      </dgm:t>
    </dgm:pt>
    <dgm:pt modelId="{BFDA188B-71F3-43D0-8B8C-C7EC17132627}">
      <dgm:prSet/>
      <dgm:spPr/>
      <dgm:t>
        <a:bodyPr/>
        <a:lstStyle/>
        <a:p>
          <a:endParaRPr lang="en-US" b="1" dirty="0">
            <a:latin typeface="Calibri Light" panose="020F0302020204030204"/>
            <a:cs typeface="Calibri Light" panose="020F0302020204030204"/>
          </a:endParaRPr>
        </a:p>
        <a:p>
          <a:endParaRPr lang="en-US" b="1" dirty="0">
            <a:latin typeface="Calibri Light" panose="020F0302020204030204"/>
            <a:cs typeface="Calibri Light" panose="020F0302020204030204"/>
          </a:endParaRPr>
        </a:p>
        <a:p>
          <a:r>
            <a:rPr lang="en-US" dirty="0"/>
            <a:t>Complete program application(s)</a:t>
          </a:r>
        </a:p>
        <a:p>
          <a:r>
            <a:rPr lang="en-US" dirty="0"/>
            <a:t>Move to Application Agency information, upload required documents, agency and program budgets, experience narratives.</a:t>
          </a:r>
        </a:p>
        <a:p>
          <a:endParaRPr lang="en-US" dirty="0"/>
        </a:p>
        <a:p>
          <a:endParaRPr lang="en-US" dirty="0"/>
        </a:p>
      </dgm:t>
    </dgm:pt>
    <dgm:pt modelId="{2CC4B7F3-B32F-4DFC-9135-0A56CD306C67}" type="parTrans" cxnId="{389233E2-4CCD-4497-B97E-82BE317AC4BE}">
      <dgm:prSet/>
      <dgm:spPr/>
      <dgm:t>
        <a:bodyPr/>
        <a:lstStyle/>
        <a:p>
          <a:endParaRPr lang="en-US"/>
        </a:p>
      </dgm:t>
    </dgm:pt>
    <dgm:pt modelId="{A9EA64D4-2AB2-4BF2-B6E7-94988C164D2E}" type="sibTrans" cxnId="{389233E2-4CCD-4497-B97E-82BE317AC4BE}">
      <dgm:prSet/>
      <dgm:spPr/>
      <dgm:t>
        <a:bodyPr/>
        <a:lstStyle/>
        <a:p>
          <a:endParaRPr lang="en-US"/>
        </a:p>
      </dgm:t>
    </dgm:pt>
    <dgm:pt modelId="{7E90E7AF-86E7-40E7-A726-AC513A6E3132}">
      <dgm:prSet/>
      <dgm:spPr/>
      <dgm:t>
        <a:bodyPr/>
        <a:lstStyle/>
        <a:p>
          <a:pPr>
            <a:defRPr b="1"/>
          </a:pPr>
          <a:r>
            <a:rPr lang="en-US" dirty="0">
              <a:cs typeface="Calibri Light" panose="020F0302020204030204"/>
            </a:rPr>
            <a:t>Save/Submit</a:t>
          </a:r>
          <a:endParaRPr lang="en-US" dirty="0"/>
        </a:p>
      </dgm:t>
    </dgm:pt>
    <dgm:pt modelId="{DCA52BDB-D941-4F6C-ADFF-F18B2811DD45}" type="parTrans" cxnId="{147E2B53-9A7A-4024-BEED-2AE6F1E3B8D9}">
      <dgm:prSet/>
      <dgm:spPr/>
      <dgm:t>
        <a:bodyPr/>
        <a:lstStyle/>
        <a:p>
          <a:endParaRPr lang="en-US"/>
        </a:p>
      </dgm:t>
    </dgm:pt>
    <dgm:pt modelId="{E19C6DCE-9C55-4B6A-870B-2687E7A6E3BA}" type="sibTrans" cxnId="{147E2B53-9A7A-4024-BEED-2AE6F1E3B8D9}">
      <dgm:prSet/>
      <dgm:spPr/>
      <dgm:t>
        <a:bodyPr/>
        <a:lstStyle/>
        <a:p>
          <a:endParaRPr lang="en-US"/>
        </a:p>
      </dgm:t>
    </dgm:pt>
    <dgm:pt modelId="{79A55567-EA71-412C-8134-28720A149FFE}">
      <dgm:prSet/>
      <dgm:spPr/>
      <dgm:t>
        <a:bodyPr/>
        <a:lstStyle/>
        <a:p>
          <a:r>
            <a:rPr lang="en-US" dirty="0"/>
            <a:t>Applications can be saved until ready for submission</a:t>
          </a:r>
          <a:r>
            <a:rPr lang="en-US" dirty="0">
              <a:latin typeface="Calibri Light" panose="020F0302020204030204"/>
            </a:rPr>
            <a:t>.  Please print application for your files.</a:t>
          </a:r>
          <a:endParaRPr lang="en-US" dirty="0"/>
        </a:p>
      </dgm:t>
    </dgm:pt>
    <dgm:pt modelId="{E174137E-5340-4EAB-A3DD-6BB4288BF90A}" type="parTrans" cxnId="{5C59DF46-308C-4D68-B058-22CCCEDCAA6E}">
      <dgm:prSet/>
      <dgm:spPr/>
      <dgm:t>
        <a:bodyPr/>
        <a:lstStyle/>
        <a:p>
          <a:endParaRPr lang="en-US"/>
        </a:p>
      </dgm:t>
    </dgm:pt>
    <dgm:pt modelId="{4D531243-2D78-473B-ABF7-F0B55687B383}" type="sibTrans" cxnId="{5C59DF46-308C-4D68-B058-22CCCEDCAA6E}">
      <dgm:prSet/>
      <dgm:spPr/>
      <dgm:t>
        <a:bodyPr/>
        <a:lstStyle/>
        <a:p>
          <a:endParaRPr lang="en-US"/>
        </a:p>
      </dgm:t>
    </dgm:pt>
    <dgm:pt modelId="{5EF1C45A-A3E6-4CDE-B110-CE308D9EACA3}">
      <dgm:prSet phldr="0"/>
      <dgm:spPr/>
      <dgm:t>
        <a:bodyPr/>
        <a:lstStyle/>
        <a:p>
          <a:endParaRPr lang="en-US" dirty="0"/>
        </a:p>
      </dgm:t>
    </dgm:pt>
    <dgm:pt modelId="{FB93B5BB-91BD-4D93-A9F5-943CB7593F52}" type="parTrans" cxnId="{FE6E0E0B-7B0F-41F2-A499-D0196238EF4A}">
      <dgm:prSet/>
      <dgm:spPr/>
      <dgm:t>
        <a:bodyPr/>
        <a:lstStyle/>
        <a:p>
          <a:endParaRPr lang="en-US"/>
        </a:p>
      </dgm:t>
    </dgm:pt>
    <dgm:pt modelId="{3B0DA28D-E137-414F-A06F-0FD40F0C6C8B}" type="sibTrans" cxnId="{FE6E0E0B-7B0F-41F2-A499-D0196238EF4A}">
      <dgm:prSet/>
      <dgm:spPr/>
      <dgm:t>
        <a:bodyPr/>
        <a:lstStyle/>
        <a:p>
          <a:endParaRPr lang="en-US"/>
        </a:p>
      </dgm:t>
    </dgm:pt>
    <dgm:pt modelId="{E4A411F8-240A-4034-95F9-B269C12B876F}" type="pres">
      <dgm:prSet presAssocID="{FA637A80-8205-461C-9238-D7975559A15F}" presName="Name0" presStyleCnt="0">
        <dgm:presLayoutVars>
          <dgm:dir/>
          <dgm:animLvl val="lvl"/>
          <dgm:resizeHandles val="exact"/>
        </dgm:presLayoutVars>
      </dgm:prSet>
      <dgm:spPr/>
    </dgm:pt>
    <dgm:pt modelId="{3E0E4E94-C482-43B3-99FF-56643AD52015}" type="pres">
      <dgm:prSet presAssocID="{7E90E7AF-86E7-40E7-A726-AC513A6E3132}" presName="boxAndChildren" presStyleCnt="0"/>
      <dgm:spPr/>
    </dgm:pt>
    <dgm:pt modelId="{EF0102FF-773F-460A-AD0A-63A18E307390}" type="pres">
      <dgm:prSet presAssocID="{7E90E7AF-86E7-40E7-A726-AC513A6E3132}" presName="parentTextBox" presStyleLbl="alignNode1" presStyleIdx="0" presStyleCnt="5"/>
      <dgm:spPr/>
    </dgm:pt>
    <dgm:pt modelId="{F3D0E189-5A5A-4F62-B2F5-64BED4BBAE58}" type="pres">
      <dgm:prSet presAssocID="{7E90E7AF-86E7-40E7-A726-AC513A6E3132}" presName="descendantBox" presStyleLbl="bgAccFollowNode1" presStyleIdx="0" presStyleCnt="5"/>
      <dgm:spPr/>
    </dgm:pt>
    <dgm:pt modelId="{FD847A50-18BA-48AC-9F36-07425EE530B5}" type="pres">
      <dgm:prSet presAssocID="{3851191E-DC18-4F00-B683-72735B33DCB7}" presName="sp" presStyleCnt="0"/>
      <dgm:spPr/>
    </dgm:pt>
    <dgm:pt modelId="{DA9215FE-962C-4942-AE0A-B2ACAF616E65}" type="pres">
      <dgm:prSet presAssocID="{170AFA95-5F0B-467D-96E4-F5CFDD769E60}" presName="arrowAndChildren" presStyleCnt="0"/>
      <dgm:spPr/>
    </dgm:pt>
    <dgm:pt modelId="{105578BE-F755-4420-830F-904E8E454876}" type="pres">
      <dgm:prSet presAssocID="{170AFA95-5F0B-467D-96E4-F5CFDD769E60}" presName="parentTextArrow" presStyleLbl="node1" presStyleIdx="0" presStyleCnt="0"/>
      <dgm:spPr/>
    </dgm:pt>
    <dgm:pt modelId="{5EE3F169-7129-454A-9523-39E8DC170E68}" type="pres">
      <dgm:prSet presAssocID="{170AFA95-5F0B-467D-96E4-F5CFDD769E60}" presName="arrow" presStyleLbl="alignNode1" presStyleIdx="1" presStyleCnt="5"/>
      <dgm:spPr/>
    </dgm:pt>
    <dgm:pt modelId="{909CA1B6-881A-4383-8CE9-6B313ED4F145}" type="pres">
      <dgm:prSet presAssocID="{170AFA95-5F0B-467D-96E4-F5CFDD769E60}" presName="descendantArrow" presStyleLbl="bgAccFollowNode1" presStyleIdx="1" presStyleCnt="5"/>
      <dgm:spPr/>
    </dgm:pt>
    <dgm:pt modelId="{2A92F311-00DB-4BED-981E-7BC2EC93AC7F}" type="pres">
      <dgm:prSet presAssocID="{2CBC5A15-CF34-4DEF-B771-2D0FEF3E34E2}" presName="sp" presStyleCnt="0"/>
      <dgm:spPr/>
    </dgm:pt>
    <dgm:pt modelId="{D619B9DE-5F6D-4BE5-BDE2-4F8F31D043E6}" type="pres">
      <dgm:prSet presAssocID="{C3D3705D-5F00-49BC-95D1-4BF7BA1D292B}" presName="arrowAndChildren" presStyleCnt="0"/>
      <dgm:spPr/>
    </dgm:pt>
    <dgm:pt modelId="{4D90FFDF-2967-48FB-B809-03F6C1AE0E7E}" type="pres">
      <dgm:prSet presAssocID="{C3D3705D-5F00-49BC-95D1-4BF7BA1D292B}" presName="parentTextArrow" presStyleLbl="node1" presStyleIdx="0" presStyleCnt="0"/>
      <dgm:spPr/>
    </dgm:pt>
    <dgm:pt modelId="{3C4202CD-35F0-429C-B6AC-F09670729061}" type="pres">
      <dgm:prSet presAssocID="{C3D3705D-5F00-49BC-95D1-4BF7BA1D292B}" presName="arrow" presStyleLbl="alignNode1" presStyleIdx="2" presStyleCnt="5"/>
      <dgm:spPr/>
    </dgm:pt>
    <dgm:pt modelId="{6F45E1A6-28CD-4FB4-8049-8EDF4956171D}" type="pres">
      <dgm:prSet presAssocID="{C3D3705D-5F00-49BC-95D1-4BF7BA1D292B}" presName="descendantArrow" presStyleLbl="bgAccFollowNode1" presStyleIdx="2" presStyleCnt="5"/>
      <dgm:spPr/>
    </dgm:pt>
    <dgm:pt modelId="{F6468A70-7049-426E-BAD9-573A31B8F1DB}" type="pres">
      <dgm:prSet presAssocID="{FDABD5AF-B432-4A56-8D27-25E5D3EFD649}" presName="sp" presStyleCnt="0"/>
      <dgm:spPr/>
    </dgm:pt>
    <dgm:pt modelId="{2A20713C-07EA-4F27-836F-80E41E54E9CB}" type="pres">
      <dgm:prSet presAssocID="{92D316BD-4110-4D14-AB24-5C6B4D72F0A2}" presName="arrowAndChildren" presStyleCnt="0"/>
      <dgm:spPr/>
    </dgm:pt>
    <dgm:pt modelId="{A57BFE3A-09C4-4D76-866E-FD0641B01B6F}" type="pres">
      <dgm:prSet presAssocID="{92D316BD-4110-4D14-AB24-5C6B4D72F0A2}" presName="parentTextArrow" presStyleLbl="node1" presStyleIdx="0" presStyleCnt="0"/>
      <dgm:spPr/>
    </dgm:pt>
    <dgm:pt modelId="{19E4875E-EA86-4403-91D6-9E9B5E39D092}" type="pres">
      <dgm:prSet presAssocID="{92D316BD-4110-4D14-AB24-5C6B4D72F0A2}" presName="arrow" presStyleLbl="alignNode1" presStyleIdx="3" presStyleCnt="5"/>
      <dgm:spPr/>
    </dgm:pt>
    <dgm:pt modelId="{8F5604AA-16D0-4554-9E8D-577C0DED6B22}" type="pres">
      <dgm:prSet presAssocID="{92D316BD-4110-4D14-AB24-5C6B4D72F0A2}" presName="descendantArrow" presStyleLbl="bgAccFollowNode1" presStyleIdx="3" presStyleCnt="5"/>
      <dgm:spPr/>
    </dgm:pt>
    <dgm:pt modelId="{5710B89B-F20C-4E89-9FC1-E83654D1BA4F}" type="pres">
      <dgm:prSet presAssocID="{6DDC5F19-8998-4E43-AFA4-ED66CEAF9B77}" presName="sp" presStyleCnt="0"/>
      <dgm:spPr/>
    </dgm:pt>
    <dgm:pt modelId="{544FDCC1-E15C-41F8-96ED-7A00B729A869}" type="pres">
      <dgm:prSet presAssocID="{863DE8F7-9791-4906-801F-C00E8E728AB8}" presName="arrowAndChildren" presStyleCnt="0"/>
      <dgm:spPr/>
    </dgm:pt>
    <dgm:pt modelId="{B547C3A2-1CC7-46E4-9CA8-706471CF2DE2}" type="pres">
      <dgm:prSet presAssocID="{863DE8F7-9791-4906-801F-C00E8E728AB8}" presName="parentTextArrow" presStyleLbl="node1" presStyleIdx="0" presStyleCnt="0"/>
      <dgm:spPr/>
    </dgm:pt>
    <dgm:pt modelId="{7903BEC8-A4D4-4424-AD40-8ECEE64C424B}" type="pres">
      <dgm:prSet presAssocID="{863DE8F7-9791-4906-801F-C00E8E728AB8}" presName="arrow" presStyleLbl="alignNode1" presStyleIdx="4" presStyleCnt="5"/>
      <dgm:spPr/>
    </dgm:pt>
    <dgm:pt modelId="{A0906C47-A1C9-4B20-B849-87EB7D58F9CC}" type="pres">
      <dgm:prSet presAssocID="{863DE8F7-9791-4906-801F-C00E8E728AB8}" presName="descendantArrow" presStyleLbl="bgAccFollowNode1" presStyleIdx="4" presStyleCnt="5"/>
      <dgm:spPr/>
    </dgm:pt>
  </dgm:ptLst>
  <dgm:cxnLst>
    <dgm:cxn modelId="{550EDC00-E470-47D8-8296-78E852D15873}" srcId="{92D316BD-4110-4D14-AB24-5C6B4D72F0A2}" destId="{40AEADAD-9400-459C-825B-4C7F2C8B4594}" srcOrd="0" destOrd="0" parTransId="{6DC2B341-C590-406C-AF3D-5B3E8C73ABE9}" sibTransId="{7B937F16-35EB-4E9B-AFC4-A133C488D2B6}"/>
    <dgm:cxn modelId="{B01E3201-29F8-491C-B980-BA25A4F12C88}" type="presOf" srcId="{92D316BD-4110-4D14-AB24-5C6B4D72F0A2}" destId="{19E4875E-EA86-4403-91D6-9E9B5E39D092}" srcOrd="1" destOrd="0" presId="urn:microsoft.com/office/officeart/2016/7/layout/VerticalDownArrowProcess"/>
    <dgm:cxn modelId="{E4732708-D679-4296-96A9-30ED4C4B25E0}" type="presOf" srcId="{C4596F4D-AACA-4BA2-86AC-86AE5C90BB3D}" destId="{A0906C47-A1C9-4B20-B849-87EB7D58F9CC}" srcOrd="0" destOrd="0" presId="urn:microsoft.com/office/officeart/2016/7/layout/VerticalDownArrowProcess"/>
    <dgm:cxn modelId="{11453C09-9D83-4B31-94F4-9E1A60D3E85E}" type="presOf" srcId="{40AEADAD-9400-459C-825B-4C7F2C8B4594}" destId="{8F5604AA-16D0-4554-9E8D-577C0DED6B22}" srcOrd="0" destOrd="0" presId="urn:microsoft.com/office/officeart/2016/7/layout/VerticalDownArrowProcess"/>
    <dgm:cxn modelId="{FE6E0E0B-7B0F-41F2-A499-D0196238EF4A}" srcId="{C3D3705D-5F00-49BC-95D1-4BF7BA1D292B}" destId="{5EF1C45A-A3E6-4CDE-B110-CE308D9EACA3}" srcOrd="2" destOrd="0" parTransId="{FB93B5BB-91BD-4D93-A9F5-943CB7593F52}" sibTransId="{3B0DA28D-E137-414F-A06F-0FD40F0C6C8B}"/>
    <dgm:cxn modelId="{FA66CA0D-70CF-446D-9CF3-A14DDBA75CA7}" type="presOf" srcId="{863DE8F7-9791-4906-801F-C00E8E728AB8}" destId="{7903BEC8-A4D4-4424-AD40-8ECEE64C424B}" srcOrd="1" destOrd="0" presId="urn:microsoft.com/office/officeart/2016/7/layout/VerticalDownArrowProcess"/>
    <dgm:cxn modelId="{A4209E12-E941-46B1-B500-AEE1E67682AF}" type="presOf" srcId="{C3D3705D-5F00-49BC-95D1-4BF7BA1D292B}" destId="{3C4202CD-35F0-429C-B6AC-F09670729061}" srcOrd="1" destOrd="0" presId="urn:microsoft.com/office/officeart/2016/7/layout/VerticalDownArrowProcess"/>
    <dgm:cxn modelId="{0E266A21-300E-44FE-B9D9-12FA63B77B1E}" type="presOf" srcId="{170AFA95-5F0B-467D-96E4-F5CFDD769E60}" destId="{5EE3F169-7129-454A-9523-39E8DC170E68}" srcOrd="1" destOrd="0" presId="urn:microsoft.com/office/officeart/2016/7/layout/VerticalDownArrowProcess"/>
    <dgm:cxn modelId="{5BC92023-AB21-4E30-8ED9-5094DD2A4B19}" srcId="{C3D3705D-5F00-49BC-95D1-4BF7BA1D292B}" destId="{0790AD3F-2898-4C5D-B97E-4371A8D1D78B}" srcOrd="1" destOrd="0" parTransId="{A7DE3F52-7A83-448E-9B73-FCEF05E7A1B9}" sibTransId="{6619F408-FF37-403F-B6F0-040CFFB7D8FE}"/>
    <dgm:cxn modelId="{22D08637-9A8A-47C7-9BAD-F6A0F634797F}" type="presOf" srcId="{C3D3705D-5F00-49BC-95D1-4BF7BA1D292B}" destId="{4D90FFDF-2967-48FB-B809-03F6C1AE0E7E}" srcOrd="0" destOrd="0" presId="urn:microsoft.com/office/officeart/2016/7/layout/VerticalDownArrowProcess"/>
    <dgm:cxn modelId="{BB08293F-0718-49DF-BBAC-0B7AB9239579}" srcId="{FA637A80-8205-461C-9238-D7975559A15F}" destId="{170AFA95-5F0B-467D-96E4-F5CFDD769E60}" srcOrd="3" destOrd="0" parTransId="{B0335E1B-C202-442F-83EB-49F19B0AD444}" sibTransId="{3851191E-DC18-4F00-B683-72735B33DCB7}"/>
    <dgm:cxn modelId="{D766EB5C-B1DC-48D8-9047-3BA93FB75ED0}" type="presOf" srcId="{863DE8F7-9791-4906-801F-C00E8E728AB8}" destId="{B547C3A2-1CC7-46E4-9CA8-706471CF2DE2}" srcOrd="0" destOrd="0" presId="urn:microsoft.com/office/officeart/2016/7/layout/VerticalDownArrowProcess"/>
    <dgm:cxn modelId="{0CE8E460-917E-46E7-8D50-FE33F1BF9764}" type="presOf" srcId="{0790AD3F-2898-4C5D-B97E-4371A8D1D78B}" destId="{6F45E1A6-28CD-4FB4-8049-8EDF4956171D}" srcOrd="0" destOrd="1" presId="urn:microsoft.com/office/officeart/2016/7/layout/VerticalDownArrowProcess"/>
    <dgm:cxn modelId="{8CF0D742-6C1D-49E9-8B24-7D36649EA7D7}" type="presOf" srcId="{FA637A80-8205-461C-9238-D7975559A15F}" destId="{E4A411F8-240A-4034-95F9-B269C12B876F}" srcOrd="0" destOrd="0" presId="urn:microsoft.com/office/officeart/2016/7/layout/VerticalDownArrowProcess"/>
    <dgm:cxn modelId="{F3DC2544-F4F7-4488-974F-49E5FE176A5C}" type="presOf" srcId="{C458C73E-39FC-4D7D-9CBC-627108C1A030}" destId="{6F45E1A6-28CD-4FB4-8049-8EDF4956171D}" srcOrd="0" destOrd="0" presId="urn:microsoft.com/office/officeart/2016/7/layout/VerticalDownArrowProcess"/>
    <dgm:cxn modelId="{5C59DF46-308C-4D68-B058-22CCCEDCAA6E}" srcId="{7E90E7AF-86E7-40E7-A726-AC513A6E3132}" destId="{79A55567-EA71-412C-8134-28720A149FFE}" srcOrd="0" destOrd="0" parTransId="{E174137E-5340-4EAB-A3DD-6BB4288BF90A}" sibTransId="{4D531243-2D78-473B-ABF7-F0B55687B383}"/>
    <dgm:cxn modelId="{AE6EA947-0CF9-437F-9E0B-3CCF21B7B456}" type="presOf" srcId="{79A55567-EA71-412C-8134-28720A149FFE}" destId="{F3D0E189-5A5A-4F62-B2F5-64BED4BBAE58}" srcOrd="0" destOrd="0" presId="urn:microsoft.com/office/officeart/2016/7/layout/VerticalDownArrowProcess"/>
    <dgm:cxn modelId="{147E2B53-9A7A-4024-BEED-2AE6F1E3B8D9}" srcId="{FA637A80-8205-461C-9238-D7975559A15F}" destId="{7E90E7AF-86E7-40E7-A726-AC513A6E3132}" srcOrd="4" destOrd="0" parTransId="{DCA52BDB-D941-4F6C-ADFF-F18B2811DD45}" sibTransId="{E19C6DCE-9C55-4B6A-870B-2687E7A6E3BA}"/>
    <dgm:cxn modelId="{19947B7B-51EA-4B7D-B06E-0C8A26E320D2}" type="presOf" srcId="{92D316BD-4110-4D14-AB24-5C6B4D72F0A2}" destId="{A57BFE3A-09C4-4D76-866E-FD0641B01B6F}" srcOrd="0" destOrd="0" presId="urn:microsoft.com/office/officeart/2016/7/layout/VerticalDownArrowProcess"/>
    <dgm:cxn modelId="{2B770C81-5ACA-4C5E-B956-8CAA680F3FCC}" srcId="{863DE8F7-9791-4906-801F-C00E8E728AB8}" destId="{C4596F4D-AACA-4BA2-86AC-86AE5C90BB3D}" srcOrd="0" destOrd="0" parTransId="{2416E188-F767-4374-BF85-5A26C85007FB}" sibTransId="{A999E6E2-4BE1-4A6E-9E85-2F264632D518}"/>
    <dgm:cxn modelId="{D8FF27AF-39BB-4572-BC7E-F6F4E67D657B}" srcId="{FA637A80-8205-461C-9238-D7975559A15F}" destId="{863DE8F7-9791-4906-801F-C00E8E728AB8}" srcOrd="0" destOrd="0" parTransId="{F8C4CD08-2F57-495D-8FE7-7F3608941276}" sibTransId="{6DDC5F19-8998-4E43-AFA4-ED66CEAF9B77}"/>
    <dgm:cxn modelId="{1376DCB4-32AF-453D-BEE2-12135245DFC2}" srcId="{FA637A80-8205-461C-9238-D7975559A15F}" destId="{C3D3705D-5F00-49BC-95D1-4BF7BA1D292B}" srcOrd="2" destOrd="0" parTransId="{2A28DFE5-9CD5-4296-8007-42AA66C932CF}" sibTransId="{2CBC5A15-CF34-4DEF-B771-2D0FEF3E34E2}"/>
    <dgm:cxn modelId="{7806BDBE-B0D4-4569-84BD-1084119F8CEA}" srcId="{C3D3705D-5F00-49BC-95D1-4BF7BA1D292B}" destId="{C458C73E-39FC-4D7D-9CBC-627108C1A030}" srcOrd="0" destOrd="0" parTransId="{83BC7C90-3EA4-4BCC-B97B-7D306E79106E}" sibTransId="{C314D44A-9C40-4EB9-858A-62CF789A43F8}"/>
    <dgm:cxn modelId="{48A783C8-37EF-43E5-8B88-8DE4663FF599}" type="presOf" srcId="{170AFA95-5F0B-467D-96E4-F5CFDD769E60}" destId="{105578BE-F755-4420-830F-904E8E454876}" srcOrd="0" destOrd="0" presId="urn:microsoft.com/office/officeart/2016/7/layout/VerticalDownArrowProcess"/>
    <dgm:cxn modelId="{9F0D88D2-4518-418B-9BDC-C8194EE5C4D5}" type="presOf" srcId="{5EF1C45A-A3E6-4CDE-B110-CE308D9EACA3}" destId="{6F45E1A6-28CD-4FB4-8049-8EDF4956171D}" srcOrd="0" destOrd="2" presId="urn:microsoft.com/office/officeart/2016/7/layout/VerticalDownArrowProcess"/>
    <dgm:cxn modelId="{389233E2-4CCD-4497-B97E-82BE317AC4BE}" srcId="{170AFA95-5F0B-467D-96E4-F5CFDD769E60}" destId="{BFDA188B-71F3-43D0-8B8C-C7EC17132627}" srcOrd="0" destOrd="0" parTransId="{2CC4B7F3-B32F-4DFC-9135-0A56CD306C67}" sibTransId="{A9EA64D4-2AB2-4BF2-B6E7-94988C164D2E}"/>
    <dgm:cxn modelId="{454374E8-EEEF-4ADD-9797-187719609D3A}" type="presOf" srcId="{BFDA188B-71F3-43D0-8B8C-C7EC17132627}" destId="{909CA1B6-881A-4383-8CE9-6B313ED4F145}" srcOrd="0" destOrd="0" presId="urn:microsoft.com/office/officeart/2016/7/layout/VerticalDownArrowProcess"/>
    <dgm:cxn modelId="{B66208EC-339F-4226-B5A1-928B438D1D27}" srcId="{FA637A80-8205-461C-9238-D7975559A15F}" destId="{92D316BD-4110-4D14-AB24-5C6B4D72F0A2}" srcOrd="1" destOrd="0" parTransId="{CC921719-EF46-420B-81ED-189F4D4052E9}" sibTransId="{FDABD5AF-B432-4A56-8D27-25E5D3EFD649}"/>
    <dgm:cxn modelId="{10808AF1-7008-4D8F-8BFF-1178EC5A6601}" type="presOf" srcId="{7E90E7AF-86E7-40E7-A726-AC513A6E3132}" destId="{EF0102FF-773F-460A-AD0A-63A18E307390}" srcOrd="0" destOrd="0" presId="urn:microsoft.com/office/officeart/2016/7/layout/VerticalDownArrowProcess"/>
    <dgm:cxn modelId="{63B65641-589A-48DF-B28F-9D0FA4988217}" type="presParOf" srcId="{E4A411F8-240A-4034-95F9-B269C12B876F}" destId="{3E0E4E94-C482-43B3-99FF-56643AD52015}" srcOrd="0" destOrd="0" presId="urn:microsoft.com/office/officeart/2016/7/layout/VerticalDownArrowProcess"/>
    <dgm:cxn modelId="{E6756EFA-C4BE-4674-BB3D-1BCA81648D7C}" type="presParOf" srcId="{3E0E4E94-C482-43B3-99FF-56643AD52015}" destId="{EF0102FF-773F-460A-AD0A-63A18E307390}" srcOrd="0" destOrd="0" presId="urn:microsoft.com/office/officeart/2016/7/layout/VerticalDownArrowProcess"/>
    <dgm:cxn modelId="{418A516C-05C6-4D5E-8298-BDF2A9F2C4A9}" type="presParOf" srcId="{3E0E4E94-C482-43B3-99FF-56643AD52015}" destId="{F3D0E189-5A5A-4F62-B2F5-64BED4BBAE58}" srcOrd="1" destOrd="0" presId="urn:microsoft.com/office/officeart/2016/7/layout/VerticalDownArrowProcess"/>
    <dgm:cxn modelId="{9DA89CE9-8246-48FA-B22A-F4C4BE4A194D}" type="presParOf" srcId="{E4A411F8-240A-4034-95F9-B269C12B876F}" destId="{FD847A50-18BA-48AC-9F36-07425EE530B5}" srcOrd="1" destOrd="0" presId="urn:microsoft.com/office/officeart/2016/7/layout/VerticalDownArrowProcess"/>
    <dgm:cxn modelId="{56ED82FA-1F97-46C9-B41A-9C1F18ACAD76}" type="presParOf" srcId="{E4A411F8-240A-4034-95F9-B269C12B876F}" destId="{DA9215FE-962C-4942-AE0A-B2ACAF616E65}" srcOrd="2" destOrd="0" presId="urn:microsoft.com/office/officeart/2016/7/layout/VerticalDownArrowProcess"/>
    <dgm:cxn modelId="{1EFAF5E6-966B-4224-86BD-D59E8727D07F}" type="presParOf" srcId="{DA9215FE-962C-4942-AE0A-B2ACAF616E65}" destId="{105578BE-F755-4420-830F-904E8E454876}" srcOrd="0" destOrd="0" presId="urn:microsoft.com/office/officeart/2016/7/layout/VerticalDownArrowProcess"/>
    <dgm:cxn modelId="{CC024BDE-7CBB-43A5-B85B-ACD143D5ED6E}" type="presParOf" srcId="{DA9215FE-962C-4942-AE0A-B2ACAF616E65}" destId="{5EE3F169-7129-454A-9523-39E8DC170E68}" srcOrd="1" destOrd="0" presId="urn:microsoft.com/office/officeart/2016/7/layout/VerticalDownArrowProcess"/>
    <dgm:cxn modelId="{AC413F16-31A8-4A2A-8316-A22B5B6CB72C}" type="presParOf" srcId="{DA9215FE-962C-4942-AE0A-B2ACAF616E65}" destId="{909CA1B6-881A-4383-8CE9-6B313ED4F145}" srcOrd="2" destOrd="0" presId="urn:microsoft.com/office/officeart/2016/7/layout/VerticalDownArrowProcess"/>
    <dgm:cxn modelId="{AF37DCBE-F592-44E3-ACF9-2BD2808DA941}" type="presParOf" srcId="{E4A411F8-240A-4034-95F9-B269C12B876F}" destId="{2A92F311-00DB-4BED-981E-7BC2EC93AC7F}" srcOrd="3" destOrd="0" presId="urn:microsoft.com/office/officeart/2016/7/layout/VerticalDownArrowProcess"/>
    <dgm:cxn modelId="{B9A5803E-762F-4F32-8D79-21326C457312}" type="presParOf" srcId="{E4A411F8-240A-4034-95F9-B269C12B876F}" destId="{D619B9DE-5F6D-4BE5-BDE2-4F8F31D043E6}" srcOrd="4" destOrd="0" presId="urn:microsoft.com/office/officeart/2016/7/layout/VerticalDownArrowProcess"/>
    <dgm:cxn modelId="{3DBD0A8D-7AFD-462E-A638-9EFF92A513A1}" type="presParOf" srcId="{D619B9DE-5F6D-4BE5-BDE2-4F8F31D043E6}" destId="{4D90FFDF-2967-48FB-B809-03F6C1AE0E7E}" srcOrd="0" destOrd="0" presId="urn:microsoft.com/office/officeart/2016/7/layout/VerticalDownArrowProcess"/>
    <dgm:cxn modelId="{279829BD-0198-4461-BFC9-D5BFA9A6AAF9}" type="presParOf" srcId="{D619B9DE-5F6D-4BE5-BDE2-4F8F31D043E6}" destId="{3C4202CD-35F0-429C-B6AC-F09670729061}" srcOrd="1" destOrd="0" presId="urn:microsoft.com/office/officeart/2016/7/layout/VerticalDownArrowProcess"/>
    <dgm:cxn modelId="{340C0958-EC0E-405D-A3A9-45AF882825C6}" type="presParOf" srcId="{D619B9DE-5F6D-4BE5-BDE2-4F8F31D043E6}" destId="{6F45E1A6-28CD-4FB4-8049-8EDF4956171D}" srcOrd="2" destOrd="0" presId="urn:microsoft.com/office/officeart/2016/7/layout/VerticalDownArrowProcess"/>
    <dgm:cxn modelId="{4A98FC72-897A-43D4-BBD3-FF53CE6AB3DB}" type="presParOf" srcId="{E4A411F8-240A-4034-95F9-B269C12B876F}" destId="{F6468A70-7049-426E-BAD9-573A31B8F1DB}" srcOrd="5" destOrd="0" presId="urn:microsoft.com/office/officeart/2016/7/layout/VerticalDownArrowProcess"/>
    <dgm:cxn modelId="{3589E4A3-84A1-45E8-BB04-CF1A8211ED4F}" type="presParOf" srcId="{E4A411F8-240A-4034-95F9-B269C12B876F}" destId="{2A20713C-07EA-4F27-836F-80E41E54E9CB}" srcOrd="6" destOrd="0" presId="urn:microsoft.com/office/officeart/2016/7/layout/VerticalDownArrowProcess"/>
    <dgm:cxn modelId="{CE3DCA9C-9F32-4D1A-A999-449EFC4A96F6}" type="presParOf" srcId="{2A20713C-07EA-4F27-836F-80E41E54E9CB}" destId="{A57BFE3A-09C4-4D76-866E-FD0641B01B6F}" srcOrd="0" destOrd="0" presId="urn:microsoft.com/office/officeart/2016/7/layout/VerticalDownArrowProcess"/>
    <dgm:cxn modelId="{82928B65-6C37-439B-B813-674EA8565214}" type="presParOf" srcId="{2A20713C-07EA-4F27-836F-80E41E54E9CB}" destId="{19E4875E-EA86-4403-91D6-9E9B5E39D092}" srcOrd="1" destOrd="0" presId="urn:microsoft.com/office/officeart/2016/7/layout/VerticalDownArrowProcess"/>
    <dgm:cxn modelId="{23EF80F9-B925-483D-A24F-E7B2E90F0B94}" type="presParOf" srcId="{2A20713C-07EA-4F27-836F-80E41E54E9CB}" destId="{8F5604AA-16D0-4554-9E8D-577C0DED6B22}" srcOrd="2" destOrd="0" presId="urn:microsoft.com/office/officeart/2016/7/layout/VerticalDownArrowProcess"/>
    <dgm:cxn modelId="{A5626A1F-9FC1-430E-B8AD-4463531EB10F}" type="presParOf" srcId="{E4A411F8-240A-4034-95F9-B269C12B876F}" destId="{5710B89B-F20C-4E89-9FC1-E83654D1BA4F}" srcOrd="7" destOrd="0" presId="urn:microsoft.com/office/officeart/2016/7/layout/VerticalDownArrowProcess"/>
    <dgm:cxn modelId="{1B56BB17-CE62-4F2C-850D-3EB55040C940}" type="presParOf" srcId="{E4A411F8-240A-4034-95F9-B269C12B876F}" destId="{544FDCC1-E15C-41F8-96ED-7A00B729A869}" srcOrd="8" destOrd="0" presId="urn:microsoft.com/office/officeart/2016/7/layout/VerticalDownArrowProcess"/>
    <dgm:cxn modelId="{65EE6E0D-30F3-42BC-A55E-E1BF323A0A53}" type="presParOf" srcId="{544FDCC1-E15C-41F8-96ED-7A00B729A869}" destId="{B547C3A2-1CC7-46E4-9CA8-706471CF2DE2}" srcOrd="0" destOrd="0" presId="urn:microsoft.com/office/officeart/2016/7/layout/VerticalDownArrowProcess"/>
    <dgm:cxn modelId="{F32EB9D6-ACAF-4737-9904-8D3F1FDAED59}" type="presParOf" srcId="{544FDCC1-E15C-41F8-96ED-7A00B729A869}" destId="{7903BEC8-A4D4-4424-AD40-8ECEE64C424B}" srcOrd="1" destOrd="0" presId="urn:microsoft.com/office/officeart/2016/7/layout/VerticalDownArrowProcess"/>
    <dgm:cxn modelId="{E5A10CDB-5BE0-497C-8DA9-1157FFBEF65B}" type="presParOf" srcId="{544FDCC1-E15C-41F8-96ED-7A00B729A869}" destId="{A0906C47-A1C9-4B20-B849-87EB7D58F9C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925F82-975C-45F9-AE46-1F47F34588FE}"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ACD4A5A-D7F3-4DF7-8C04-8284B00E0879}">
      <dgm:prSet custT="1"/>
      <dgm:spPr/>
      <dgm:t>
        <a:bodyPr/>
        <a:lstStyle/>
        <a:p>
          <a:pPr rtl="0"/>
          <a:r>
            <a:rPr lang="en-US" sz="2800" dirty="0">
              <a:solidFill>
                <a:schemeClr val="tx1"/>
              </a:solidFill>
              <a:latin typeface="Times New Roman"/>
              <a:cs typeface="Times New Roman"/>
            </a:rPr>
            <a:t>December 10, 2024, at 10:00 am</a:t>
          </a:r>
        </a:p>
      </dgm:t>
    </dgm:pt>
    <dgm:pt modelId="{C444B553-A06D-468D-9453-D99765EF5CF1}" type="parTrans" cxnId="{4FAA750A-104A-472D-B117-03D2E6DE36A8}">
      <dgm:prSet/>
      <dgm:spPr/>
      <dgm:t>
        <a:bodyPr/>
        <a:lstStyle/>
        <a:p>
          <a:endParaRPr lang="en-US"/>
        </a:p>
      </dgm:t>
    </dgm:pt>
    <dgm:pt modelId="{3A348641-62CD-45BE-8CBB-11C69FDF86D7}" type="sibTrans" cxnId="{4FAA750A-104A-472D-B117-03D2E6DE36A8}">
      <dgm:prSet/>
      <dgm:spPr/>
      <dgm:t>
        <a:bodyPr/>
        <a:lstStyle/>
        <a:p>
          <a:endParaRPr lang="en-US"/>
        </a:p>
      </dgm:t>
    </dgm:pt>
    <dgm:pt modelId="{86218821-F00F-4EBB-A130-12E3B37FEC96}">
      <dgm:prSet custT="1"/>
      <dgm:spPr/>
      <dgm:t>
        <a:bodyPr/>
        <a:lstStyle/>
        <a:p>
          <a:pPr rtl="0"/>
          <a:r>
            <a:rPr lang="en-US" sz="3200" dirty="0">
              <a:solidFill>
                <a:schemeClr val="tx1"/>
              </a:solidFill>
              <a:latin typeface="Times New Roman"/>
              <a:cs typeface="Times New Roman"/>
            </a:rPr>
            <a:t>January 14, 2025, at 2:00 pm</a:t>
          </a:r>
        </a:p>
      </dgm:t>
    </dgm:pt>
    <dgm:pt modelId="{FD1E041D-8565-4BDC-A01D-7B472E010032}" type="parTrans" cxnId="{83997568-E6A9-4096-B667-D116940B476D}">
      <dgm:prSet/>
      <dgm:spPr/>
      <dgm:t>
        <a:bodyPr/>
        <a:lstStyle/>
        <a:p>
          <a:endParaRPr lang="en-US"/>
        </a:p>
      </dgm:t>
    </dgm:pt>
    <dgm:pt modelId="{4FA8257F-29F1-4B1A-8257-FF1BF1371C44}" type="sibTrans" cxnId="{83997568-E6A9-4096-B667-D116940B476D}">
      <dgm:prSet/>
      <dgm:spPr/>
      <dgm:t>
        <a:bodyPr/>
        <a:lstStyle/>
        <a:p>
          <a:endParaRPr lang="en-US"/>
        </a:p>
      </dgm:t>
    </dgm:pt>
    <dgm:pt modelId="{F34E5D94-9E6A-4BBE-815F-9A4C1AD1EF5A}">
      <dgm:prSet/>
      <dgm:spPr/>
      <dgm:t>
        <a:bodyPr/>
        <a:lstStyle/>
        <a:p>
          <a:pPr rtl="0"/>
          <a:r>
            <a:rPr lang="en-US" b="1" dirty="0">
              <a:latin typeface="Times New Roman"/>
              <a:cs typeface="Times New Roman"/>
            </a:rPr>
            <a:t>All trainings will be held virtually (meeting link will be posted on HCD website). All applicants are strongly encouraged to attend.</a:t>
          </a:r>
          <a:r>
            <a:rPr lang="en-US" b="1" dirty="0">
              <a:latin typeface="Calibri Light" panose="020F0302020204030204"/>
            </a:rPr>
            <a:t> </a:t>
          </a:r>
          <a:endParaRPr lang="en-US" dirty="0"/>
        </a:p>
      </dgm:t>
    </dgm:pt>
    <dgm:pt modelId="{3178E537-234F-4E9D-8537-82647AABFDCB}" type="parTrans" cxnId="{C66A4DFB-EFDE-498D-95F3-BC86CFBDC628}">
      <dgm:prSet/>
      <dgm:spPr/>
      <dgm:t>
        <a:bodyPr/>
        <a:lstStyle/>
        <a:p>
          <a:endParaRPr lang="en-US"/>
        </a:p>
      </dgm:t>
    </dgm:pt>
    <dgm:pt modelId="{7EC84B60-4FFC-4790-AE3C-F0186B0DDBD2}" type="sibTrans" cxnId="{C66A4DFB-EFDE-498D-95F3-BC86CFBDC628}">
      <dgm:prSet/>
      <dgm:spPr/>
      <dgm:t>
        <a:bodyPr/>
        <a:lstStyle/>
        <a:p>
          <a:endParaRPr lang="en-US"/>
        </a:p>
      </dgm:t>
    </dgm:pt>
    <dgm:pt modelId="{740F71D0-B1A6-4062-AD60-944C7DA68589}" type="pres">
      <dgm:prSet presAssocID="{EC925F82-975C-45F9-AE46-1F47F34588FE}" presName="Name0" presStyleCnt="0">
        <dgm:presLayoutVars>
          <dgm:dir/>
          <dgm:animLvl val="lvl"/>
          <dgm:resizeHandles val="exact"/>
        </dgm:presLayoutVars>
      </dgm:prSet>
      <dgm:spPr/>
    </dgm:pt>
    <dgm:pt modelId="{5AF0A8AF-9396-43E9-8F4A-641358886EF3}" type="pres">
      <dgm:prSet presAssocID="{F34E5D94-9E6A-4BBE-815F-9A4C1AD1EF5A}" presName="boxAndChildren" presStyleCnt="0"/>
      <dgm:spPr/>
    </dgm:pt>
    <dgm:pt modelId="{FE7E2757-9CB8-42C1-99E2-89A66F676FE0}" type="pres">
      <dgm:prSet presAssocID="{F34E5D94-9E6A-4BBE-815F-9A4C1AD1EF5A}" presName="parentTextBox" presStyleLbl="node1" presStyleIdx="0" presStyleCnt="3"/>
      <dgm:spPr/>
    </dgm:pt>
    <dgm:pt modelId="{25615BE7-39E6-4E42-AE87-FCD1A9262D8A}" type="pres">
      <dgm:prSet presAssocID="{4FA8257F-29F1-4B1A-8257-FF1BF1371C44}" presName="sp" presStyleCnt="0"/>
      <dgm:spPr/>
    </dgm:pt>
    <dgm:pt modelId="{4CC4673A-3AD7-4BC9-962E-8441F7BA2F68}" type="pres">
      <dgm:prSet presAssocID="{86218821-F00F-4EBB-A130-12E3B37FEC96}" presName="arrowAndChildren" presStyleCnt="0"/>
      <dgm:spPr/>
    </dgm:pt>
    <dgm:pt modelId="{156919A6-0D2B-40DD-AFB0-62389876825F}" type="pres">
      <dgm:prSet presAssocID="{86218821-F00F-4EBB-A130-12E3B37FEC96}" presName="parentTextArrow" presStyleLbl="node1" presStyleIdx="1" presStyleCnt="3"/>
      <dgm:spPr/>
    </dgm:pt>
    <dgm:pt modelId="{4C0E21A4-07EB-4E4B-9E69-1A6084381D0B}" type="pres">
      <dgm:prSet presAssocID="{3A348641-62CD-45BE-8CBB-11C69FDF86D7}" presName="sp" presStyleCnt="0"/>
      <dgm:spPr/>
    </dgm:pt>
    <dgm:pt modelId="{C98F605F-2B85-4156-8EA9-CC8403822C88}" type="pres">
      <dgm:prSet presAssocID="{4ACD4A5A-D7F3-4DF7-8C04-8284B00E0879}" presName="arrowAndChildren" presStyleCnt="0"/>
      <dgm:spPr/>
    </dgm:pt>
    <dgm:pt modelId="{968D6808-C674-4813-B165-060C022D9F8C}" type="pres">
      <dgm:prSet presAssocID="{4ACD4A5A-D7F3-4DF7-8C04-8284B00E0879}" presName="parentTextArrow" presStyleLbl="node1" presStyleIdx="2" presStyleCnt="3"/>
      <dgm:spPr/>
    </dgm:pt>
  </dgm:ptLst>
  <dgm:cxnLst>
    <dgm:cxn modelId="{4FAA750A-104A-472D-B117-03D2E6DE36A8}" srcId="{EC925F82-975C-45F9-AE46-1F47F34588FE}" destId="{4ACD4A5A-D7F3-4DF7-8C04-8284B00E0879}" srcOrd="0" destOrd="0" parTransId="{C444B553-A06D-468D-9453-D99765EF5CF1}" sibTransId="{3A348641-62CD-45BE-8CBB-11C69FDF86D7}"/>
    <dgm:cxn modelId="{9C9FD415-DBAB-4ED3-AFEC-363C89CC3516}" type="presOf" srcId="{EC925F82-975C-45F9-AE46-1F47F34588FE}" destId="{740F71D0-B1A6-4062-AD60-944C7DA68589}" srcOrd="0" destOrd="0" presId="urn:microsoft.com/office/officeart/2005/8/layout/process4"/>
    <dgm:cxn modelId="{AB964233-8A6C-4B4C-AEBA-F15D4AD113E9}" type="presOf" srcId="{4ACD4A5A-D7F3-4DF7-8C04-8284B00E0879}" destId="{968D6808-C674-4813-B165-060C022D9F8C}" srcOrd="0" destOrd="0" presId="urn:microsoft.com/office/officeart/2005/8/layout/process4"/>
    <dgm:cxn modelId="{83997568-E6A9-4096-B667-D116940B476D}" srcId="{EC925F82-975C-45F9-AE46-1F47F34588FE}" destId="{86218821-F00F-4EBB-A130-12E3B37FEC96}" srcOrd="1" destOrd="0" parTransId="{FD1E041D-8565-4BDC-A01D-7B472E010032}" sibTransId="{4FA8257F-29F1-4B1A-8257-FF1BF1371C44}"/>
    <dgm:cxn modelId="{187668A5-2144-4831-AF2F-1ECB685DC2E5}" type="presOf" srcId="{86218821-F00F-4EBB-A130-12E3B37FEC96}" destId="{156919A6-0D2B-40DD-AFB0-62389876825F}" srcOrd="0" destOrd="0" presId="urn:microsoft.com/office/officeart/2005/8/layout/process4"/>
    <dgm:cxn modelId="{811BFBF5-2208-44A7-803C-1FCED1083E2C}" type="presOf" srcId="{F34E5D94-9E6A-4BBE-815F-9A4C1AD1EF5A}" destId="{FE7E2757-9CB8-42C1-99E2-89A66F676FE0}" srcOrd="0" destOrd="0" presId="urn:microsoft.com/office/officeart/2005/8/layout/process4"/>
    <dgm:cxn modelId="{C66A4DFB-EFDE-498D-95F3-BC86CFBDC628}" srcId="{EC925F82-975C-45F9-AE46-1F47F34588FE}" destId="{F34E5D94-9E6A-4BBE-815F-9A4C1AD1EF5A}" srcOrd="2" destOrd="0" parTransId="{3178E537-234F-4E9D-8537-82647AABFDCB}" sibTransId="{7EC84B60-4FFC-4790-AE3C-F0186B0DDBD2}"/>
    <dgm:cxn modelId="{02E59918-67C4-4AFE-98B4-76BC5C56C8BA}" type="presParOf" srcId="{740F71D0-B1A6-4062-AD60-944C7DA68589}" destId="{5AF0A8AF-9396-43E9-8F4A-641358886EF3}" srcOrd="0" destOrd="0" presId="urn:microsoft.com/office/officeart/2005/8/layout/process4"/>
    <dgm:cxn modelId="{9DA5F11D-EB2C-4E2F-B98D-08C0AE74DA39}" type="presParOf" srcId="{5AF0A8AF-9396-43E9-8F4A-641358886EF3}" destId="{FE7E2757-9CB8-42C1-99E2-89A66F676FE0}" srcOrd="0" destOrd="0" presId="urn:microsoft.com/office/officeart/2005/8/layout/process4"/>
    <dgm:cxn modelId="{4658C412-8C92-4FF5-8DC1-6001240B8557}" type="presParOf" srcId="{740F71D0-B1A6-4062-AD60-944C7DA68589}" destId="{25615BE7-39E6-4E42-AE87-FCD1A9262D8A}" srcOrd="1" destOrd="0" presId="urn:microsoft.com/office/officeart/2005/8/layout/process4"/>
    <dgm:cxn modelId="{DF5140C9-593D-4290-AD49-2A7200CF2899}" type="presParOf" srcId="{740F71D0-B1A6-4062-AD60-944C7DA68589}" destId="{4CC4673A-3AD7-4BC9-962E-8441F7BA2F68}" srcOrd="2" destOrd="0" presId="urn:microsoft.com/office/officeart/2005/8/layout/process4"/>
    <dgm:cxn modelId="{92C59001-FC46-40CC-A6BE-969F53596D13}" type="presParOf" srcId="{4CC4673A-3AD7-4BC9-962E-8441F7BA2F68}" destId="{156919A6-0D2B-40DD-AFB0-62389876825F}" srcOrd="0" destOrd="0" presId="urn:microsoft.com/office/officeart/2005/8/layout/process4"/>
    <dgm:cxn modelId="{D9778247-AF77-4E44-8831-E1B27E5E7B9D}" type="presParOf" srcId="{740F71D0-B1A6-4062-AD60-944C7DA68589}" destId="{4C0E21A4-07EB-4E4B-9E69-1A6084381D0B}" srcOrd="3" destOrd="0" presId="urn:microsoft.com/office/officeart/2005/8/layout/process4"/>
    <dgm:cxn modelId="{2B84DED9-BF93-4EFD-8CE4-25BE0E59A18F}" type="presParOf" srcId="{740F71D0-B1A6-4062-AD60-944C7DA68589}" destId="{C98F605F-2B85-4156-8EA9-CC8403822C88}" srcOrd="4" destOrd="0" presId="urn:microsoft.com/office/officeart/2005/8/layout/process4"/>
    <dgm:cxn modelId="{9B3EF524-ABE2-4CEA-8B2E-E2F3014D814D}" type="presParOf" srcId="{C98F605F-2B85-4156-8EA9-CC8403822C88}" destId="{968D6808-C674-4813-B165-060C022D9F8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D1C558-EF82-4688-86E4-764DF2B5C73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CC432-0215-4801-9A53-DB56916EA662}">
      <dgm:prSet/>
      <dgm:spPr/>
      <dgm:t>
        <a:bodyPr/>
        <a:lstStyle/>
        <a:p>
          <a:r>
            <a:rPr lang="en-US" b="1" dirty="0"/>
            <a:t>Download and review the Program Guide and Matrix of Required Documents located on the City of Memphis-HCD Website.  The documents are also located on the funding opportunities section as well as the overview section in the application.  Review the documents in to help prepare for completing the application. </a:t>
          </a:r>
          <a:endParaRPr lang="en-US" dirty="0"/>
        </a:p>
      </dgm:t>
    </dgm:pt>
    <dgm:pt modelId="{AA37B2D0-62B1-41E8-A685-858E70CE3590}" type="parTrans" cxnId="{FF0BB274-10EE-4397-ADB6-D7835FD4750D}">
      <dgm:prSet/>
      <dgm:spPr/>
      <dgm:t>
        <a:bodyPr/>
        <a:lstStyle/>
        <a:p>
          <a:endParaRPr lang="en-US"/>
        </a:p>
      </dgm:t>
    </dgm:pt>
    <dgm:pt modelId="{12F25746-A108-437B-9272-749B5185E215}" type="sibTrans" cxnId="{FF0BB274-10EE-4397-ADB6-D7835FD4750D}">
      <dgm:prSet/>
      <dgm:spPr/>
      <dgm:t>
        <a:bodyPr/>
        <a:lstStyle/>
        <a:p>
          <a:endParaRPr lang="en-US"/>
        </a:p>
      </dgm:t>
    </dgm:pt>
    <dgm:pt modelId="{1B9375C7-CE7D-4E25-9105-30E4000B4DDA}">
      <dgm:prSet/>
      <dgm:spPr/>
      <dgm:t>
        <a:bodyPr/>
        <a:lstStyle/>
        <a:p>
          <a:r>
            <a:rPr lang="en-US" dirty="0"/>
            <a:t>Complete each section of the application and upload all required documents.  The Agency and Program Budgets are threshold items and must be completed. Documents, narratives, and budgets  are intended to provide information about the applicant's agency, not the program. Program information is specific to the program's application section ONLY.</a:t>
          </a:r>
        </a:p>
      </dgm:t>
    </dgm:pt>
    <dgm:pt modelId="{DC11A2DF-112B-4B01-9078-C38A17BFBD58}" type="parTrans" cxnId="{601EDAFA-AF05-4CB7-9518-63C2210D464E}">
      <dgm:prSet/>
      <dgm:spPr/>
      <dgm:t>
        <a:bodyPr/>
        <a:lstStyle/>
        <a:p>
          <a:endParaRPr lang="en-US"/>
        </a:p>
      </dgm:t>
    </dgm:pt>
    <dgm:pt modelId="{68CDE2BE-A0EE-4DA3-9787-C4D01C998EC8}" type="sibTrans" cxnId="{601EDAFA-AF05-4CB7-9518-63C2210D464E}">
      <dgm:prSet/>
      <dgm:spPr/>
      <dgm:t>
        <a:bodyPr/>
        <a:lstStyle/>
        <a:p>
          <a:endParaRPr lang="en-US"/>
        </a:p>
      </dgm:t>
    </dgm:pt>
    <dgm:pt modelId="{ABA293B7-4791-4263-80E6-D5A609953CF9}">
      <dgm:prSet/>
      <dgm:spPr/>
      <dgm:t>
        <a:bodyPr/>
        <a:lstStyle/>
        <a:p>
          <a:r>
            <a:rPr lang="en-US" dirty="0"/>
            <a:t>Review the application before submission.</a:t>
          </a:r>
        </a:p>
      </dgm:t>
    </dgm:pt>
    <dgm:pt modelId="{90667B2F-324E-4066-A74D-F49CAB266573}" type="parTrans" cxnId="{CAA9215B-4F51-4F2E-8479-B4AE0B706405}">
      <dgm:prSet/>
      <dgm:spPr/>
      <dgm:t>
        <a:bodyPr/>
        <a:lstStyle/>
        <a:p>
          <a:endParaRPr lang="en-US"/>
        </a:p>
      </dgm:t>
    </dgm:pt>
    <dgm:pt modelId="{F73BEFA4-8E58-439D-845E-FF0D032D1932}" type="sibTrans" cxnId="{CAA9215B-4F51-4F2E-8479-B4AE0B706405}">
      <dgm:prSet/>
      <dgm:spPr/>
      <dgm:t>
        <a:bodyPr/>
        <a:lstStyle/>
        <a:p>
          <a:endParaRPr lang="en-US"/>
        </a:p>
      </dgm:t>
    </dgm:pt>
    <dgm:pt modelId="{4EA6A926-23E7-4AE7-B734-189E3B0843BC}">
      <dgm:prSet/>
      <dgm:spPr/>
      <dgm:t>
        <a:bodyPr/>
        <a:lstStyle/>
        <a:p>
          <a:r>
            <a:rPr lang="en-US" dirty="0"/>
            <a:t>Print a copy of the application for your records.</a:t>
          </a:r>
        </a:p>
      </dgm:t>
    </dgm:pt>
    <dgm:pt modelId="{EEB2D7FF-74EA-4154-98ED-25F2158B9B42}" type="parTrans" cxnId="{B603A0C8-9714-4502-9BA1-79D8A963439E}">
      <dgm:prSet/>
      <dgm:spPr/>
      <dgm:t>
        <a:bodyPr/>
        <a:lstStyle/>
        <a:p>
          <a:endParaRPr lang="en-US"/>
        </a:p>
      </dgm:t>
    </dgm:pt>
    <dgm:pt modelId="{4504333E-520D-4BF1-9F18-CA39AFB5A311}" type="sibTrans" cxnId="{B603A0C8-9714-4502-9BA1-79D8A963439E}">
      <dgm:prSet/>
      <dgm:spPr/>
      <dgm:t>
        <a:bodyPr/>
        <a:lstStyle/>
        <a:p>
          <a:endParaRPr lang="en-US"/>
        </a:p>
      </dgm:t>
    </dgm:pt>
    <dgm:pt modelId="{13B11E27-76C1-4D19-B921-97D69C996441}" type="pres">
      <dgm:prSet presAssocID="{32D1C558-EF82-4688-86E4-764DF2B5C73B}" presName="linear" presStyleCnt="0">
        <dgm:presLayoutVars>
          <dgm:animLvl val="lvl"/>
          <dgm:resizeHandles val="exact"/>
        </dgm:presLayoutVars>
      </dgm:prSet>
      <dgm:spPr/>
    </dgm:pt>
    <dgm:pt modelId="{9ABC0CA4-2F0B-4862-80CE-AFEDC3673963}" type="pres">
      <dgm:prSet presAssocID="{2EECC432-0215-4801-9A53-DB56916EA662}" presName="parentText" presStyleLbl="node1" presStyleIdx="0" presStyleCnt="4">
        <dgm:presLayoutVars>
          <dgm:chMax val="0"/>
          <dgm:bulletEnabled val="1"/>
        </dgm:presLayoutVars>
      </dgm:prSet>
      <dgm:spPr/>
    </dgm:pt>
    <dgm:pt modelId="{94DCE44A-EEA4-4E52-BEC4-47328BBECF38}" type="pres">
      <dgm:prSet presAssocID="{12F25746-A108-437B-9272-749B5185E215}" presName="spacer" presStyleCnt="0"/>
      <dgm:spPr/>
    </dgm:pt>
    <dgm:pt modelId="{623364D6-4BEE-4C81-A251-9BA245060706}" type="pres">
      <dgm:prSet presAssocID="{1B9375C7-CE7D-4E25-9105-30E4000B4DDA}" presName="parentText" presStyleLbl="node1" presStyleIdx="1" presStyleCnt="4">
        <dgm:presLayoutVars>
          <dgm:chMax val="0"/>
          <dgm:bulletEnabled val="1"/>
        </dgm:presLayoutVars>
      </dgm:prSet>
      <dgm:spPr/>
    </dgm:pt>
    <dgm:pt modelId="{EB65EDF9-B1CE-4368-9D54-85D387A7C1DD}" type="pres">
      <dgm:prSet presAssocID="{68CDE2BE-A0EE-4DA3-9787-C4D01C998EC8}" presName="spacer" presStyleCnt="0"/>
      <dgm:spPr/>
    </dgm:pt>
    <dgm:pt modelId="{63D9DF1F-6F04-4305-8AAC-04FEB3026D40}" type="pres">
      <dgm:prSet presAssocID="{ABA293B7-4791-4263-80E6-D5A609953CF9}" presName="parentText" presStyleLbl="node1" presStyleIdx="2" presStyleCnt="4" custScaleX="89849" custScaleY="77454">
        <dgm:presLayoutVars>
          <dgm:chMax val="0"/>
          <dgm:bulletEnabled val="1"/>
        </dgm:presLayoutVars>
      </dgm:prSet>
      <dgm:spPr/>
    </dgm:pt>
    <dgm:pt modelId="{DAEE7D68-B99C-46E2-89EF-CDE3561E0991}" type="pres">
      <dgm:prSet presAssocID="{F73BEFA4-8E58-439D-845E-FF0D032D1932}" presName="spacer" presStyleCnt="0"/>
      <dgm:spPr/>
    </dgm:pt>
    <dgm:pt modelId="{B19FFB00-4511-4939-9FE0-F6DE8A14DD4A}" type="pres">
      <dgm:prSet presAssocID="{4EA6A926-23E7-4AE7-B734-189E3B0843BC}" presName="parentText" presStyleLbl="node1" presStyleIdx="3" presStyleCnt="4" custScaleX="90806" custScaleY="81216">
        <dgm:presLayoutVars>
          <dgm:chMax val="0"/>
          <dgm:bulletEnabled val="1"/>
        </dgm:presLayoutVars>
      </dgm:prSet>
      <dgm:spPr/>
    </dgm:pt>
  </dgm:ptLst>
  <dgm:cxnLst>
    <dgm:cxn modelId="{DAEEB00F-68C5-41F5-846C-0AB05BE89B89}" type="presOf" srcId="{ABA293B7-4791-4263-80E6-D5A609953CF9}" destId="{63D9DF1F-6F04-4305-8AAC-04FEB3026D40}" srcOrd="0" destOrd="0" presId="urn:microsoft.com/office/officeart/2005/8/layout/vList2"/>
    <dgm:cxn modelId="{CAA9215B-4F51-4F2E-8479-B4AE0B706405}" srcId="{32D1C558-EF82-4688-86E4-764DF2B5C73B}" destId="{ABA293B7-4791-4263-80E6-D5A609953CF9}" srcOrd="2" destOrd="0" parTransId="{90667B2F-324E-4066-A74D-F49CAB266573}" sibTransId="{F73BEFA4-8E58-439D-845E-FF0D032D1932}"/>
    <dgm:cxn modelId="{556AC349-06B4-452A-8EFE-48C692B3A3C3}" type="presOf" srcId="{32D1C558-EF82-4688-86E4-764DF2B5C73B}" destId="{13B11E27-76C1-4D19-B921-97D69C996441}" srcOrd="0" destOrd="0" presId="urn:microsoft.com/office/officeart/2005/8/layout/vList2"/>
    <dgm:cxn modelId="{FF0BB274-10EE-4397-ADB6-D7835FD4750D}" srcId="{32D1C558-EF82-4688-86E4-764DF2B5C73B}" destId="{2EECC432-0215-4801-9A53-DB56916EA662}" srcOrd="0" destOrd="0" parTransId="{AA37B2D0-62B1-41E8-A685-858E70CE3590}" sibTransId="{12F25746-A108-437B-9272-749B5185E215}"/>
    <dgm:cxn modelId="{0A79859C-6222-48FD-ABEA-4409BFCEF1D6}" type="presOf" srcId="{1B9375C7-CE7D-4E25-9105-30E4000B4DDA}" destId="{623364D6-4BEE-4C81-A251-9BA245060706}" srcOrd="0" destOrd="0" presId="urn:microsoft.com/office/officeart/2005/8/layout/vList2"/>
    <dgm:cxn modelId="{B603A0C8-9714-4502-9BA1-79D8A963439E}" srcId="{32D1C558-EF82-4688-86E4-764DF2B5C73B}" destId="{4EA6A926-23E7-4AE7-B734-189E3B0843BC}" srcOrd="3" destOrd="0" parTransId="{EEB2D7FF-74EA-4154-98ED-25F2158B9B42}" sibTransId="{4504333E-520D-4BF1-9F18-CA39AFB5A311}"/>
    <dgm:cxn modelId="{C845DBC8-4FF0-4118-B633-E8D2148CE0DD}" type="presOf" srcId="{2EECC432-0215-4801-9A53-DB56916EA662}" destId="{9ABC0CA4-2F0B-4862-80CE-AFEDC3673963}" srcOrd="0" destOrd="0" presId="urn:microsoft.com/office/officeart/2005/8/layout/vList2"/>
    <dgm:cxn modelId="{601EDAFA-AF05-4CB7-9518-63C2210D464E}" srcId="{32D1C558-EF82-4688-86E4-764DF2B5C73B}" destId="{1B9375C7-CE7D-4E25-9105-30E4000B4DDA}" srcOrd="1" destOrd="0" parTransId="{DC11A2DF-112B-4B01-9078-C38A17BFBD58}" sibTransId="{68CDE2BE-A0EE-4DA3-9787-C4D01C998EC8}"/>
    <dgm:cxn modelId="{E0714CFB-A1A2-46A8-98D2-18E26139AB0C}" type="presOf" srcId="{4EA6A926-23E7-4AE7-B734-189E3B0843BC}" destId="{B19FFB00-4511-4939-9FE0-F6DE8A14DD4A}" srcOrd="0" destOrd="0" presId="urn:microsoft.com/office/officeart/2005/8/layout/vList2"/>
    <dgm:cxn modelId="{D17A9440-FBDF-422C-AA96-3B9B0270BF72}" type="presParOf" srcId="{13B11E27-76C1-4D19-B921-97D69C996441}" destId="{9ABC0CA4-2F0B-4862-80CE-AFEDC3673963}" srcOrd="0" destOrd="0" presId="urn:microsoft.com/office/officeart/2005/8/layout/vList2"/>
    <dgm:cxn modelId="{55F1958A-FCC0-49B5-ADBF-C72095E577A3}" type="presParOf" srcId="{13B11E27-76C1-4D19-B921-97D69C996441}" destId="{94DCE44A-EEA4-4E52-BEC4-47328BBECF38}" srcOrd="1" destOrd="0" presId="urn:microsoft.com/office/officeart/2005/8/layout/vList2"/>
    <dgm:cxn modelId="{7BD0A535-B41C-40C5-A3E3-9EF369908CA5}" type="presParOf" srcId="{13B11E27-76C1-4D19-B921-97D69C996441}" destId="{623364D6-4BEE-4C81-A251-9BA245060706}" srcOrd="2" destOrd="0" presId="urn:microsoft.com/office/officeart/2005/8/layout/vList2"/>
    <dgm:cxn modelId="{69F4DE82-13DF-4310-A73F-BA39CDCB67A9}" type="presParOf" srcId="{13B11E27-76C1-4D19-B921-97D69C996441}" destId="{EB65EDF9-B1CE-4368-9D54-85D387A7C1DD}" srcOrd="3" destOrd="0" presId="urn:microsoft.com/office/officeart/2005/8/layout/vList2"/>
    <dgm:cxn modelId="{DC41089C-E926-4980-9C3A-3A4BE4AB3C9E}" type="presParOf" srcId="{13B11E27-76C1-4D19-B921-97D69C996441}" destId="{63D9DF1F-6F04-4305-8AAC-04FEB3026D40}" srcOrd="4" destOrd="0" presId="urn:microsoft.com/office/officeart/2005/8/layout/vList2"/>
    <dgm:cxn modelId="{E93CC611-0934-4FFD-B972-8138070DDC45}" type="presParOf" srcId="{13B11E27-76C1-4D19-B921-97D69C996441}" destId="{DAEE7D68-B99C-46E2-89EF-CDE3561E0991}" srcOrd="5" destOrd="0" presId="urn:microsoft.com/office/officeart/2005/8/layout/vList2"/>
    <dgm:cxn modelId="{E74A9194-A061-4DD7-9478-FD6FD7D4437A}" type="presParOf" srcId="{13B11E27-76C1-4D19-B921-97D69C996441}" destId="{B19FFB00-4511-4939-9FE0-F6DE8A14DD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E9FE7C-9588-4ADD-8BE3-FEE33573FAE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1B69CB-DAA0-45AB-ADB7-0E0AEFA2CB25}">
      <dgm:prSet/>
      <dgm:spPr/>
      <dgm:t>
        <a:bodyPr/>
        <a:lstStyle/>
        <a:p>
          <a:r>
            <a:rPr lang="en-US" b="1" dirty="0"/>
            <a:t>To print and review applications, select the “Printer”  icon on the Application Homepage.</a:t>
          </a:r>
          <a:endParaRPr lang="en-US" dirty="0"/>
        </a:p>
      </dgm:t>
    </dgm:pt>
    <dgm:pt modelId="{73CAB20C-F25E-4CDE-A724-17804F345520}" type="parTrans" cxnId="{C5D8FC03-AD54-4065-84B4-E0B2D10052A7}">
      <dgm:prSet/>
      <dgm:spPr/>
      <dgm:t>
        <a:bodyPr/>
        <a:lstStyle/>
        <a:p>
          <a:endParaRPr lang="en-US"/>
        </a:p>
      </dgm:t>
    </dgm:pt>
    <dgm:pt modelId="{B4658D3D-9DFA-43B1-BC08-292EB47E892C}" type="sibTrans" cxnId="{C5D8FC03-AD54-4065-84B4-E0B2D10052A7}">
      <dgm:prSet/>
      <dgm:spPr/>
      <dgm:t>
        <a:bodyPr/>
        <a:lstStyle/>
        <a:p>
          <a:endParaRPr lang="en-US"/>
        </a:p>
      </dgm:t>
    </dgm:pt>
    <dgm:pt modelId="{41BF5FB0-E881-435C-B4A5-9F66ECEE9CB0}">
      <dgm:prSet/>
      <dgm:spPr/>
      <dgm:t>
        <a:bodyPr/>
        <a:lstStyle/>
        <a:p>
          <a:r>
            <a:rPr lang="en-US" dirty="0"/>
            <a:t>Applicants can create a profile using an email and password. The application links is found on the HCD website. </a:t>
          </a:r>
          <a:r>
            <a:rPr lang="en-US" b="1" dirty="0"/>
            <a:t>BE SURE TO UPDATE DOCUMENTS.  </a:t>
          </a:r>
          <a:endParaRPr lang="en-US" dirty="0"/>
        </a:p>
      </dgm:t>
    </dgm:pt>
    <dgm:pt modelId="{59E67705-4A43-49D4-9AD4-5C112B30E1EB}" type="parTrans" cxnId="{BE4D2EF4-2F8C-464B-8028-5356AE7B849A}">
      <dgm:prSet/>
      <dgm:spPr/>
      <dgm:t>
        <a:bodyPr/>
        <a:lstStyle/>
        <a:p>
          <a:endParaRPr lang="en-US"/>
        </a:p>
      </dgm:t>
    </dgm:pt>
    <dgm:pt modelId="{34A8083A-5BB3-4D98-A8C0-6AFEFAA392C0}" type="sibTrans" cxnId="{BE4D2EF4-2F8C-464B-8028-5356AE7B849A}">
      <dgm:prSet/>
      <dgm:spPr/>
      <dgm:t>
        <a:bodyPr/>
        <a:lstStyle/>
        <a:p>
          <a:endParaRPr lang="en-US"/>
        </a:p>
      </dgm:t>
    </dgm:pt>
    <dgm:pt modelId="{AFE6BFC1-D9AF-48A7-B400-0DBC23B74F71}">
      <dgm:prSet/>
      <dgm:spPr/>
      <dgm:t>
        <a:bodyPr/>
        <a:lstStyle/>
        <a:p>
          <a:r>
            <a:rPr lang="en-US" b="1" dirty="0"/>
            <a:t>Each Application has a “Save” button. It is best to save as a draft until you are ready to submit as a final. Once submitted the application cannot be changed. Please review draft prior to submitting.</a:t>
          </a:r>
          <a:endParaRPr lang="en-US" dirty="0"/>
        </a:p>
      </dgm:t>
    </dgm:pt>
    <dgm:pt modelId="{ADAC6A9A-DEAC-4A68-81C1-B9B255579CFD}" type="parTrans" cxnId="{8CEB66AC-F0A6-4925-8D90-C8CD9F922B32}">
      <dgm:prSet/>
      <dgm:spPr/>
      <dgm:t>
        <a:bodyPr/>
        <a:lstStyle/>
        <a:p>
          <a:endParaRPr lang="en-US"/>
        </a:p>
      </dgm:t>
    </dgm:pt>
    <dgm:pt modelId="{B2C3F7B5-197C-4361-B18E-811DA6D55587}" type="sibTrans" cxnId="{8CEB66AC-F0A6-4925-8D90-C8CD9F922B32}">
      <dgm:prSet/>
      <dgm:spPr/>
      <dgm:t>
        <a:bodyPr/>
        <a:lstStyle/>
        <a:p>
          <a:endParaRPr lang="en-US"/>
        </a:p>
      </dgm:t>
    </dgm:pt>
    <dgm:pt modelId="{DB18A8C0-5EFC-4461-9A3E-FE3421FDE29C}" type="pres">
      <dgm:prSet presAssocID="{E3E9FE7C-9588-4ADD-8BE3-FEE33573FAE2}" presName="linear" presStyleCnt="0">
        <dgm:presLayoutVars>
          <dgm:animLvl val="lvl"/>
          <dgm:resizeHandles val="exact"/>
        </dgm:presLayoutVars>
      </dgm:prSet>
      <dgm:spPr/>
    </dgm:pt>
    <dgm:pt modelId="{77EE85EF-609B-4633-8FFB-B2F08EB20634}" type="pres">
      <dgm:prSet presAssocID="{1F1B69CB-DAA0-45AB-ADB7-0E0AEFA2CB25}" presName="parentText" presStyleLbl="node1" presStyleIdx="0" presStyleCnt="3">
        <dgm:presLayoutVars>
          <dgm:chMax val="0"/>
          <dgm:bulletEnabled val="1"/>
        </dgm:presLayoutVars>
      </dgm:prSet>
      <dgm:spPr/>
    </dgm:pt>
    <dgm:pt modelId="{2C925223-CB24-4665-A54A-C1B080F6F539}" type="pres">
      <dgm:prSet presAssocID="{B4658D3D-9DFA-43B1-BC08-292EB47E892C}" presName="spacer" presStyleCnt="0"/>
      <dgm:spPr/>
    </dgm:pt>
    <dgm:pt modelId="{74B39739-C28B-47E6-AA3D-F1B4A3B444B1}" type="pres">
      <dgm:prSet presAssocID="{41BF5FB0-E881-435C-B4A5-9F66ECEE9CB0}" presName="parentText" presStyleLbl="node1" presStyleIdx="1" presStyleCnt="3">
        <dgm:presLayoutVars>
          <dgm:chMax val="0"/>
          <dgm:bulletEnabled val="1"/>
        </dgm:presLayoutVars>
      </dgm:prSet>
      <dgm:spPr/>
    </dgm:pt>
    <dgm:pt modelId="{47AE96BF-AEBE-4C34-9A92-B1A53845DA11}" type="pres">
      <dgm:prSet presAssocID="{34A8083A-5BB3-4D98-A8C0-6AFEFAA392C0}" presName="spacer" presStyleCnt="0"/>
      <dgm:spPr/>
    </dgm:pt>
    <dgm:pt modelId="{3542CAEB-69E4-4CC7-97AB-42A82B013C20}" type="pres">
      <dgm:prSet presAssocID="{AFE6BFC1-D9AF-48A7-B400-0DBC23B74F71}" presName="parentText" presStyleLbl="node1" presStyleIdx="2" presStyleCnt="3">
        <dgm:presLayoutVars>
          <dgm:chMax val="0"/>
          <dgm:bulletEnabled val="1"/>
        </dgm:presLayoutVars>
      </dgm:prSet>
      <dgm:spPr/>
    </dgm:pt>
  </dgm:ptLst>
  <dgm:cxnLst>
    <dgm:cxn modelId="{C5D8FC03-AD54-4065-84B4-E0B2D10052A7}" srcId="{E3E9FE7C-9588-4ADD-8BE3-FEE33573FAE2}" destId="{1F1B69CB-DAA0-45AB-ADB7-0E0AEFA2CB25}" srcOrd="0" destOrd="0" parTransId="{73CAB20C-F25E-4CDE-A724-17804F345520}" sibTransId="{B4658D3D-9DFA-43B1-BC08-292EB47E892C}"/>
    <dgm:cxn modelId="{E82F201D-0EAE-42B5-A2BF-404ACAB3710C}" type="presOf" srcId="{1F1B69CB-DAA0-45AB-ADB7-0E0AEFA2CB25}" destId="{77EE85EF-609B-4633-8FFB-B2F08EB20634}" srcOrd="0" destOrd="0" presId="urn:microsoft.com/office/officeart/2005/8/layout/vList2"/>
    <dgm:cxn modelId="{858FD329-BF79-4CDA-AE73-0CC2E3FB5580}" type="presOf" srcId="{AFE6BFC1-D9AF-48A7-B400-0DBC23B74F71}" destId="{3542CAEB-69E4-4CC7-97AB-42A82B013C20}" srcOrd="0" destOrd="0" presId="urn:microsoft.com/office/officeart/2005/8/layout/vList2"/>
    <dgm:cxn modelId="{C2FA7C36-59F7-4DAE-9619-71693DF3D222}" type="presOf" srcId="{41BF5FB0-E881-435C-B4A5-9F66ECEE9CB0}" destId="{74B39739-C28B-47E6-AA3D-F1B4A3B444B1}" srcOrd="0" destOrd="0" presId="urn:microsoft.com/office/officeart/2005/8/layout/vList2"/>
    <dgm:cxn modelId="{48E0F073-258B-46C4-A881-ADF99C3BF9F0}" type="presOf" srcId="{E3E9FE7C-9588-4ADD-8BE3-FEE33573FAE2}" destId="{DB18A8C0-5EFC-4461-9A3E-FE3421FDE29C}" srcOrd="0" destOrd="0" presId="urn:microsoft.com/office/officeart/2005/8/layout/vList2"/>
    <dgm:cxn modelId="{8CEB66AC-F0A6-4925-8D90-C8CD9F922B32}" srcId="{E3E9FE7C-9588-4ADD-8BE3-FEE33573FAE2}" destId="{AFE6BFC1-D9AF-48A7-B400-0DBC23B74F71}" srcOrd="2" destOrd="0" parTransId="{ADAC6A9A-DEAC-4A68-81C1-B9B255579CFD}" sibTransId="{B2C3F7B5-197C-4361-B18E-811DA6D55587}"/>
    <dgm:cxn modelId="{BE4D2EF4-2F8C-464B-8028-5356AE7B849A}" srcId="{E3E9FE7C-9588-4ADD-8BE3-FEE33573FAE2}" destId="{41BF5FB0-E881-435C-B4A5-9F66ECEE9CB0}" srcOrd="1" destOrd="0" parTransId="{59E67705-4A43-49D4-9AD4-5C112B30E1EB}" sibTransId="{34A8083A-5BB3-4D98-A8C0-6AFEFAA392C0}"/>
    <dgm:cxn modelId="{6F6BA114-D3A1-4B8D-B0F1-87CAC26EA1D8}" type="presParOf" srcId="{DB18A8C0-5EFC-4461-9A3E-FE3421FDE29C}" destId="{77EE85EF-609B-4633-8FFB-B2F08EB20634}" srcOrd="0" destOrd="0" presId="urn:microsoft.com/office/officeart/2005/8/layout/vList2"/>
    <dgm:cxn modelId="{BEC6E8DE-B7AA-49D6-9259-FDC166C40552}" type="presParOf" srcId="{DB18A8C0-5EFC-4461-9A3E-FE3421FDE29C}" destId="{2C925223-CB24-4665-A54A-C1B080F6F539}" srcOrd="1" destOrd="0" presId="urn:microsoft.com/office/officeart/2005/8/layout/vList2"/>
    <dgm:cxn modelId="{6D352A58-0B71-40E1-88D1-826268370D11}" type="presParOf" srcId="{DB18A8C0-5EFC-4461-9A3E-FE3421FDE29C}" destId="{74B39739-C28B-47E6-AA3D-F1B4A3B444B1}" srcOrd="2" destOrd="0" presId="urn:microsoft.com/office/officeart/2005/8/layout/vList2"/>
    <dgm:cxn modelId="{F7768791-FF32-41BC-8F05-AB2AA769719A}" type="presParOf" srcId="{DB18A8C0-5EFC-4461-9A3E-FE3421FDE29C}" destId="{47AE96BF-AEBE-4C34-9A92-B1A53845DA11}" srcOrd="3" destOrd="0" presId="urn:microsoft.com/office/officeart/2005/8/layout/vList2"/>
    <dgm:cxn modelId="{C49EDE6D-E127-4D8C-A451-C1E6ABE0BE36}" type="presParOf" srcId="{DB18A8C0-5EFC-4461-9A3E-FE3421FDE29C}" destId="{3542CAEB-69E4-4CC7-97AB-42A82B013C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27A9A-74BC-4E8D-BD83-10681EC0FBA0}">
      <dsp:nvSpPr>
        <dsp:cNvPr id="0" name=""/>
        <dsp:cNvSpPr/>
      </dsp:nvSpPr>
      <dsp:spPr>
        <a:xfrm>
          <a:off x="326605" y="893196"/>
          <a:ext cx="1016507" cy="101650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2EF3C-94BB-473C-8C90-A21C77BE8239}">
      <dsp:nvSpPr>
        <dsp:cNvPr id="0" name=""/>
        <dsp:cNvSpPr/>
      </dsp:nvSpPr>
      <dsp:spPr>
        <a:xfrm>
          <a:off x="543237" y="1109829"/>
          <a:ext cx="583242" cy="583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2BA58-A184-4C8F-8873-1CBFF7CB158A}">
      <dsp:nvSpPr>
        <dsp:cNvPr id="0" name=""/>
        <dsp:cNvSpPr/>
      </dsp:nvSpPr>
      <dsp:spPr>
        <a:xfrm>
          <a:off x="1655"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dirty="0">
              <a:latin typeface="Calibri Light" panose="020F0302020204030204"/>
            </a:rPr>
            <a:t>FY26</a:t>
          </a:r>
          <a:r>
            <a:rPr lang="en-US" sz="2100" kern="1200" dirty="0"/>
            <a:t> PROGRAMS</a:t>
          </a:r>
        </a:p>
      </dsp:txBody>
      <dsp:txXfrm>
        <a:off x="1655" y="2226321"/>
        <a:ext cx="1666406" cy="666562"/>
      </dsp:txXfrm>
    </dsp:sp>
    <dsp:sp modelId="{DD1E1D84-5EE4-4D31-BAF2-04CF3D5598B6}">
      <dsp:nvSpPr>
        <dsp:cNvPr id="0" name=""/>
        <dsp:cNvSpPr/>
      </dsp:nvSpPr>
      <dsp:spPr>
        <a:xfrm>
          <a:off x="2284632" y="893196"/>
          <a:ext cx="1016507" cy="101650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89BB2-64AA-4CBA-8ED4-CA88FE6A4028}">
      <dsp:nvSpPr>
        <dsp:cNvPr id="0" name=""/>
        <dsp:cNvSpPr/>
      </dsp:nvSpPr>
      <dsp:spPr>
        <a:xfrm>
          <a:off x="2501265" y="1109829"/>
          <a:ext cx="583242" cy="583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CE13F-4D20-4DD7-A820-CE20CF0E0556}">
      <dsp:nvSpPr>
        <dsp:cNvPr id="0" name=""/>
        <dsp:cNvSpPr/>
      </dsp:nvSpPr>
      <dsp:spPr>
        <a:xfrm>
          <a:off x="1959683"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SUBMISSION PROCESS</a:t>
          </a:r>
        </a:p>
      </dsp:txBody>
      <dsp:txXfrm>
        <a:off x="1959683" y="2226321"/>
        <a:ext cx="1666406" cy="666562"/>
      </dsp:txXfrm>
    </dsp:sp>
    <dsp:sp modelId="{27E21F3F-7173-47E5-B56C-3B07A72F45F5}">
      <dsp:nvSpPr>
        <dsp:cNvPr id="0" name=""/>
        <dsp:cNvSpPr/>
      </dsp:nvSpPr>
      <dsp:spPr>
        <a:xfrm>
          <a:off x="4242659" y="893196"/>
          <a:ext cx="1016507" cy="101650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F6855-4EED-438F-8966-D656305EAAB3}">
      <dsp:nvSpPr>
        <dsp:cNvPr id="0" name=""/>
        <dsp:cNvSpPr/>
      </dsp:nvSpPr>
      <dsp:spPr>
        <a:xfrm>
          <a:off x="4459292" y="1109829"/>
          <a:ext cx="583242" cy="5832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2C838-CCF7-4CCF-8845-33F6E0BF1040}">
      <dsp:nvSpPr>
        <dsp:cNvPr id="0" name=""/>
        <dsp:cNvSpPr/>
      </dsp:nvSpPr>
      <dsp:spPr>
        <a:xfrm>
          <a:off x="3917710"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ONLINE PORTAL</a:t>
          </a:r>
        </a:p>
      </dsp:txBody>
      <dsp:txXfrm>
        <a:off x="3917710" y="2226321"/>
        <a:ext cx="1666406" cy="666562"/>
      </dsp:txXfrm>
    </dsp:sp>
    <dsp:sp modelId="{2A6BE189-B7B6-4001-B7BD-CA36743E2061}">
      <dsp:nvSpPr>
        <dsp:cNvPr id="0" name=""/>
        <dsp:cNvSpPr/>
      </dsp:nvSpPr>
      <dsp:spPr>
        <a:xfrm>
          <a:off x="6200687" y="893196"/>
          <a:ext cx="1016507" cy="101650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538FB2-E135-449F-BC0E-C656DE90D227}">
      <dsp:nvSpPr>
        <dsp:cNvPr id="0" name=""/>
        <dsp:cNvSpPr/>
      </dsp:nvSpPr>
      <dsp:spPr>
        <a:xfrm>
          <a:off x="6417319" y="1109829"/>
          <a:ext cx="583242" cy="5832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28CDD1-0988-4279-95C0-649311C5F8BF}">
      <dsp:nvSpPr>
        <dsp:cNvPr id="0" name=""/>
        <dsp:cNvSpPr/>
      </dsp:nvSpPr>
      <dsp:spPr>
        <a:xfrm>
          <a:off x="5875737" y="2226321"/>
          <a:ext cx="1666406" cy="66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BREAKOUT SESSIONS</a:t>
          </a:r>
        </a:p>
      </dsp:txBody>
      <dsp:txXfrm>
        <a:off x="5875737" y="2226321"/>
        <a:ext cx="1666406" cy="666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0B478-F174-483D-BB6C-E0D4F54AD045}">
      <dsp:nvSpPr>
        <dsp:cNvPr id="0" name=""/>
        <dsp:cNvSpPr/>
      </dsp:nvSpPr>
      <dsp:spPr>
        <a:xfrm>
          <a:off x="0" y="4252987"/>
          <a:ext cx="5098256" cy="139592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a:cs typeface="Times New Roman"/>
            </a:rPr>
            <a:t>For more information about submitting your grant application contact </a:t>
          </a:r>
          <a:r>
            <a:rPr lang="en-US" sz="1800" b="1" kern="1200" dirty="0">
              <a:latin typeface="Times New Roman"/>
              <a:cs typeface="Times New Roman"/>
            </a:rPr>
            <a:t>Tonya Johnson, Grants Coordinator at  (901) 636-7387</a:t>
          </a:r>
          <a:r>
            <a:rPr lang="en-US" sz="1800" kern="1200" dirty="0">
              <a:latin typeface="Times New Roman"/>
              <a:cs typeface="Times New Roman"/>
            </a:rPr>
            <a:t> or </a:t>
          </a:r>
          <a:r>
            <a:rPr lang="en-US" sz="2000" kern="1200" dirty="0">
              <a:latin typeface="Times New Roman"/>
              <a:cs typeface="Times New Roman"/>
              <a:hlinkClick xmlns:r="http://schemas.openxmlformats.org/officeDocument/2006/relationships" r:id="rId1"/>
            </a:rPr>
            <a:t>Tonya.Johnson@memphistn.gov</a:t>
          </a:r>
          <a:r>
            <a:rPr lang="en-US" sz="2000" kern="1200" dirty="0">
              <a:latin typeface="Times New Roman"/>
              <a:cs typeface="Times New Roman"/>
            </a:rPr>
            <a:t>.</a:t>
          </a:r>
        </a:p>
      </dsp:txBody>
      <dsp:txXfrm>
        <a:off x="0" y="4252987"/>
        <a:ext cx="5098256" cy="1395925"/>
      </dsp:txXfrm>
    </dsp:sp>
    <dsp:sp modelId="{D87C2D9B-B218-4095-8D14-7F1FEDB9D8DA}">
      <dsp:nvSpPr>
        <dsp:cNvPr id="0" name=""/>
        <dsp:cNvSpPr/>
      </dsp:nvSpPr>
      <dsp:spPr>
        <a:xfrm rot="10800000">
          <a:off x="0" y="2126993"/>
          <a:ext cx="5098256" cy="2146933"/>
        </a:xfrm>
        <a:prstGeom prst="upArrowCallou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a:cs typeface="Times New Roman"/>
            </a:rPr>
            <a:t>Remainder of the workshop is an opportunity for attendees to meet with staff from various programs.</a:t>
          </a:r>
        </a:p>
      </dsp:txBody>
      <dsp:txXfrm rot="-10800000">
        <a:off x="0" y="2126993"/>
        <a:ext cx="5098256" cy="753573"/>
      </dsp:txXfrm>
    </dsp:sp>
    <dsp:sp modelId="{1B45B7CA-3E3A-4DE5-8BFD-857AE237F655}">
      <dsp:nvSpPr>
        <dsp:cNvPr id="0" name=""/>
        <dsp:cNvSpPr/>
      </dsp:nvSpPr>
      <dsp:spPr>
        <a:xfrm>
          <a:off x="2489" y="2880566"/>
          <a:ext cx="1697759" cy="64193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t>Learn more about each program</a:t>
          </a:r>
        </a:p>
      </dsp:txBody>
      <dsp:txXfrm>
        <a:off x="2489" y="2880566"/>
        <a:ext cx="1697759" cy="641933"/>
      </dsp:txXfrm>
    </dsp:sp>
    <dsp:sp modelId="{E4865147-FDFD-4E87-B8DA-C0725276170B}">
      <dsp:nvSpPr>
        <dsp:cNvPr id="0" name=""/>
        <dsp:cNvSpPr/>
      </dsp:nvSpPr>
      <dsp:spPr>
        <a:xfrm>
          <a:off x="1700248" y="2880566"/>
          <a:ext cx="1697759" cy="641933"/>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ct val="35000"/>
            </a:spcAft>
            <a:buNone/>
          </a:pPr>
          <a:r>
            <a:rPr lang="en-US" sz="1500" b="0" kern="1200" dirty="0"/>
            <a:t>Discuss </a:t>
          </a:r>
          <a:r>
            <a:rPr lang="en-US" sz="1500" b="0" kern="1200" dirty="0">
              <a:latin typeface="Calibri Light" panose="020F0302020204030204"/>
            </a:rPr>
            <a:t>program ideas</a:t>
          </a:r>
          <a:endParaRPr lang="en-US" sz="1500" b="0" kern="1200" dirty="0"/>
        </a:p>
      </dsp:txBody>
      <dsp:txXfrm>
        <a:off x="1700248" y="2880566"/>
        <a:ext cx="1697759" cy="641933"/>
      </dsp:txXfrm>
    </dsp:sp>
    <dsp:sp modelId="{FBF1989F-9451-4318-ADF3-3C8858D6967B}">
      <dsp:nvSpPr>
        <dsp:cNvPr id="0" name=""/>
        <dsp:cNvSpPr/>
      </dsp:nvSpPr>
      <dsp:spPr>
        <a:xfrm>
          <a:off x="3398007" y="2880566"/>
          <a:ext cx="1697759" cy="641933"/>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t>Ask questions</a:t>
          </a:r>
        </a:p>
      </dsp:txBody>
      <dsp:txXfrm>
        <a:off x="3398007" y="2880566"/>
        <a:ext cx="1697759" cy="641933"/>
      </dsp:txXfrm>
    </dsp:sp>
    <dsp:sp modelId="{CD62D13F-EBFE-4D69-B10C-842FEEEC382C}">
      <dsp:nvSpPr>
        <dsp:cNvPr id="0" name=""/>
        <dsp:cNvSpPr/>
      </dsp:nvSpPr>
      <dsp:spPr>
        <a:xfrm rot="10800000">
          <a:off x="0" y="998"/>
          <a:ext cx="5098256" cy="21469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a:cs typeface="Times New Roman"/>
            </a:rPr>
            <a:t>General Questions</a:t>
          </a:r>
        </a:p>
      </dsp:txBody>
      <dsp:txXfrm rot="10800000">
        <a:off x="0" y="998"/>
        <a:ext cx="5098256" cy="1395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AD5AB-178C-4D03-BD8A-B9AAD0EE495D}">
      <dsp:nvSpPr>
        <dsp:cNvPr id="0" name=""/>
        <dsp:cNvSpPr/>
      </dsp:nvSpPr>
      <dsp:spPr>
        <a:xfrm>
          <a:off x="0" y="1893040"/>
          <a:ext cx="754380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7F50214-298F-42BF-ADB1-0BAF30C714D8}">
      <dsp:nvSpPr>
        <dsp:cNvPr id="0" name=""/>
        <dsp:cNvSpPr/>
      </dsp:nvSpPr>
      <dsp:spPr>
        <a:xfrm rot="8100000">
          <a:off x="62077" y="436271"/>
          <a:ext cx="278424" cy="278424"/>
        </a:xfrm>
        <a:prstGeom prst="teardrop">
          <a:avLst>
            <a:gd name="adj" fmla="val 115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F509A-BA58-4B2D-A4D7-211F95654039}">
      <dsp:nvSpPr>
        <dsp:cNvPr id="0" name=""/>
        <dsp:cNvSpPr/>
      </dsp:nvSpPr>
      <dsp:spPr>
        <a:xfrm>
          <a:off x="93007"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3323DB5-76E0-44B6-98AB-066639F088B0}">
      <dsp:nvSpPr>
        <dsp:cNvPr id="0" name=""/>
        <dsp:cNvSpPr/>
      </dsp:nvSpPr>
      <dsp:spPr>
        <a:xfrm>
          <a:off x="398165" y="772360"/>
          <a:ext cx="2091194" cy="1120679"/>
        </a:xfrm>
        <a:prstGeom prst="rect">
          <a:avLst/>
        </a:prstGeom>
        <a:noFill/>
        <a:ln>
          <a:noFill/>
        </a:ln>
        <a:effectLst/>
      </dsp:spPr>
      <dsp:style>
        <a:lnRef idx="0">
          <a:scrgbClr r="0" g="0" b="0"/>
        </a:lnRef>
        <a:fillRef idx="0">
          <a:scrgbClr r="0" g="0" b="0"/>
        </a:fillRef>
        <a:effectRef idx="0">
          <a:scrgbClr r="0" g="0" b="0"/>
        </a:effectRef>
        <a:fontRef idx="minor"/>
      </dsp:style>
    </dsp:sp>
    <dsp:sp modelId="{2573B0EF-D1AF-4C72-85BE-AFACE92AA401}">
      <dsp:nvSpPr>
        <dsp:cNvPr id="0" name=""/>
        <dsp:cNvSpPr/>
      </dsp:nvSpPr>
      <dsp:spPr>
        <a:xfrm>
          <a:off x="398165" y="378607"/>
          <a:ext cx="209119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Calibri Light" panose="020F0302020204030204"/>
            </a:rPr>
            <a:t> </a:t>
          </a:r>
          <a:r>
            <a:rPr lang="en-US" sz="1300" kern="1200" dirty="0"/>
            <a:t>Neighborhood Partnership Grant (NPG)</a:t>
          </a:r>
        </a:p>
      </dsp:txBody>
      <dsp:txXfrm>
        <a:off x="398165" y="378607"/>
        <a:ext cx="2091194" cy="393752"/>
      </dsp:txXfrm>
    </dsp:sp>
    <dsp:sp modelId="{7A5A1A8E-E58B-460D-8776-72CD49833947}">
      <dsp:nvSpPr>
        <dsp:cNvPr id="0" name=""/>
        <dsp:cNvSpPr/>
      </dsp:nvSpPr>
      <dsp:spPr>
        <a:xfrm>
          <a:off x="201289" y="772360"/>
          <a:ext cx="0" cy="1120679"/>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9FC0E05-025C-4116-B013-DDCFF6DFB30B}">
      <dsp:nvSpPr>
        <dsp:cNvPr id="0" name=""/>
        <dsp:cNvSpPr/>
      </dsp:nvSpPr>
      <dsp:spPr>
        <a:xfrm>
          <a:off x="165851" y="1857602"/>
          <a:ext cx="70875" cy="70875"/>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BBE11-3305-44C0-AC3D-768FA8DA4A09}">
      <dsp:nvSpPr>
        <dsp:cNvPr id="0" name=""/>
        <dsp:cNvSpPr/>
      </dsp:nvSpPr>
      <dsp:spPr>
        <a:xfrm rot="18900000">
          <a:off x="1321832" y="3071383"/>
          <a:ext cx="278424" cy="278424"/>
        </a:xfrm>
        <a:prstGeom prst="teardrop">
          <a:avLst>
            <a:gd name="adj" fmla="val 115000"/>
          </a:avLst>
        </a:prstGeom>
        <a:solidFill>
          <a:schemeClr val="accent5">
            <a:hueOff val="589196"/>
            <a:satOff val="-2817"/>
            <a:lumOff val="3088"/>
            <a:alphaOff val="0"/>
          </a:schemeClr>
        </a:solidFill>
        <a:ln w="15875" cap="flat" cmpd="sng" algn="ctr">
          <a:solidFill>
            <a:schemeClr val="accent5">
              <a:hueOff val="589196"/>
              <a:satOff val="-2817"/>
              <a:lumOff val="30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ACCEB-45CD-48F8-9C64-8046B515E8BC}">
      <dsp:nvSpPr>
        <dsp:cNvPr id="0" name=""/>
        <dsp:cNvSpPr/>
      </dsp:nvSpPr>
      <dsp:spPr>
        <a:xfrm>
          <a:off x="1352763"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0D0DE9C6-4244-4BDE-AE2E-571DBE8105AD}">
      <dsp:nvSpPr>
        <dsp:cNvPr id="0" name=""/>
        <dsp:cNvSpPr/>
      </dsp:nvSpPr>
      <dsp:spPr>
        <a:xfrm>
          <a:off x="1657921" y="1893040"/>
          <a:ext cx="2091194" cy="1120679"/>
        </a:xfrm>
        <a:prstGeom prst="rect">
          <a:avLst/>
        </a:prstGeom>
        <a:noFill/>
        <a:ln>
          <a:noFill/>
        </a:ln>
        <a:effectLst/>
      </dsp:spPr>
      <dsp:style>
        <a:lnRef idx="0">
          <a:scrgbClr r="0" g="0" b="0"/>
        </a:lnRef>
        <a:fillRef idx="0">
          <a:scrgbClr r="0" g="0" b="0"/>
        </a:fillRef>
        <a:effectRef idx="0">
          <a:scrgbClr r="0" g="0" b="0"/>
        </a:effectRef>
        <a:fontRef idx="minor"/>
      </dsp:style>
    </dsp:sp>
    <dsp:sp modelId="{DFA67502-0944-470F-97EB-F2F4A0738686}">
      <dsp:nvSpPr>
        <dsp:cNvPr id="0" name=""/>
        <dsp:cNvSpPr/>
      </dsp:nvSpPr>
      <dsp:spPr>
        <a:xfrm>
          <a:off x="1657921" y="3013719"/>
          <a:ext cx="209119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latin typeface="Calibri Light" panose="020F0302020204030204"/>
            </a:rPr>
            <a:t> </a:t>
          </a:r>
          <a:r>
            <a:rPr lang="en-US" sz="1300" kern="1200" dirty="0"/>
            <a:t>Emergency Solutions Grant (ESG) </a:t>
          </a:r>
        </a:p>
      </dsp:txBody>
      <dsp:txXfrm>
        <a:off x="1657921" y="3013719"/>
        <a:ext cx="2091194" cy="393752"/>
      </dsp:txXfrm>
    </dsp:sp>
    <dsp:sp modelId="{F1830CCD-289B-4A55-AD3C-BB74519A0C62}">
      <dsp:nvSpPr>
        <dsp:cNvPr id="0" name=""/>
        <dsp:cNvSpPr/>
      </dsp:nvSpPr>
      <dsp:spPr>
        <a:xfrm>
          <a:off x="1461045" y="1893040"/>
          <a:ext cx="0" cy="1120679"/>
        </a:xfrm>
        <a:prstGeom prst="line">
          <a:avLst/>
        </a:prstGeom>
        <a:noFill/>
        <a:ln w="12700" cap="flat" cmpd="sng" algn="ctr">
          <a:solidFill>
            <a:schemeClr val="accent5">
              <a:hueOff val="589196"/>
              <a:satOff val="-2817"/>
              <a:lumOff val="3088"/>
              <a:alphaOff val="0"/>
            </a:schemeClr>
          </a:solidFill>
          <a:prstDash val="dash"/>
        </a:ln>
        <a:effectLst/>
      </dsp:spPr>
      <dsp:style>
        <a:lnRef idx="1">
          <a:scrgbClr r="0" g="0" b="0"/>
        </a:lnRef>
        <a:fillRef idx="0">
          <a:scrgbClr r="0" g="0" b="0"/>
        </a:fillRef>
        <a:effectRef idx="0">
          <a:scrgbClr r="0" g="0" b="0"/>
        </a:effectRef>
        <a:fontRef idx="minor"/>
      </dsp:style>
    </dsp:sp>
    <dsp:sp modelId="{5C5491B3-4F59-4905-84BC-81092D748319}">
      <dsp:nvSpPr>
        <dsp:cNvPr id="0" name=""/>
        <dsp:cNvSpPr/>
      </dsp:nvSpPr>
      <dsp:spPr>
        <a:xfrm>
          <a:off x="1425607" y="1857602"/>
          <a:ext cx="70875" cy="70875"/>
        </a:xfrm>
        <a:prstGeom prst="ellipse">
          <a:avLst/>
        </a:prstGeom>
        <a:solidFill>
          <a:schemeClr val="accent5">
            <a:hueOff val="589196"/>
            <a:satOff val="-2817"/>
            <a:lumOff val="3088"/>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9C0E2-E693-452D-BDCD-ED99529D23B0}">
      <dsp:nvSpPr>
        <dsp:cNvPr id="0" name=""/>
        <dsp:cNvSpPr/>
      </dsp:nvSpPr>
      <dsp:spPr>
        <a:xfrm rot="8100000">
          <a:off x="2581588" y="436271"/>
          <a:ext cx="278424" cy="278424"/>
        </a:xfrm>
        <a:prstGeom prst="teardrop">
          <a:avLst>
            <a:gd name="adj" fmla="val 115000"/>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5ABA9-F673-440B-B29C-3FE21FE06868}">
      <dsp:nvSpPr>
        <dsp:cNvPr id="0" name=""/>
        <dsp:cNvSpPr/>
      </dsp:nvSpPr>
      <dsp:spPr>
        <a:xfrm>
          <a:off x="2612518"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EDED11E8-C762-4ABB-BD25-75802FCE501D}">
      <dsp:nvSpPr>
        <dsp:cNvPr id="0" name=""/>
        <dsp:cNvSpPr/>
      </dsp:nvSpPr>
      <dsp:spPr>
        <a:xfrm>
          <a:off x="2917676" y="772360"/>
          <a:ext cx="2091194" cy="1120679"/>
        </a:xfrm>
        <a:prstGeom prst="rect">
          <a:avLst/>
        </a:prstGeom>
        <a:noFill/>
        <a:ln>
          <a:noFill/>
        </a:ln>
        <a:effectLst/>
      </dsp:spPr>
      <dsp:style>
        <a:lnRef idx="0">
          <a:scrgbClr r="0" g="0" b="0"/>
        </a:lnRef>
        <a:fillRef idx="0">
          <a:scrgbClr r="0" g="0" b="0"/>
        </a:fillRef>
        <a:effectRef idx="0">
          <a:scrgbClr r="0" g="0" b="0"/>
        </a:effectRef>
        <a:fontRef idx="minor"/>
      </dsp:style>
    </dsp:sp>
    <dsp:sp modelId="{A7192CD1-D986-4BF5-AA60-CB57E5F75D38}">
      <dsp:nvSpPr>
        <dsp:cNvPr id="0" name=""/>
        <dsp:cNvSpPr/>
      </dsp:nvSpPr>
      <dsp:spPr>
        <a:xfrm>
          <a:off x="2917676" y="378607"/>
          <a:ext cx="2091194"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b="1" kern="1200" dirty="0">
              <a:latin typeface="Times New Roman"/>
              <a:ea typeface="calibri light"/>
              <a:cs typeface="Times New Roman"/>
            </a:rPr>
            <a:t>Community Service Grant CSG)</a:t>
          </a:r>
        </a:p>
      </dsp:txBody>
      <dsp:txXfrm>
        <a:off x="2917676" y="378607"/>
        <a:ext cx="2091194" cy="393752"/>
      </dsp:txXfrm>
    </dsp:sp>
    <dsp:sp modelId="{31FA38BB-9DE3-42F1-A6B0-A7D0F91892E9}">
      <dsp:nvSpPr>
        <dsp:cNvPr id="0" name=""/>
        <dsp:cNvSpPr/>
      </dsp:nvSpPr>
      <dsp:spPr>
        <a:xfrm>
          <a:off x="2720800" y="772360"/>
          <a:ext cx="0" cy="1120679"/>
        </a:xfrm>
        <a:prstGeom prst="line">
          <a:avLst/>
        </a:prstGeom>
        <a:noFill/>
        <a:ln w="12700" cap="flat" cmpd="sng" algn="ctr">
          <a:solidFill>
            <a:schemeClr val="accent5">
              <a:hueOff val="1178392"/>
              <a:satOff val="-5635"/>
              <a:lumOff val="6177"/>
              <a:alphaOff val="0"/>
            </a:schemeClr>
          </a:solidFill>
          <a:prstDash val="dash"/>
        </a:ln>
        <a:effectLst/>
      </dsp:spPr>
      <dsp:style>
        <a:lnRef idx="1">
          <a:scrgbClr r="0" g="0" b="0"/>
        </a:lnRef>
        <a:fillRef idx="0">
          <a:scrgbClr r="0" g="0" b="0"/>
        </a:fillRef>
        <a:effectRef idx="0">
          <a:scrgbClr r="0" g="0" b="0"/>
        </a:effectRef>
        <a:fontRef idx="minor"/>
      </dsp:style>
    </dsp:sp>
    <dsp:sp modelId="{3B18D3AE-25E6-4380-8896-1B2D0D8150D6}">
      <dsp:nvSpPr>
        <dsp:cNvPr id="0" name=""/>
        <dsp:cNvSpPr/>
      </dsp:nvSpPr>
      <dsp:spPr>
        <a:xfrm>
          <a:off x="2685363" y="1857602"/>
          <a:ext cx="70875" cy="70875"/>
        </a:xfrm>
        <a:prstGeom prst="ellipse">
          <a:avLst/>
        </a:prstGeom>
        <a:solidFill>
          <a:schemeClr val="accent5">
            <a:hueOff val="1178392"/>
            <a:satOff val="-5635"/>
            <a:lumOff val="617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5CA49-01C6-4709-8C2C-4960389DCD27}">
      <dsp:nvSpPr>
        <dsp:cNvPr id="0" name=""/>
        <dsp:cNvSpPr/>
      </dsp:nvSpPr>
      <dsp:spPr>
        <a:xfrm rot="18900000">
          <a:off x="3841343" y="3071383"/>
          <a:ext cx="278424" cy="278424"/>
        </a:xfrm>
        <a:prstGeom prst="teardrop">
          <a:avLst>
            <a:gd name="adj" fmla="val 115000"/>
          </a:avLst>
        </a:prstGeom>
        <a:solidFill>
          <a:schemeClr val="accent5">
            <a:hueOff val="1767588"/>
            <a:satOff val="-8452"/>
            <a:lumOff val="9265"/>
            <a:alphaOff val="0"/>
          </a:schemeClr>
        </a:solidFill>
        <a:ln w="15875" cap="flat" cmpd="sng" algn="ctr">
          <a:solidFill>
            <a:schemeClr val="accent5">
              <a:hueOff val="1767588"/>
              <a:satOff val="-8452"/>
              <a:lumOff val="92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23E00-0467-44B1-813E-D9BEB2636788}">
      <dsp:nvSpPr>
        <dsp:cNvPr id="0" name=""/>
        <dsp:cNvSpPr/>
      </dsp:nvSpPr>
      <dsp:spPr>
        <a:xfrm>
          <a:off x="3872274" y="3102313"/>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9522BA2-9418-45EF-AC9D-E0DD13F1F3F2}">
      <dsp:nvSpPr>
        <dsp:cNvPr id="0" name=""/>
        <dsp:cNvSpPr/>
      </dsp:nvSpPr>
      <dsp:spPr>
        <a:xfrm>
          <a:off x="4177432" y="1893040"/>
          <a:ext cx="2081416" cy="1120679"/>
        </a:xfrm>
        <a:prstGeom prst="rect">
          <a:avLst/>
        </a:prstGeom>
        <a:noFill/>
        <a:ln>
          <a:noFill/>
        </a:ln>
        <a:effectLst/>
      </dsp:spPr>
      <dsp:style>
        <a:lnRef idx="0">
          <a:scrgbClr r="0" g="0" b="0"/>
        </a:lnRef>
        <a:fillRef idx="0">
          <a:scrgbClr r="0" g="0" b="0"/>
        </a:fillRef>
        <a:effectRef idx="0">
          <a:scrgbClr r="0" g="0" b="0"/>
        </a:effectRef>
        <a:fontRef idx="minor"/>
      </dsp:style>
    </dsp:sp>
    <dsp:sp modelId="{A503DBAD-6B47-4D4A-98C2-47ABF86C9F01}">
      <dsp:nvSpPr>
        <dsp:cNvPr id="0" name=""/>
        <dsp:cNvSpPr/>
      </dsp:nvSpPr>
      <dsp:spPr>
        <a:xfrm>
          <a:off x="4177432" y="3013719"/>
          <a:ext cx="2081416"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Housing Opportunities For People With Aids  (HOPWA)</a:t>
          </a:r>
        </a:p>
        <a:p>
          <a:pPr marL="0" lvl="0" indent="0" algn="l" defTabSz="577850">
            <a:lnSpc>
              <a:spcPct val="90000"/>
            </a:lnSpc>
            <a:spcBef>
              <a:spcPct val="0"/>
            </a:spcBef>
            <a:spcAft>
              <a:spcPct val="35000"/>
            </a:spcAft>
            <a:buNone/>
          </a:pPr>
          <a:endParaRPr lang="en-US" sz="1300" kern="1200" dirty="0"/>
        </a:p>
      </dsp:txBody>
      <dsp:txXfrm>
        <a:off x="4177432" y="3013719"/>
        <a:ext cx="2081416" cy="393752"/>
      </dsp:txXfrm>
    </dsp:sp>
    <dsp:sp modelId="{61059DB6-5D5B-44B8-917C-FAA67444639F}">
      <dsp:nvSpPr>
        <dsp:cNvPr id="0" name=""/>
        <dsp:cNvSpPr/>
      </dsp:nvSpPr>
      <dsp:spPr>
        <a:xfrm>
          <a:off x="3980556" y="1893040"/>
          <a:ext cx="0" cy="1120679"/>
        </a:xfrm>
        <a:prstGeom prst="line">
          <a:avLst/>
        </a:prstGeom>
        <a:noFill/>
        <a:ln w="12700" cap="flat" cmpd="sng" algn="ctr">
          <a:solidFill>
            <a:schemeClr val="accent5">
              <a:hueOff val="1767588"/>
              <a:satOff val="-8452"/>
              <a:lumOff val="9265"/>
              <a:alphaOff val="0"/>
            </a:schemeClr>
          </a:solidFill>
          <a:prstDash val="dash"/>
        </a:ln>
        <a:effectLst/>
      </dsp:spPr>
      <dsp:style>
        <a:lnRef idx="1">
          <a:scrgbClr r="0" g="0" b="0"/>
        </a:lnRef>
        <a:fillRef idx="0">
          <a:scrgbClr r="0" g="0" b="0"/>
        </a:fillRef>
        <a:effectRef idx="0">
          <a:scrgbClr r="0" g="0" b="0"/>
        </a:effectRef>
        <a:fontRef idx="minor"/>
      </dsp:style>
    </dsp:sp>
    <dsp:sp modelId="{32B3B754-5225-443D-B5A0-B6D84DC1268D}">
      <dsp:nvSpPr>
        <dsp:cNvPr id="0" name=""/>
        <dsp:cNvSpPr/>
      </dsp:nvSpPr>
      <dsp:spPr>
        <a:xfrm>
          <a:off x="3945118" y="1857602"/>
          <a:ext cx="70875" cy="70875"/>
        </a:xfrm>
        <a:prstGeom prst="ellipse">
          <a:avLst/>
        </a:prstGeom>
        <a:solidFill>
          <a:schemeClr val="accent5">
            <a:hueOff val="1767588"/>
            <a:satOff val="-8452"/>
            <a:lumOff val="9265"/>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9190C-5E91-47C8-86C2-61BC0311905B}">
      <dsp:nvSpPr>
        <dsp:cNvPr id="0" name=""/>
        <dsp:cNvSpPr/>
      </dsp:nvSpPr>
      <dsp:spPr>
        <a:xfrm rot="8100000">
          <a:off x="5089319" y="436271"/>
          <a:ext cx="278424" cy="278424"/>
        </a:xfrm>
        <a:prstGeom prst="teardrop">
          <a:avLst>
            <a:gd name="adj" fmla="val 115000"/>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02BAD-5958-435E-B294-A63736645D7F}">
      <dsp:nvSpPr>
        <dsp:cNvPr id="0" name=""/>
        <dsp:cNvSpPr/>
      </dsp:nvSpPr>
      <dsp:spPr>
        <a:xfrm>
          <a:off x="5120249" y="467202"/>
          <a:ext cx="216563" cy="216563"/>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14A2F7E-9DEE-44D3-892D-C795A1E017BC}">
      <dsp:nvSpPr>
        <dsp:cNvPr id="0" name=""/>
        <dsp:cNvSpPr/>
      </dsp:nvSpPr>
      <dsp:spPr>
        <a:xfrm>
          <a:off x="5425407" y="772360"/>
          <a:ext cx="2081416" cy="1120679"/>
        </a:xfrm>
        <a:prstGeom prst="rect">
          <a:avLst/>
        </a:prstGeom>
        <a:noFill/>
        <a:ln>
          <a:noFill/>
        </a:ln>
        <a:effectLst/>
      </dsp:spPr>
      <dsp:style>
        <a:lnRef idx="0">
          <a:scrgbClr r="0" g="0" b="0"/>
        </a:lnRef>
        <a:fillRef idx="0">
          <a:scrgbClr r="0" g="0" b="0"/>
        </a:fillRef>
        <a:effectRef idx="0">
          <a:scrgbClr r="0" g="0" b="0"/>
        </a:effectRef>
        <a:fontRef idx="minor"/>
      </dsp:style>
    </dsp:sp>
    <dsp:sp modelId="{9F2428B5-5D38-4866-B1FB-4155B61DDA9A}">
      <dsp:nvSpPr>
        <dsp:cNvPr id="0" name=""/>
        <dsp:cNvSpPr/>
      </dsp:nvSpPr>
      <dsp:spPr>
        <a:xfrm>
          <a:off x="5425407" y="378607"/>
          <a:ext cx="2081416"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HOME Tenant-Based Rental Assistance</a:t>
          </a:r>
          <a:r>
            <a:rPr lang="en-US" sz="1300" kern="1200" dirty="0">
              <a:latin typeface="Calibri Light" panose="020F0302020204030204"/>
            </a:rPr>
            <a:t> (HOME-TBRA)</a:t>
          </a:r>
          <a:endParaRPr lang="en-US" sz="1300" kern="1200" dirty="0"/>
        </a:p>
      </dsp:txBody>
      <dsp:txXfrm>
        <a:off x="5425407" y="378607"/>
        <a:ext cx="2081416" cy="393752"/>
      </dsp:txXfrm>
    </dsp:sp>
    <dsp:sp modelId="{6B23F121-5423-4CA4-8D32-FDE4E1A37B57}">
      <dsp:nvSpPr>
        <dsp:cNvPr id="0" name=""/>
        <dsp:cNvSpPr/>
      </dsp:nvSpPr>
      <dsp:spPr>
        <a:xfrm>
          <a:off x="5228531" y="772360"/>
          <a:ext cx="0" cy="1120679"/>
        </a:xfrm>
        <a:prstGeom prst="line">
          <a:avLst/>
        </a:prstGeom>
        <a:noFill/>
        <a:ln w="12700" cap="flat" cmpd="sng" algn="ctr">
          <a:solidFill>
            <a:schemeClr val="accent5">
              <a:hueOff val="2356783"/>
              <a:satOff val="-11270"/>
              <a:lumOff val="12353"/>
              <a:alphaOff val="0"/>
            </a:schemeClr>
          </a:solidFill>
          <a:prstDash val="dash"/>
        </a:ln>
        <a:effectLst/>
      </dsp:spPr>
      <dsp:style>
        <a:lnRef idx="1">
          <a:scrgbClr r="0" g="0" b="0"/>
        </a:lnRef>
        <a:fillRef idx="0">
          <a:scrgbClr r="0" g="0" b="0"/>
        </a:fillRef>
        <a:effectRef idx="0">
          <a:scrgbClr r="0" g="0" b="0"/>
        </a:effectRef>
        <a:fontRef idx="minor"/>
      </dsp:style>
    </dsp:sp>
    <dsp:sp modelId="{EB05755A-7D51-46BE-B3C7-BA49E3D9724B}">
      <dsp:nvSpPr>
        <dsp:cNvPr id="0" name=""/>
        <dsp:cNvSpPr/>
      </dsp:nvSpPr>
      <dsp:spPr>
        <a:xfrm>
          <a:off x="5193094" y="1857602"/>
          <a:ext cx="70875" cy="70875"/>
        </a:xfrm>
        <a:prstGeom prst="ellipse">
          <a:avLst/>
        </a:prstGeom>
        <a:solidFill>
          <a:schemeClr val="accent5">
            <a:hueOff val="2356783"/>
            <a:satOff val="-11270"/>
            <a:lumOff val="1235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07E2-62B5-4EC2-8938-D15075E023F6}">
      <dsp:nvSpPr>
        <dsp:cNvPr id="0" name=""/>
        <dsp:cNvSpPr/>
      </dsp:nvSpPr>
      <dsp:spPr>
        <a:xfrm>
          <a:off x="0" y="2882060"/>
          <a:ext cx="3887344" cy="188953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latin typeface="Times New Roman"/>
              <a:cs typeface="Times New Roman"/>
            </a:rPr>
            <a:t>January 14, 2025, at 2:00 pm</a:t>
          </a:r>
        </a:p>
      </dsp:txBody>
      <dsp:txXfrm>
        <a:off x="0" y="2882060"/>
        <a:ext cx="3887344" cy="1889532"/>
      </dsp:txXfrm>
    </dsp:sp>
    <dsp:sp modelId="{968D6808-C674-4813-B165-060C022D9F8C}">
      <dsp:nvSpPr>
        <dsp:cNvPr id="0" name=""/>
        <dsp:cNvSpPr/>
      </dsp:nvSpPr>
      <dsp:spPr>
        <a:xfrm rot="10800000">
          <a:off x="0" y="0"/>
          <a:ext cx="3887344" cy="2906100"/>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a:cs typeface="Times New Roman"/>
            </a:rPr>
            <a:t>December 10, 2024, at 10:00 am</a:t>
          </a:r>
        </a:p>
      </dsp:txBody>
      <dsp:txXfrm rot="10800000">
        <a:off x="0" y="0"/>
        <a:ext cx="3887344" cy="1888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D4FE3-3DEA-44AD-9B5E-B450479FE036}">
      <dsp:nvSpPr>
        <dsp:cNvPr id="0" name=""/>
        <dsp:cNvSpPr/>
      </dsp:nvSpPr>
      <dsp:spPr>
        <a:xfrm>
          <a:off x="359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F841-22B3-4368-8DA8-E653039A1107}">
      <dsp:nvSpPr>
        <dsp:cNvPr id="0" name=""/>
        <dsp:cNvSpPr/>
      </dsp:nvSpPr>
      <dsp:spPr>
        <a:xfrm>
          <a:off x="593745" y="140688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76B83-65E0-4DF1-BD31-053047C4CAD1}">
      <dsp:nvSpPr>
        <dsp:cNvPr id="0" name=""/>
        <dsp:cNvSpPr/>
      </dsp:nvSpPr>
      <dsp:spPr>
        <a:xfrm>
          <a:off x="8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Provide an overview of this year’s funding opportunities.</a:t>
          </a:r>
        </a:p>
      </dsp:txBody>
      <dsp:txXfrm>
        <a:off x="8745" y="2612889"/>
        <a:ext cx="1800000" cy="720000"/>
      </dsp:txXfrm>
    </dsp:sp>
    <dsp:sp modelId="{0D049753-5C7A-4F31-AD77-6CB5EA4692FE}">
      <dsp:nvSpPr>
        <dsp:cNvPr id="0" name=""/>
        <dsp:cNvSpPr/>
      </dsp:nvSpPr>
      <dsp:spPr>
        <a:xfrm>
          <a:off x="2474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6357B-C9E6-454C-9125-F5A7CD9143DB}">
      <dsp:nvSpPr>
        <dsp:cNvPr id="0" name=""/>
        <dsp:cNvSpPr/>
      </dsp:nvSpPr>
      <dsp:spPr>
        <a:xfrm>
          <a:off x="2708745" y="140688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3DA48-C28B-4124-89C0-138BBC25306F}">
      <dsp:nvSpPr>
        <dsp:cNvPr id="0" name=""/>
        <dsp:cNvSpPr/>
      </dsp:nvSpPr>
      <dsp:spPr>
        <a:xfrm>
          <a:off x="2123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Review guidelines and requirements.</a:t>
          </a:r>
        </a:p>
      </dsp:txBody>
      <dsp:txXfrm>
        <a:off x="2123745" y="2612889"/>
        <a:ext cx="1800000" cy="720000"/>
      </dsp:txXfrm>
    </dsp:sp>
    <dsp:sp modelId="{9E85D84F-84F4-49D8-844F-7D62C3E432A5}">
      <dsp:nvSpPr>
        <dsp:cNvPr id="0" name=""/>
        <dsp:cNvSpPr/>
      </dsp:nvSpPr>
      <dsp:spPr>
        <a:xfrm>
          <a:off x="4589745" y="117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E1624-ADE2-422C-8954-342D5F24CDEE}">
      <dsp:nvSpPr>
        <dsp:cNvPr id="0" name=""/>
        <dsp:cNvSpPr/>
      </dsp:nvSpPr>
      <dsp:spPr>
        <a:xfrm>
          <a:off x="4823745" y="140688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828FB-A0BE-4E17-83FD-97DCBF7A2E8A}">
      <dsp:nvSpPr>
        <dsp:cNvPr id="0" name=""/>
        <dsp:cNvSpPr/>
      </dsp:nvSpPr>
      <dsp:spPr>
        <a:xfrm>
          <a:off x="4238745" y="261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Discuss the electronic submission.</a:t>
          </a:r>
        </a:p>
      </dsp:txBody>
      <dsp:txXfrm>
        <a:off x="4238745" y="2612889"/>
        <a:ext cx="1800000" cy="720000"/>
      </dsp:txXfrm>
    </dsp:sp>
    <dsp:sp modelId="{9524C847-FE27-42D7-BC92-E4282176234E}">
      <dsp:nvSpPr>
        <dsp:cNvPr id="0" name=""/>
        <dsp:cNvSpPr/>
      </dsp:nvSpPr>
      <dsp:spPr>
        <a:xfrm>
          <a:off x="1417245" y="378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24AB0-3E60-462F-A0EC-2C85D8B32BAB}">
      <dsp:nvSpPr>
        <dsp:cNvPr id="0" name=""/>
        <dsp:cNvSpPr/>
      </dsp:nvSpPr>
      <dsp:spPr>
        <a:xfrm>
          <a:off x="1651245" y="401688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E43F5-4422-460E-B970-23E5452E585F}">
      <dsp:nvSpPr>
        <dsp:cNvPr id="0" name=""/>
        <dsp:cNvSpPr/>
      </dsp:nvSpPr>
      <dsp:spPr>
        <a:xfrm>
          <a:off x="1066245" y="522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Engage with program experts during breakout sessions.</a:t>
          </a:r>
        </a:p>
      </dsp:txBody>
      <dsp:txXfrm>
        <a:off x="1066245" y="5222889"/>
        <a:ext cx="1800000" cy="720000"/>
      </dsp:txXfrm>
    </dsp:sp>
    <dsp:sp modelId="{18545297-FEA1-4D38-8620-D15F8C9C95AA}">
      <dsp:nvSpPr>
        <dsp:cNvPr id="0" name=""/>
        <dsp:cNvSpPr/>
      </dsp:nvSpPr>
      <dsp:spPr>
        <a:xfrm>
          <a:off x="3532245" y="3782889"/>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9FD5F-6885-455A-8968-DFC19B045289}">
      <dsp:nvSpPr>
        <dsp:cNvPr id="0" name=""/>
        <dsp:cNvSpPr/>
      </dsp:nvSpPr>
      <dsp:spPr>
        <a:xfrm>
          <a:off x="3766245" y="401688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BB7EE-4C42-40E8-BC5D-85875383F0DD}">
      <dsp:nvSpPr>
        <dsp:cNvPr id="0" name=""/>
        <dsp:cNvSpPr/>
      </dsp:nvSpPr>
      <dsp:spPr>
        <a:xfrm>
          <a:off x="3181245" y="52228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Discuss trainings on the electronic portal. </a:t>
          </a:r>
        </a:p>
      </dsp:txBody>
      <dsp:txXfrm>
        <a:off x="3181245" y="5222889"/>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BD017-2375-4B84-B556-A2B2F12AAC04}">
      <dsp:nvSpPr>
        <dsp:cNvPr id="0" name=""/>
        <dsp:cNvSpPr/>
      </dsp:nvSpPr>
      <dsp:spPr>
        <a:xfrm>
          <a:off x="5475609" y="927604"/>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D254B-DE78-4EB8-8636-995B965D44C8}">
      <dsp:nvSpPr>
        <dsp:cNvPr id="0" name=""/>
        <dsp:cNvSpPr/>
      </dsp:nvSpPr>
      <dsp:spPr>
        <a:xfrm>
          <a:off x="4583190" y="927604"/>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B6BFFF-98F4-45C2-82C9-35D67B82D6CF}">
      <dsp:nvSpPr>
        <dsp:cNvPr id="0" name=""/>
        <dsp:cNvSpPr/>
      </dsp:nvSpPr>
      <dsp:spPr>
        <a:xfrm>
          <a:off x="2798351" y="2279619"/>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48FE2-A6D2-4445-B3BF-110EA1B04D55}">
      <dsp:nvSpPr>
        <dsp:cNvPr id="0" name=""/>
        <dsp:cNvSpPr/>
      </dsp:nvSpPr>
      <dsp:spPr>
        <a:xfrm>
          <a:off x="1905932" y="2279619"/>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741A22-7BC3-42C5-91FB-A09D1F15B876}">
      <dsp:nvSpPr>
        <dsp:cNvPr id="0" name=""/>
        <dsp:cNvSpPr/>
      </dsp:nvSpPr>
      <dsp:spPr>
        <a:xfrm>
          <a:off x="1905932" y="927604"/>
          <a:ext cx="892419" cy="424710"/>
        </a:xfrm>
        <a:custGeom>
          <a:avLst/>
          <a:gdLst/>
          <a:ahLst/>
          <a:cxnLst/>
          <a:rect l="0" t="0" r="0" b="0"/>
          <a:pathLst>
            <a:path>
              <a:moveTo>
                <a:pt x="0" y="0"/>
              </a:moveTo>
              <a:lnTo>
                <a:pt x="0" y="289427"/>
              </a:lnTo>
              <a:lnTo>
                <a:pt x="892419" y="289427"/>
              </a:lnTo>
              <a:lnTo>
                <a:pt x="892419"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EB4F5-A86E-4DE1-B726-AAB2AE23933D}">
      <dsp:nvSpPr>
        <dsp:cNvPr id="0" name=""/>
        <dsp:cNvSpPr/>
      </dsp:nvSpPr>
      <dsp:spPr>
        <a:xfrm>
          <a:off x="1013513" y="927604"/>
          <a:ext cx="892419" cy="424710"/>
        </a:xfrm>
        <a:custGeom>
          <a:avLst/>
          <a:gdLst/>
          <a:ahLst/>
          <a:cxnLst/>
          <a:rect l="0" t="0" r="0" b="0"/>
          <a:pathLst>
            <a:path>
              <a:moveTo>
                <a:pt x="892419" y="0"/>
              </a:moveTo>
              <a:lnTo>
                <a:pt x="892419" y="289427"/>
              </a:lnTo>
              <a:lnTo>
                <a:pt x="0" y="289427"/>
              </a:lnTo>
              <a:lnTo>
                <a:pt x="0" y="42471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37C4D-C7D4-4EFA-9DE3-DBFFBF09F977}">
      <dsp:nvSpPr>
        <dsp:cNvPr id="0" name=""/>
        <dsp:cNvSpPr/>
      </dsp:nvSpPr>
      <dsp:spPr>
        <a:xfrm>
          <a:off x="1175771" y="30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BDCA1-BA4E-483E-9181-5C6C51C8919D}">
      <dsp:nvSpPr>
        <dsp:cNvPr id="0" name=""/>
        <dsp:cNvSpPr/>
      </dsp:nvSpPr>
      <dsp:spPr>
        <a:xfrm>
          <a:off x="1338029" y="15444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Applicant Profile </a:t>
          </a:r>
        </a:p>
      </dsp:txBody>
      <dsp:txXfrm>
        <a:off x="1365189" y="181605"/>
        <a:ext cx="1406002" cy="872984"/>
      </dsp:txXfrm>
    </dsp:sp>
    <dsp:sp modelId="{A7F706A4-CCF8-43D1-A8DF-A611E5C0E639}">
      <dsp:nvSpPr>
        <dsp:cNvPr id="0" name=""/>
        <dsp:cNvSpPr/>
      </dsp:nvSpPr>
      <dsp:spPr>
        <a:xfrm>
          <a:off x="283352"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8FB588-91F2-4E66-9EFE-B1A9EED79B9B}">
      <dsp:nvSpPr>
        <dsp:cNvPr id="0" name=""/>
        <dsp:cNvSpPr/>
      </dsp:nvSpPr>
      <dsp:spPr>
        <a:xfrm>
          <a:off x="445610"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Organizational Information</a:t>
          </a:r>
        </a:p>
      </dsp:txBody>
      <dsp:txXfrm>
        <a:off x="472770" y="1533620"/>
        <a:ext cx="1406002" cy="872984"/>
      </dsp:txXfrm>
    </dsp:sp>
    <dsp:sp modelId="{08037543-C2A7-49CE-A8E3-88D177F3B097}">
      <dsp:nvSpPr>
        <dsp:cNvPr id="0" name=""/>
        <dsp:cNvSpPr/>
      </dsp:nvSpPr>
      <dsp:spPr>
        <a:xfrm>
          <a:off x="2068190"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8DC7D-C528-476D-A4D2-35680E0E4136}">
      <dsp:nvSpPr>
        <dsp:cNvPr id="0" name=""/>
        <dsp:cNvSpPr/>
      </dsp:nvSpPr>
      <dsp:spPr>
        <a:xfrm>
          <a:off x="2230448"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None/>
          </a:pPr>
          <a:r>
            <a:rPr lang="en-US" sz="1400" kern="1200" dirty="0"/>
            <a:t>Highlights Capacity</a:t>
          </a:r>
        </a:p>
      </dsp:txBody>
      <dsp:txXfrm>
        <a:off x="2257608" y="1533620"/>
        <a:ext cx="1406002" cy="872984"/>
      </dsp:txXfrm>
    </dsp:sp>
    <dsp:sp modelId="{CB4D16B4-E772-49D4-AAF6-1C1F8EBEADDC}">
      <dsp:nvSpPr>
        <dsp:cNvPr id="0" name=""/>
        <dsp:cNvSpPr/>
      </dsp:nvSpPr>
      <dsp:spPr>
        <a:xfrm>
          <a:off x="1175771" y="270433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5E210-B12C-4E5E-B76B-0693621A38E8}">
      <dsp:nvSpPr>
        <dsp:cNvPr id="0" name=""/>
        <dsp:cNvSpPr/>
      </dsp:nvSpPr>
      <dsp:spPr>
        <a:xfrm>
          <a:off x="1338029" y="285847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Experience</a:t>
          </a:r>
        </a:p>
      </dsp:txBody>
      <dsp:txXfrm>
        <a:off x="1365189" y="2885635"/>
        <a:ext cx="1406002" cy="872984"/>
      </dsp:txXfrm>
    </dsp:sp>
    <dsp:sp modelId="{FFD1A381-2B6C-4BD0-869F-6A2E01E1E3D0}">
      <dsp:nvSpPr>
        <dsp:cNvPr id="0" name=""/>
        <dsp:cNvSpPr/>
      </dsp:nvSpPr>
      <dsp:spPr>
        <a:xfrm>
          <a:off x="2960609" y="270433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C82AC-BC68-46AC-88BE-9BEF646555E0}">
      <dsp:nvSpPr>
        <dsp:cNvPr id="0" name=""/>
        <dsp:cNvSpPr/>
      </dsp:nvSpPr>
      <dsp:spPr>
        <a:xfrm>
          <a:off x="3122867" y="285847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cs typeface="Calibri Light" panose="020F0302020204030204"/>
            </a:rPr>
            <a:t>Financials</a:t>
          </a:r>
          <a:r>
            <a:rPr lang="en-US" sz="1400" kern="1200" dirty="0">
              <a:latin typeface="Calibri Light" panose="020F0302020204030204"/>
            </a:rPr>
            <a:t>/Agency Budget</a:t>
          </a:r>
          <a:endParaRPr lang="en-US" sz="1400" kern="1200" dirty="0"/>
        </a:p>
      </dsp:txBody>
      <dsp:txXfrm>
        <a:off x="3150027" y="2885635"/>
        <a:ext cx="1406002" cy="872984"/>
      </dsp:txXfrm>
    </dsp:sp>
    <dsp:sp modelId="{591ED870-6884-42F8-9246-0B388BDEE21D}">
      <dsp:nvSpPr>
        <dsp:cNvPr id="0" name=""/>
        <dsp:cNvSpPr/>
      </dsp:nvSpPr>
      <dsp:spPr>
        <a:xfrm>
          <a:off x="4745448" y="300"/>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AB400-0F2C-448A-BECC-37E454A8B190}">
      <dsp:nvSpPr>
        <dsp:cNvPr id="0" name=""/>
        <dsp:cNvSpPr/>
      </dsp:nvSpPr>
      <dsp:spPr>
        <a:xfrm>
          <a:off x="4907706" y="154445"/>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Application</a:t>
          </a:r>
          <a:r>
            <a:rPr lang="en-US" sz="1400" kern="1200" dirty="0"/>
            <a:t> Per Program Area</a:t>
          </a:r>
        </a:p>
      </dsp:txBody>
      <dsp:txXfrm>
        <a:off x="4934866" y="181605"/>
        <a:ext cx="1406002" cy="872984"/>
      </dsp:txXfrm>
    </dsp:sp>
    <dsp:sp modelId="{6B0E8EB4-3FE8-451B-9CE6-731C4BA715BD}">
      <dsp:nvSpPr>
        <dsp:cNvPr id="0" name=""/>
        <dsp:cNvSpPr/>
      </dsp:nvSpPr>
      <dsp:spPr>
        <a:xfrm>
          <a:off x="3853029"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5788D-96F7-48C4-80F4-8D8A68CC3C5D}">
      <dsp:nvSpPr>
        <dsp:cNvPr id="0" name=""/>
        <dsp:cNvSpPr/>
      </dsp:nvSpPr>
      <dsp:spPr>
        <a:xfrm>
          <a:off x="4015287"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ct val="35000"/>
            </a:spcAft>
            <a:buNone/>
          </a:pPr>
          <a:r>
            <a:rPr lang="en-US" sz="1400" b="1" kern="1200" dirty="0">
              <a:latin typeface="Calibri Light" panose="020F0302020204030204"/>
            </a:rPr>
            <a:t>Program Narratives</a:t>
          </a:r>
          <a:endParaRPr lang="en-US" sz="1400" b="1" kern="1200" dirty="0"/>
        </a:p>
      </dsp:txBody>
      <dsp:txXfrm>
        <a:off x="4042447" y="1533620"/>
        <a:ext cx="1406002" cy="872984"/>
      </dsp:txXfrm>
    </dsp:sp>
    <dsp:sp modelId="{E13836AF-0B84-4FD0-8AD9-1469E7313B20}">
      <dsp:nvSpPr>
        <dsp:cNvPr id="0" name=""/>
        <dsp:cNvSpPr/>
      </dsp:nvSpPr>
      <dsp:spPr>
        <a:xfrm>
          <a:off x="5637867" y="1352315"/>
          <a:ext cx="1460322" cy="9273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D89A1-517A-41B2-B882-1B0102C110DF}">
      <dsp:nvSpPr>
        <dsp:cNvPr id="0" name=""/>
        <dsp:cNvSpPr/>
      </dsp:nvSpPr>
      <dsp:spPr>
        <a:xfrm>
          <a:off x="5800125" y="1506460"/>
          <a:ext cx="1460322" cy="9273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100000"/>
            </a:lnSpc>
            <a:spcBef>
              <a:spcPct val="0"/>
            </a:spcBef>
            <a:spcAft>
              <a:spcPct val="35000"/>
            </a:spcAft>
            <a:buNone/>
          </a:pPr>
          <a:r>
            <a:rPr lang="en-US" sz="1400" kern="1200" dirty="0">
              <a:latin typeface="Calibri Light" panose="020F0302020204030204"/>
            </a:rPr>
            <a:t>Program Budget</a:t>
          </a:r>
          <a:r>
            <a:rPr lang="en-US" sz="1400" kern="1200" dirty="0"/>
            <a:t> Information</a:t>
          </a:r>
        </a:p>
      </dsp:txBody>
      <dsp:txXfrm>
        <a:off x="5827285" y="1533620"/>
        <a:ext cx="1406002" cy="872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2FB3-A6D6-4CC6-98F1-8C356FB0B95E}">
      <dsp:nvSpPr>
        <dsp:cNvPr id="0" name=""/>
        <dsp:cNvSpPr/>
      </dsp:nvSpPr>
      <dsp:spPr>
        <a:xfrm rot="5400000">
          <a:off x="4641734" y="-1802105"/>
          <a:ext cx="976098" cy="482803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By Program Staff</a:t>
          </a:r>
        </a:p>
      </dsp:txBody>
      <dsp:txXfrm rot="-5400000">
        <a:off x="2715768" y="171510"/>
        <a:ext cx="4780383" cy="880800"/>
      </dsp:txXfrm>
    </dsp:sp>
    <dsp:sp modelId="{194551B0-C3D3-437A-B72F-C804938322D3}">
      <dsp:nvSpPr>
        <dsp:cNvPr id="0" name=""/>
        <dsp:cNvSpPr/>
      </dsp:nvSpPr>
      <dsp:spPr>
        <a:xfrm>
          <a:off x="0" y="1848"/>
          <a:ext cx="2715768" cy="12201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Completeness and Eligibility Reviews </a:t>
          </a:r>
        </a:p>
      </dsp:txBody>
      <dsp:txXfrm>
        <a:off x="59561" y="61409"/>
        <a:ext cx="2596646" cy="1101001"/>
      </dsp:txXfrm>
    </dsp:sp>
    <dsp:sp modelId="{3EF80D92-A4AF-4BBE-BA3D-522BF81B528E}">
      <dsp:nvSpPr>
        <dsp:cNvPr id="0" name=""/>
        <dsp:cNvSpPr/>
      </dsp:nvSpPr>
      <dsp:spPr>
        <a:xfrm rot="5400000">
          <a:off x="4641734" y="-520976"/>
          <a:ext cx="976098" cy="482803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a:t>By</a:t>
          </a:r>
          <a:r>
            <a:rPr lang="en-US" sz="2500" kern="1200" dirty="0">
              <a:latin typeface="Calibri Light" panose="020F0302020204030204"/>
            </a:rPr>
            <a:t> </a:t>
          </a:r>
          <a:r>
            <a:rPr lang="en-US" sz="2500" kern="1200" dirty="0"/>
            <a:t> Independent/External Review Teams</a:t>
          </a:r>
          <a:r>
            <a:rPr lang="en-US" sz="2500" kern="1200" dirty="0">
              <a:latin typeface="Calibri Light" panose="020F0302020204030204"/>
            </a:rPr>
            <a:t> of Industry Experts.</a:t>
          </a:r>
        </a:p>
      </dsp:txBody>
      <dsp:txXfrm rot="-5400000">
        <a:off x="2715768" y="1452639"/>
        <a:ext cx="4780383" cy="880800"/>
      </dsp:txXfrm>
    </dsp:sp>
    <dsp:sp modelId="{7C31F728-13EF-464A-B3D4-67FA55915F0C}">
      <dsp:nvSpPr>
        <dsp:cNvPr id="0" name=""/>
        <dsp:cNvSpPr/>
      </dsp:nvSpPr>
      <dsp:spPr>
        <a:xfrm>
          <a:off x="0" y="1282978"/>
          <a:ext cx="2715768" cy="122012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Application</a:t>
          </a:r>
          <a:r>
            <a:rPr lang="en-US" sz="2400" kern="1200" dirty="0"/>
            <a:t> </a:t>
          </a:r>
          <a:r>
            <a:rPr lang="en-US" sz="2400" kern="1200" dirty="0">
              <a:latin typeface="Calibri Light" panose="020F0302020204030204"/>
            </a:rPr>
            <a:t>Reviewed &amp; Scored</a:t>
          </a:r>
          <a:endParaRPr lang="en-US" sz="2400" kern="1200" dirty="0"/>
        </a:p>
      </dsp:txBody>
      <dsp:txXfrm>
        <a:off x="59561" y="1342539"/>
        <a:ext cx="2596646" cy="1101001"/>
      </dsp:txXfrm>
    </dsp:sp>
    <dsp:sp modelId="{C15BEDA4-A348-4663-8463-0E311A591A09}">
      <dsp:nvSpPr>
        <dsp:cNvPr id="0" name=""/>
        <dsp:cNvSpPr/>
      </dsp:nvSpPr>
      <dsp:spPr>
        <a:xfrm rot="5400000">
          <a:off x="4641734" y="760153"/>
          <a:ext cx="976098" cy="482803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a:latin typeface="Calibri Light" panose="020F0302020204030204"/>
            </a:rPr>
            <a:t>Award Approvals or</a:t>
          </a:r>
          <a:r>
            <a:rPr lang="en-US" sz="2500" kern="1200" dirty="0"/>
            <a:t> </a:t>
          </a:r>
          <a:r>
            <a:rPr lang="en-US" sz="2500" kern="1200" dirty="0">
              <a:latin typeface="Calibri Light" panose="020F0302020204030204"/>
            </a:rPr>
            <a:t>Denial Letters</a:t>
          </a:r>
          <a:endParaRPr lang="en-US" sz="2500" kern="1200" dirty="0"/>
        </a:p>
      </dsp:txBody>
      <dsp:txXfrm rot="-5400000">
        <a:off x="2715768" y="2733769"/>
        <a:ext cx="4780383" cy="880800"/>
      </dsp:txXfrm>
    </dsp:sp>
    <dsp:sp modelId="{B571CB29-B0C7-445D-8888-821AB3F48C62}">
      <dsp:nvSpPr>
        <dsp:cNvPr id="0" name=""/>
        <dsp:cNvSpPr/>
      </dsp:nvSpPr>
      <dsp:spPr>
        <a:xfrm>
          <a:off x="0" y="2564107"/>
          <a:ext cx="2715768" cy="122012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Light" panose="020F0302020204030204"/>
            </a:rPr>
            <a:t>Notifications</a:t>
          </a:r>
          <a:endParaRPr lang="en-US" sz="2400" kern="1200" dirty="0"/>
        </a:p>
      </dsp:txBody>
      <dsp:txXfrm>
        <a:off x="59561" y="2623668"/>
        <a:ext cx="2596646" cy="1101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D51E-BACB-454E-AC05-D6D1FC2B982A}">
      <dsp:nvSpPr>
        <dsp:cNvPr id="0" name=""/>
        <dsp:cNvSpPr/>
      </dsp:nvSpPr>
      <dsp:spPr>
        <a:xfrm>
          <a:off x="653" y="196791"/>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0A3568-76DD-46A8-BEC0-A7001413C503}">
      <dsp:nvSpPr>
        <dsp:cNvPr id="0" name=""/>
        <dsp:cNvSpPr/>
      </dsp:nvSpPr>
      <dsp:spPr>
        <a:xfrm>
          <a:off x="653" y="1556402"/>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latin typeface="Times New Roman"/>
              <a:cs typeface="Times New Roman"/>
            </a:rPr>
            <a:t>Electronic Submission </a:t>
          </a:r>
        </a:p>
      </dsp:txBody>
      <dsp:txXfrm>
        <a:off x="653" y="1556402"/>
        <a:ext cx="3467812" cy="520171"/>
      </dsp:txXfrm>
    </dsp:sp>
    <dsp:sp modelId="{A3129B49-D744-48F1-A4FD-E31930A4642D}">
      <dsp:nvSpPr>
        <dsp:cNvPr id="0" name=""/>
        <dsp:cNvSpPr/>
      </dsp:nvSpPr>
      <dsp:spPr>
        <a:xfrm>
          <a:off x="653" y="2144424"/>
          <a:ext cx="3467812" cy="144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dirty="0">
              <a:latin typeface="Times New Roman"/>
              <a:cs typeface="Times New Roman"/>
            </a:rPr>
            <a:t>Electronic Applications links found </a:t>
          </a:r>
          <a:r>
            <a:rPr lang="en-US" sz="1700" u="none" kern="1200" dirty="0">
              <a:latin typeface="Times New Roman"/>
              <a:cs typeface="Times New Roman"/>
            </a:rPr>
            <a:t>on the HCD page from </a:t>
          </a:r>
          <a:r>
            <a:rPr lang="en-US" sz="1700" u="none" kern="1200" dirty="0">
              <a:latin typeface="Times New Roman"/>
              <a:cs typeface="Times New Roman"/>
              <a:hlinkClick xmlns:r="http://schemas.openxmlformats.org/officeDocument/2006/relationships" r:id="rId3"/>
            </a:rPr>
            <a:t>SCIF funding</a:t>
          </a:r>
          <a:r>
            <a:rPr lang="en-US" sz="1700" u="none" kern="1200" dirty="0">
              <a:latin typeface="Times New Roman"/>
              <a:cs typeface="Times New Roman"/>
            </a:rPr>
            <a:t> opportunities. </a:t>
          </a:r>
          <a:endParaRPr lang="en-US" sz="1700" u="sng" kern="1200" dirty="0">
            <a:latin typeface="Times New Roman"/>
            <a:cs typeface="Times New Roman"/>
          </a:endParaRPr>
        </a:p>
        <a:p>
          <a:pPr marL="0" lvl="0" indent="0" algn="l" defTabSz="755650">
            <a:lnSpc>
              <a:spcPct val="100000"/>
            </a:lnSpc>
            <a:spcBef>
              <a:spcPct val="0"/>
            </a:spcBef>
            <a:spcAft>
              <a:spcPct val="35000"/>
            </a:spcAft>
            <a:buNone/>
          </a:pPr>
          <a:r>
            <a:rPr lang="en-US" sz="1700" kern="1200" dirty="0">
              <a:latin typeface="Times New Roman"/>
              <a:cs typeface="Times New Roman"/>
            </a:rPr>
            <a:t>Applicant Profile </a:t>
          </a:r>
        </a:p>
        <a:p>
          <a:pPr marL="0" lvl="0" indent="0" algn="l" defTabSz="755650">
            <a:lnSpc>
              <a:spcPct val="100000"/>
            </a:lnSpc>
            <a:spcBef>
              <a:spcPct val="0"/>
            </a:spcBef>
            <a:spcAft>
              <a:spcPct val="35000"/>
            </a:spcAft>
            <a:buNone/>
          </a:pPr>
          <a:r>
            <a:rPr lang="en-US" sz="1700" kern="1200" dirty="0">
              <a:latin typeface="Times New Roman"/>
              <a:cs typeface="Times New Roman"/>
            </a:rPr>
            <a:t>Project Applications</a:t>
          </a:r>
        </a:p>
      </dsp:txBody>
      <dsp:txXfrm>
        <a:off x="653" y="2144424"/>
        <a:ext cx="3467812" cy="1444864"/>
      </dsp:txXfrm>
    </dsp:sp>
    <dsp:sp modelId="{BE600C53-C247-4600-AF61-57C5CDB6FD78}">
      <dsp:nvSpPr>
        <dsp:cNvPr id="0" name=""/>
        <dsp:cNvSpPr/>
      </dsp:nvSpPr>
      <dsp:spPr>
        <a:xfrm>
          <a:off x="4075333" y="196791"/>
          <a:ext cx="1213734" cy="121373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7B1C4D-5061-4D7F-A768-2A4F6D0F97DB}">
      <dsp:nvSpPr>
        <dsp:cNvPr id="0" name=""/>
        <dsp:cNvSpPr/>
      </dsp:nvSpPr>
      <dsp:spPr>
        <a:xfrm>
          <a:off x="4075333" y="1556402"/>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latin typeface="Times New Roman"/>
              <a:cs typeface="Times New Roman"/>
            </a:rPr>
            <a:t>Set Deadline</a:t>
          </a:r>
        </a:p>
      </dsp:txBody>
      <dsp:txXfrm>
        <a:off x="4075333" y="1556402"/>
        <a:ext cx="3467812" cy="520171"/>
      </dsp:txXfrm>
    </dsp:sp>
    <dsp:sp modelId="{A9332275-60E3-4D2F-A620-484C25C7F195}">
      <dsp:nvSpPr>
        <dsp:cNvPr id="0" name=""/>
        <dsp:cNvSpPr/>
      </dsp:nvSpPr>
      <dsp:spPr>
        <a:xfrm>
          <a:off x="4075333" y="2144424"/>
          <a:ext cx="3467812" cy="1444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dirty="0">
              <a:solidFill>
                <a:srgbClr val="FF0000"/>
              </a:solidFill>
              <a:latin typeface="Times New Roman"/>
              <a:cs typeface="Times New Roman"/>
            </a:rPr>
            <a:t> January 31, 2024, at 4:00 p.m.</a:t>
          </a:r>
          <a:r>
            <a:rPr lang="en-US" sz="1700" kern="1200" dirty="0">
              <a:latin typeface="Times New Roman"/>
              <a:cs typeface="Times New Roman"/>
            </a:rPr>
            <a:t> via electronic submission portal.</a:t>
          </a:r>
        </a:p>
      </dsp:txBody>
      <dsp:txXfrm>
        <a:off x="4075333" y="2144424"/>
        <a:ext cx="3467812" cy="1444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102FF-773F-460A-AD0A-63A18E307390}">
      <dsp:nvSpPr>
        <dsp:cNvPr id="0" name=""/>
        <dsp:cNvSpPr/>
      </dsp:nvSpPr>
      <dsp:spPr>
        <a:xfrm>
          <a:off x="0" y="4337420"/>
          <a:ext cx="1295697" cy="71158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dirty="0">
              <a:cs typeface="Calibri Light" panose="020F0302020204030204"/>
            </a:rPr>
            <a:t>Save/Submit</a:t>
          </a:r>
          <a:endParaRPr lang="en-US" sz="1600" kern="1200" dirty="0"/>
        </a:p>
      </dsp:txBody>
      <dsp:txXfrm>
        <a:off x="0" y="4337420"/>
        <a:ext cx="1295697" cy="711589"/>
      </dsp:txXfrm>
    </dsp:sp>
    <dsp:sp modelId="{F3D0E189-5A5A-4F62-B2F5-64BED4BBAE58}">
      <dsp:nvSpPr>
        <dsp:cNvPr id="0" name=""/>
        <dsp:cNvSpPr/>
      </dsp:nvSpPr>
      <dsp:spPr>
        <a:xfrm>
          <a:off x="1295697" y="4337420"/>
          <a:ext cx="3887093" cy="71158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dirty="0"/>
            <a:t>Applications can be saved until ready for submission</a:t>
          </a:r>
          <a:r>
            <a:rPr lang="en-US" sz="1100" kern="1200" dirty="0">
              <a:latin typeface="Calibri Light" panose="020F0302020204030204"/>
            </a:rPr>
            <a:t>.  Please print application for your files.</a:t>
          </a:r>
          <a:endParaRPr lang="en-US" sz="1100" kern="1200" dirty="0"/>
        </a:p>
      </dsp:txBody>
      <dsp:txXfrm>
        <a:off x="1295697" y="4337420"/>
        <a:ext cx="3887093" cy="711589"/>
      </dsp:txXfrm>
    </dsp:sp>
    <dsp:sp modelId="{5EE3F169-7129-454A-9523-39E8DC170E68}">
      <dsp:nvSpPr>
        <dsp:cNvPr id="0" name=""/>
        <dsp:cNvSpPr/>
      </dsp:nvSpPr>
      <dsp:spPr>
        <a:xfrm rot="10800000">
          <a:off x="0" y="3253668"/>
          <a:ext cx="1295697" cy="109442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b="1" kern="1200" dirty="0"/>
            <a:t>Program Application</a:t>
          </a:r>
        </a:p>
      </dsp:txBody>
      <dsp:txXfrm rot="-10800000">
        <a:off x="0" y="3253668"/>
        <a:ext cx="1295697" cy="711376"/>
      </dsp:txXfrm>
    </dsp:sp>
    <dsp:sp modelId="{909CA1B6-881A-4383-8CE9-6B313ED4F145}">
      <dsp:nvSpPr>
        <dsp:cNvPr id="0" name=""/>
        <dsp:cNvSpPr/>
      </dsp:nvSpPr>
      <dsp:spPr>
        <a:xfrm>
          <a:off x="1295697" y="3253668"/>
          <a:ext cx="3887093" cy="71137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endParaRPr lang="en-US" sz="1100" b="1" kern="1200" dirty="0">
            <a:latin typeface="Calibri Light" panose="020F0302020204030204"/>
            <a:cs typeface="Calibri Light" panose="020F0302020204030204"/>
          </a:endParaRPr>
        </a:p>
        <a:p>
          <a:pPr marL="0" lvl="0" indent="0" algn="l" defTabSz="488950">
            <a:lnSpc>
              <a:spcPct val="90000"/>
            </a:lnSpc>
            <a:spcBef>
              <a:spcPct val="0"/>
            </a:spcBef>
            <a:spcAft>
              <a:spcPct val="35000"/>
            </a:spcAft>
            <a:buNone/>
          </a:pPr>
          <a:endParaRPr lang="en-US" sz="1100" b="1" kern="1200" dirty="0">
            <a:latin typeface="Calibri Light" panose="020F0302020204030204"/>
            <a:cs typeface="Calibri Light" panose="020F0302020204030204"/>
          </a:endParaRPr>
        </a:p>
        <a:p>
          <a:pPr marL="0" lvl="0" indent="0" algn="l" defTabSz="488950">
            <a:lnSpc>
              <a:spcPct val="90000"/>
            </a:lnSpc>
            <a:spcBef>
              <a:spcPct val="0"/>
            </a:spcBef>
            <a:spcAft>
              <a:spcPct val="35000"/>
            </a:spcAft>
            <a:buNone/>
          </a:pPr>
          <a:r>
            <a:rPr lang="en-US" sz="1100" kern="1200" dirty="0"/>
            <a:t>Complete program application(s)</a:t>
          </a:r>
        </a:p>
        <a:p>
          <a:pPr marL="0" lvl="0" indent="0" algn="l" defTabSz="488950">
            <a:lnSpc>
              <a:spcPct val="90000"/>
            </a:lnSpc>
            <a:spcBef>
              <a:spcPct val="0"/>
            </a:spcBef>
            <a:spcAft>
              <a:spcPct val="35000"/>
            </a:spcAft>
            <a:buNone/>
          </a:pPr>
          <a:r>
            <a:rPr lang="en-US" sz="1100" kern="1200" dirty="0"/>
            <a:t>Move to Application Agency information, upload required documents, agency and program budgets, experience narratives.</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1295697" y="3253668"/>
        <a:ext cx="3887093" cy="711376"/>
      </dsp:txXfrm>
    </dsp:sp>
    <dsp:sp modelId="{3C4202CD-35F0-429C-B6AC-F09670729061}">
      <dsp:nvSpPr>
        <dsp:cNvPr id="0" name=""/>
        <dsp:cNvSpPr/>
      </dsp:nvSpPr>
      <dsp:spPr>
        <a:xfrm rot="10800000">
          <a:off x="0" y="2169917"/>
          <a:ext cx="1295697" cy="109442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dirty="0">
              <a:cs typeface="Calibri Light" panose="020F0302020204030204"/>
            </a:rPr>
            <a:t>Program Overview</a:t>
          </a:r>
          <a:endParaRPr lang="en-US" sz="1600" kern="1200" dirty="0"/>
        </a:p>
      </dsp:txBody>
      <dsp:txXfrm rot="-10800000">
        <a:off x="0" y="2169917"/>
        <a:ext cx="1295697" cy="711376"/>
      </dsp:txXfrm>
    </dsp:sp>
    <dsp:sp modelId="{6F45E1A6-28CD-4FB4-8049-8EDF4956171D}">
      <dsp:nvSpPr>
        <dsp:cNvPr id="0" name=""/>
        <dsp:cNvSpPr/>
      </dsp:nvSpPr>
      <dsp:spPr>
        <a:xfrm>
          <a:off x="1295697" y="2169917"/>
          <a:ext cx="3887093" cy="71137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Review Program Guidelines</a:t>
          </a:r>
        </a:p>
        <a:p>
          <a:pPr marL="0" lvl="0" indent="0" algn="l" defTabSz="488950">
            <a:lnSpc>
              <a:spcPct val="90000"/>
            </a:lnSpc>
            <a:spcBef>
              <a:spcPct val="0"/>
            </a:spcBef>
            <a:spcAft>
              <a:spcPct val="35000"/>
            </a:spcAft>
            <a:buNone/>
          </a:pPr>
          <a:r>
            <a:rPr lang="en-US" sz="1100" kern="1200" dirty="0"/>
            <a:t>Matrix of Required Documents</a:t>
          </a:r>
        </a:p>
        <a:p>
          <a:pPr marL="0" lvl="0" indent="0" algn="l" defTabSz="488950">
            <a:lnSpc>
              <a:spcPct val="90000"/>
            </a:lnSpc>
            <a:spcBef>
              <a:spcPct val="0"/>
            </a:spcBef>
            <a:spcAft>
              <a:spcPct val="35000"/>
            </a:spcAft>
            <a:buNone/>
          </a:pPr>
          <a:endParaRPr lang="en-US" sz="1100" kern="1200" dirty="0">
            <a:latin typeface="Calibri Light" panose="020F0302020204030204"/>
            <a:cs typeface="Calibri Light" panose="020F0302020204030204"/>
          </a:endParaRPr>
        </a:p>
        <a:p>
          <a:pPr marL="0" lvl="0" indent="0" algn="l" defTabSz="488950">
            <a:lnSpc>
              <a:spcPct val="90000"/>
            </a:lnSpc>
            <a:spcBef>
              <a:spcPct val="0"/>
            </a:spcBef>
            <a:spcAft>
              <a:spcPct val="35000"/>
            </a:spcAft>
            <a:buNone/>
          </a:pPr>
          <a:endParaRPr lang="en-US" sz="1100" kern="1200" dirty="0"/>
        </a:p>
      </dsp:txBody>
      <dsp:txXfrm>
        <a:off x="1295697" y="2169917"/>
        <a:ext cx="3887093" cy="711376"/>
      </dsp:txXfrm>
    </dsp:sp>
    <dsp:sp modelId="{19E4875E-EA86-4403-91D6-9E9B5E39D092}">
      <dsp:nvSpPr>
        <dsp:cNvPr id="0" name=""/>
        <dsp:cNvSpPr/>
      </dsp:nvSpPr>
      <dsp:spPr>
        <a:xfrm rot="10800000">
          <a:off x="0" y="1086166"/>
          <a:ext cx="1295697" cy="109442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dirty="0"/>
            <a:t>Create</a:t>
          </a:r>
        </a:p>
      </dsp:txBody>
      <dsp:txXfrm rot="-10800000">
        <a:off x="0" y="1086166"/>
        <a:ext cx="1295697" cy="711376"/>
      </dsp:txXfrm>
    </dsp:sp>
    <dsp:sp modelId="{8F5604AA-16D0-4554-9E8D-577C0DED6B22}">
      <dsp:nvSpPr>
        <dsp:cNvPr id="0" name=""/>
        <dsp:cNvSpPr/>
      </dsp:nvSpPr>
      <dsp:spPr>
        <a:xfrm>
          <a:off x="1295697" y="1086166"/>
          <a:ext cx="3887093" cy="711376"/>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dirty="0"/>
            <a:t>Create an account with email and password</a:t>
          </a:r>
          <a:r>
            <a:rPr lang="en-US" sz="1100" kern="1200" dirty="0">
              <a:latin typeface="Calibri Light" panose="020F0302020204030204"/>
            </a:rPr>
            <a:t>.</a:t>
          </a:r>
          <a:endParaRPr lang="en-US" sz="1100" kern="1200" dirty="0"/>
        </a:p>
      </dsp:txBody>
      <dsp:txXfrm>
        <a:off x="1295697" y="1086166"/>
        <a:ext cx="3887093" cy="711376"/>
      </dsp:txXfrm>
    </dsp:sp>
    <dsp:sp modelId="{7903BEC8-A4D4-4424-AD40-8ECEE64C424B}">
      <dsp:nvSpPr>
        <dsp:cNvPr id="0" name=""/>
        <dsp:cNvSpPr/>
      </dsp:nvSpPr>
      <dsp:spPr>
        <a:xfrm rot="10800000">
          <a:off x="0" y="2414"/>
          <a:ext cx="1295697" cy="109442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0" tIns="113792" rIns="92150" bIns="113792"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Access</a:t>
          </a:r>
        </a:p>
      </dsp:txBody>
      <dsp:txXfrm rot="-10800000">
        <a:off x="0" y="2414"/>
        <a:ext cx="1295697" cy="711376"/>
      </dsp:txXfrm>
    </dsp:sp>
    <dsp:sp modelId="{A0906C47-A1C9-4B20-B849-87EB7D58F9CC}">
      <dsp:nvSpPr>
        <dsp:cNvPr id="0" name=""/>
        <dsp:cNvSpPr/>
      </dsp:nvSpPr>
      <dsp:spPr>
        <a:xfrm>
          <a:off x="1295697" y="2414"/>
          <a:ext cx="3887093" cy="711376"/>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49" tIns="139700" rIns="78849" bIns="139700" numCol="1" spcCol="1270" anchor="ctr" anchorCtr="0">
          <a:noAutofit/>
        </a:bodyPr>
        <a:lstStyle/>
        <a:p>
          <a:pPr marL="0" lvl="0" indent="0" algn="l" defTabSz="488950">
            <a:lnSpc>
              <a:spcPct val="90000"/>
            </a:lnSpc>
            <a:spcBef>
              <a:spcPct val="0"/>
            </a:spcBef>
            <a:spcAft>
              <a:spcPct val="35000"/>
            </a:spcAft>
            <a:buNone/>
          </a:pPr>
          <a:r>
            <a:rPr lang="en-US" sz="1100" kern="1200" dirty="0"/>
            <a:t>Access links to applications</a:t>
          </a:r>
          <a:r>
            <a:rPr lang="en-US" sz="1100" kern="1200" dirty="0">
              <a:latin typeface="Calibri Light" panose="020F0302020204030204"/>
            </a:rPr>
            <a:t> from HCD web page. Select "Funding Opportunities".</a:t>
          </a:r>
          <a:endParaRPr lang="en-US" sz="1100" kern="1200" dirty="0"/>
        </a:p>
      </dsp:txBody>
      <dsp:txXfrm>
        <a:off x="1295697" y="2414"/>
        <a:ext cx="3887093" cy="711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E2757-9CB8-42C1-99E2-89A66F676FE0}">
      <dsp:nvSpPr>
        <dsp:cNvPr id="0" name=""/>
        <dsp:cNvSpPr/>
      </dsp:nvSpPr>
      <dsp:spPr>
        <a:xfrm>
          <a:off x="0" y="4252987"/>
          <a:ext cx="5276595" cy="139592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Times New Roman"/>
              <a:cs typeface="Times New Roman"/>
            </a:rPr>
            <a:t>All trainings will be held virtually (meeting link will be posted on HCD website). All applicants are strongly encouraged to attend.</a:t>
          </a:r>
          <a:r>
            <a:rPr lang="en-US" sz="2000" b="1" kern="1200" dirty="0">
              <a:latin typeface="Calibri Light" panose="020F0302020204030204"/>
            </a:rPr>
            <a:t> </a:t>
          </a:r>
          <a:endParaRPr lang="en-US" sz="2000" kern="1200" dirty="0"/>
        </a:p>
      </dsp:txBody>
      <dsp:txXfrm>
        <a:off x="0" y="4252987"/>
        <a:ext cx="5276595" cy="1395925"/>
      </dsp:txXfrm>
    </dsp:sp>
    <dsp:sp modelId="{156919A6-0D2B-40DD-AFB0-62389876825F}">
      <dsp:nvSpPr>
        <dsp:cNvPr id="0" name=""/>
        <dsp:cNvSpPr/>
      </dsp:nvSpPr>
      <dsp:spPr>
        <a:xfrm rot="10800000">
          <a:off x="0" y="2126993"/>
          <a:ext cx="5276595" cy="2146933"/>
        </a:xfrm>
        <a:prstGeom prst="upArrowCallout">
          <a:avLst/>
        </a:prstGeom>
        <a:solidFill>
          <a:schemeClr val="accent2">
            <a:hueOff val="-665912"/>
            <a:satOff val="-293"/>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latin typeface="Times New Roman"/>
              <a:cs typeface="Times New Roman"/>
            </a:rPr>
            <a:t>January 14, 2025, at 2:00 pm</a:t>
          </a:r>
        </a:p>
      </dsp:txBody>
      <dsp:txXfrm rot="10800000">
        <a:off x="0" y="2126993"/>
        <a:ext cx="5276595" cy="1395013"/>
      </dsp:txXfrm>
    </dsp:sp>
    <dsp:sp modelId="{968D6808-C674-4813-B165-060C022D9F8C}">
      <dsp:nvSpPr>
        <dsp:cNvPr id="0" name=""/>
        <dsp:cNvSpPr/>
      </dsp:nvSpPr>
      <dsp:spPr>
        <a:xfrm rot="10800000">
          <a:off x="0" y="998"/>
          <a:ext cx="5276595" cy="21469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1"/>
              </a:solidFill>
              <a:latin typeface="Times New Roman"/>
              <a:cs typeface="Times New Roman"/>
            </a:rPr>
            <a:t>December 10, 2024, at 10:00 am</a:t>
          </a:r>
        </a:p>
      </dsp:txBody>
      <dsp:txXfrm rot="10800000">
        <a:off x="0" y="998"/>
        <a:ext cx="5276595" cy="13950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C0CA4-2F0B-4862-80CE-AFEDC3673963}">
      <dsp:nvSpPr>
        <dsp:cNvPr id="0" name=""/>
        <dsp:cNvSpPr/>
      </dsp:nvSpPr>
      <dsp:spPr>
        <a:xfrm>
          <a:off x="0" y="332034"/>
          <a:ext cx="5561242" cy="15422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Download and review the Program Guide and Matrix of Required Documents located on the City of Memphis-HCD Website.  The documents are also located on the funding opportunities section as well as the overview section in the application.  Review the documents in to help prepare for completing the application. </a:t>
          </a:r>
          <a:endParaRPr lang="en-US" sz="1500" kern="1200" dirty="0"/>
        </a:p>
      </dsp:txBody>
      <dsp:txXfrm>
        <a:off x="75284" y="407318"/>
        <a:ext cx="5410674" cy="1391638"/>
      </dsp:txXfrm>
    </dsp:sp>
    <dsp:sp modelId="{623364D6-4BEE-4C81-A251-9BA245060706}">
      <dsp:nvSpPr>
        <dsp:cNvPr id="0" name=""/>
        <dsp:cNvSpPr/>
      </dsp:nvSpPr>
      <dsp:spPr>
        <a:xfrm>
          <a:off x="0" y="1917440"/>
          <a:ext cx="5561242" cy="1542206"/>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Complete each section of the application and upload all required documents.  The Agency and Program Budgets are threshold items and must be completed. Documents, narratives, and budgets  are intended to provide information about the applicant's agency, not the program. Program information is specific to the program's application section ONLY.</a:t>
          </a:r>
        </a:p>
      </dsp:txBody>
      <dsp:txXfrm>
        <a:off x="75284" y="1992724"/>
        <a:ext cx="5410674" cy="1391638"/>
      </dsp:txXfrm>
    </dsp:sp>
    <dsp:sp modelId="{63D9DF1F-6F04-4305-8AAC-04FEB3026D40}">
      <dsp:nvSpPr>
        <dsp:cNvPr id="0" name=""/>
        <dsp:cNvSpPr/>
      </dsp:nvSpPr>
      <dsp:spPr>
        <a:xfrm>
          <a:off x="282260" y="3502846"/>
          <a:ext cx="4996720" cy="119450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Review the application before submission.</a:t>
          </a:r>
        </a:p>
      </dsp:txBody>
      <dsp:txXfrm>
        <a:off x="340571" y="3561157"/>
        <a:ext cx="4880098" cy="1077878"/>
      </dsp:txXfrm>
    </dsp:sp>
    <dsp:sp modelId="{B19FFB00-4511-4939-9FE0-F6DE8A14DD4A}">
      <dsp:nvSpPr>
        <dsp:cNvPr id="0" name=""/>
        <dsp:cNvSpPr/>
      </dsp:nvSpPr>
      <dsp:spPr>
        <a:xfrm>
          <a:off x="255650" y="4740547"/>
          <a:ext cx="5049941" cy="1252518"/>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Print a copy of the application for your records.</a:t>
          </a:r>
        </a:p>
      </dsp:txBody>
      <dsp:txXfrm>
        <a:off x="316793" y="4801690"/>
        <a:ext cx="4927655" cy="1130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85EF-609B-4633-8FFB-B2F08EB20634}">
      <dsp:nvSpPr>
        <dsp:cNvPr id="0" name=""/>
        <dsp:cNvSpPr/>
      </dsp:nvSpPr>
      <dsp:spPr>
        <a:xfrm>
          <a:off x="0" y="538676"/>
          <a:ext cx="5182791" cy="12901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To print and review applications, select the “Printer”  icon on the Application Homepage.</a:t>
          </a:r>
          <a:endParaRPr lang="en-US" sz="1800" kern="1200" dirty="0"/>
        </a:p>
      </dsp:txBody>
      <dsp:txXfrm>
        <a:off x="62979" y="601655"/>
        <a:ext cx="5056833" cy="1164172"/>
      </dsp:txXfrm>
    </dsp:sp>
    <dsp:sp modelId="{74B39739-C28B-47E6-AA3D-F1B4A3B444B1}">
      <dsp:nvSpPr>
        <dsp:cNvPr id="0" name=""/>
        <dsp:cNvSpPr/>
      </dsp:nvSpPr>
      <dsp:spPr>
        <a:xfrm>
          <a:off x="0" y="1880647"/>
          <a:ext cx="5182791" cy="129013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Applicants can create a profile using an email and password. The application links is found on the HCD website. </a:t>
          </a:r>
          <a:r>
            <a:rPr lang="en-US" sz="1800" b="1" kern="1200" dirty="0"/>
            <a:t>BE SURE TO UPDATE DOCUMENTS.  </a:t>
          </a:r>
          <a:endParaRPr lang="en-US" sz="1800" kern="1200" dirty="0"/>
        </a:p>
      </dsp:txBody>
      <dsp:txXfrm>
        <a:off x="62979" y="1943626"/>
        <a:ext cx="5056833" cy="1164172"/>
      </dsp:txXfrm>
    </dsp:sp>
    <dsp:sp modelId="{3542CAEB-69E4-4CC7-97AB-42A82B013C20}">
      <dsp:nvSpPr>
        <dsp:cNvPr id="0" name=""/>
        <dsp:cNvSpPr/>
      </dsp:nvSpPr>
      <dsp:spPr>
        <a:xfrm>
          <a:off x="0" y="3222617"/>
          <a:ext cx="5182791" cy="129013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Each Application has a “Save” button. It is best to save as a draft until you are ready to submit as a final. Once submitted the application cannot be changed. Please review draft prior to submitting.</a:t>
          </a:r>
          <a:endParaRPr lang="en-US" sz="1800" kern="1200" dirty="0"/>
        </a:p>
      </dsp:txBody>
      <dsp:txXfrm>
        <a:off x="62979" y="3285596"/>
        <a:ext cx="5056833" cy="116417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33A608-111F-4D3A-95AA-A3620CBCC5E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5785787-5B6C-4735-B9E3-DB8F1EB3F18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3B50D06-F17E-46D7-BA52-EDDB5F7A0EFC}" type="datetimeFigureOut">
              <a:rPr lang="en-US"/>
              <a:pPr>
                <a:defRPr/>
              </a:pPr>
              <a:t>12/5/2024</a:t>
            </a:fld>
            <a:endParaRPr lang="en-US" dirty="0"/>
          </a:p>
        </p:txBody>
      </p:sp>
      <p:sp>
        <p:nvSpPr>
          <p:cNvPr id="4" name="Footer Placeholder 3">
            <a:extLst>
              <a:ext uri="{FF2B5EF4-FFF2-40B4-BE49-F238E27FC236}">
                <a16:creationId xmlns:a16="http://schemas.microsoft.com/office/drawing/2014/main" id="{744CEAE9-A344-4A21-9763-FA1F399E62C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22093ACA-CBC3-405B-A8CB-DC4EFF19AA6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7C84DDA-C156-4ECB-A897-6D2C89EE4F87}"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47CC35D-2A64-45A6-B686-C2C1EDF535B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dirty="0"/>
          </a:p>
        </p:txBody>
      </p:sp>
      <p:sp>
        <p:nvSpPr>
          <p:cNvPr id="118787" name="Rectangle 3">
            <a:extLst>
              <a:ext uri="{FF2B5EF4-FFF2-40B4-BE49-F238E27FC236}">
                <a16:creationId xmlns:a16="http://schemas.microsoft.com/office/drawing/2014/main" id="{6AE30638-5F35-49D2-977E-B6A32DD41AD2}"/>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dirty="0"/>
          </a:p>
        </p:txBody>
      </p:sp>
      <p:sp>
        <p:nvSpPr>
          <p:cNvPr id="8196" name="Rectangle 4">
            <a:extLst>
              <a:ext uri="{FF2B5EF4-FFF2-40B4-BE49-F238E27FC236}">
                <a16:creationId xmlns:a16="http://schemas.microsoft.com/office/drawing/2014/main" id="{13DE054A-1BE2-4820-A76D-8B150FE8F05C}"/>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a:extLst>
              <a:ext uri="{FF2B5EF4-FFF2-40B4-BE49-F238E27FC236}">
                <a16:creationId xmlns:a16="http://schemas.microsoft.com/office/drawing/2014/main" id="{708D1374-BD92-479F-ACE4-D7266E370096}"/>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a:extLst>
              <a:ext uri="{FF2B5EF4-FFF2-40B4-BE49-F238E27FC236}">
                <a16:creationId xmlns:a16="http://schemas.microsoft.com/office/drawing/2014/main" id="{51BB4568-69FB-4BA1-9AC4-88D99947A807}"/>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Times New Roman" charset="0"/>
                <a:ea typeface="ＭＳ Ｐゴシック" charset="0"/>
                <a:cs typeface="+mn-cs"/>
              </a:defRPr>
            </a:lvl1pPr>
          </a:lstStyle>
          <a:p>
            <a:pPr>
              <a:defRPr/>
            </a:pPr>
            <a:endParaRPr lang="en-US" dirty="0"/>
          </a:p>
        </p:txBody>
      </p:sp>
      <p:sp>
        <p:nvSpPr>
          <p:cNvPr id="118791" name="Rectangle 7">
            <a:extLst>
              <a:ext uri="{FF2B5EF4-FFF2-40B4-BE49-F238E27FC236}">
                <a16:creationId xmlns:a16="http://schemas.microsoft.com/office/drawing/2014/main" id="{50602F3F-1E8A-4298-A913-559C883AC81A}"/>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17BBCE6A-91F1-4C64-A2A4-05F274FB9FD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3FEDC47-3079-4FD2-A5AD-A3D02384E61B}"/>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F4CEB089-AA29-4D46-A562-8215D4B5387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77E5B44E-E7A5-4211-BF10-69B8FB753B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185EFF-3B84-4BE2-A4A6-E3A2D83B4E4D}"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4</a:t>
            </a:fld>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8931442-F966-4864-A52D-0E7C320918AE}"/>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0B336DFE-4959-4F84-A2DF-525080AF620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9DF0146-1C76-4644-8FED-822E20F8D1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489BDC-DFF1-4636-AD82-D100D7486DAC}"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25</a:t>
            </a:fld>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FEB5605-F65E-461B-A78A-93605252195D}"/>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D92ED2A5-7759-4F5B-978F-EBEBC99D2CA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2AD22AA5-0A08-4B7C-8BFC-83E9C0D0D7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CD2EF8-4836-48FF-AF17-2CE0421FBBC3}"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29</a:t>
            </a:fld>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902100E-9BDC-4C65-BC42-900430F70D6C}"/>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73E98900-33F5-4B25-A21A-DD6B08765E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C7370E10-BCDB-47ED-8F35-824E8BB6687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fontAlgn="base">
              <a:spcBef>
                <a:spcPct val="0"/>
              </a:spcBef>
              <a:spcAft>
                <a:spcPct val="0"/>
              </a:spcAft>
              <a:defRPr>
                <a:solidFill>
                  <a:schemeClr val="tx1"/>
                </a:solidFill>
                <a:latin typeface="Calibri" panose="020F0502020204030204" pitchFamily="34" charset="0"/>
              </a:defRPr>
            </a:lvl6pPr>
            <a:lvl7pPr marL="2971800" indent="-228600" defTabSz="931863" fontAlgn="base">
              <a:spcBef>
                <a:spcPct val="0"/>
              </a:spcBef>
              <a:spcAft>
                <a:spcPct val="0"/>
              </a:spcAft>
              <a:defRPr>
                <a:solidFill>
                  <a:schemeClr val="tx1"/>
                </a:solidFill>
                <a:latin typeface="Calibri" panose="020F0502020204030204" pitchFamily="34" charset="0"/>
              </a:defRPr>
            </a:lvl7pPr>
            <a:lvl8pPr marL="3429000" indent="-228600" defTabSz="931863" fontAlgn="base">
              <a:spcBef>
                <a:spcPct val="0"/>
              </a:spcBef>
              <a:spcAft>
                <a:spcPct val="0"/>
              </a:spcAft>
              <a:defRPr>
                <a:solidFill>
                  <a:schemeClr val="tx1"/>
                </a:solidFill>
                <a:latin typeface="Calibri" panose="020F0502020204030204" pitchFamily="34" charset="0"/>
              </a:defRPr>
            </a:lvl8pPr>
            <a:lvl9pPr marL="3886200" indent="-228600" defTabSz="93186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798F2D-16A2-476E-819A-26F9E0CBADFF}"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30</a:t>
            </a:fld>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Times New Roman"/>
                <a:ea typeface="ＭＳ Ｐゴシック"/>
                <a:cs typeface="Times New Roman"/>
              </a:rPr>
              <a:t>  The "Applicant Profile" is intended to provide information/documents about the applicant's agency (i.e., organization information, highlights capacity, experience, financials/agency total operating budget). </a:t>
            </a:r>
            <a:endParaRPr lang="en-US" dirty="0"/>
          </a:p>
          <a:p>
            <a:pPr>
              <a:spcBef>
                <a:spcPts val="0"/>
              </a:spcBef>
              <a:spcAft>
                <a:spcPts val="0"/>
              </a:spcAft>
            </a:pPr>
            <a:r>
              <a:rPr lang="en-US" dirty="0">
                <a:latin typeface="Times New Roman"/>
                <a:ea typeface="ＭＳ Ｐゴシック"/>
                <a:cs typeface="Times New Roman"/>
              </a:rPr>
              <a:t>NOTE: This section must be completed before continuing to the “Program Application” section because this data integrates into each program application. </a:t>
            </a:r>
            <a:endParaRPr lang="en-US" dirty="0">
              <a:cs typeface="Times New Roman"/>
            </a:endParaRPr>
          </a:p>
          <a:p>
            <a:pPr>
              <a:spcBef>
                <a:spcPts val="0"/>
              </a:spcBef>
              <a:spcAft>
                <a:spcPts val="0"/>
              </a:spcAft>
            </a:pPr>
            <a:br>
              <a:rPr lang="en-US" dirty="0"/>
            </a:br>
            <a:endParaRPr lang="en-US" dirty="0"/>
          </a:p>
          <a:p>
            <a:pPr>
              <a:spcBef>
                <a:spcPts val="0"/>
              </a:spcBef>
              <a:spcAft>
                <a:spcPts val="0"/>
              </a:spcAft>
            </a:pPr>
            <a:r>
              <a:rPr lang="en-US" dirty="0">
                <a:latin typeface="Times New Roman"/>
                <a:ea typeface="ＭＳ Ｐゴシック"/>
                <a:cs typeface="Times New Roman"/>
              </a:rPr>
              <a:t>·               Download and review the list of documents required to be uploaded for each program in advance to help prepare for completing the application. </a:t>
            </a:r>
            <a:endParaRPr lang="en-US" dirty="0">
              <a:cs typeface="Times New Roman"/>
            </a:endParaRPr>
          </a:p>
          <a:p>
            <a:pPr>
              <a:spcBef>
                <a:spcPts val="0"/>
              </a:spcBef>
              <a:spcAft>
                <a:spcPts val="0"/>
              </a:spcAft>
            </a:pPr>
            <a:br>
              <a:rPr lang="en-US" dirty="0"/>
            </a:br>
            <a:endParaRPr lang="en-US" dirty="0"/>
          </a:p>
          <a:p>
            <a:pPr>
              <a:spcBef>
                <a:spcPts val="0"/>
              </a:spcBef>
              <a:spcAft>
                <a:spcPts val="0"/>
              </a:spcAft>
            </a:pPr>
            <a:r>
              <a:rPr lang="en-US" dirty="0">
                <a:latin typeface="Times New Roman"/>
                <a:ea typeface="ＭＳ Ｐゴシック"/>
                <a:cs typeface="Times New Roman"/>
              </a:rPr>
              <a:t>·               The “Program Application” is intended to provide information/documents about the program you are requesting funds (i.e., program narrative, program budget - cost to operate this program ONLY). </a:t>
            </a:r>
          </a:p>
          <a:p>
            <a:pPr>
              <a:spcBef>
                <a:spcPts val="0"/>
              </a:spcBef>
              <a:spcAft>
                <a:spcPts val="0"/>
              </a:spcAft>
            </a:pPr>
            <a:endParaRPr lang="en-US" dirty="0">
              <a:latin typeface="Times New Roman"/>
              <a:cs typeface="Times New Roman"/>
            </a:endParaRPr>
          </a:p>
          <a:p>
            <a:pPr marL="90170" indent="-90170">
              <a:lnSpc>
                <a:spcPct val="90000"/>
              </a:lnSpc>
              <a:spcBef>
                <a:spcPts val="1200"/>
              </a:spcBef>
              <a:spcAft>
                <a:spcPts val="1200"/>
              </a:spcAft>
              <a:buFont typeface="Wingdings,Sans-Serif"/>
              <a:buChar char="§"/>
            </a:pPr>
            <a:r>
              <a:rPr lang="en-US" dirty="0">
                <a:latin typeface="Times New Roman"/>
                <a:ea typeface="ＭＳ Ｐゴシック"/>
                <a:cs typeface="Times New Roman"/>
              </a:rPr>
              <a:t>Documents, narratives, and budgets in the "Applicant Profile Section" are intended to provide information about the applicant's agency, not the program. Program information is specific to the program's application section ONLY.</a:t>
            </a:r>
          </a:p>
          <a:p>
            <a:pPr>
              <a:spcBef>
                <a:spcPts val="0"/>
              </a:spcBef>
              <a:spcAft>
                <a:spcPts val="0"/>
              </a:spcAft>
            </a:pPr>
            <a:endParaRPr lang="en-US" dirty="0">
              <a:latin typeface="Times New Roman"/>
              <a:cs typeface="Times New Roman"/>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17BBCE6A-91F1-4C64-A2A4-05F274FB9FDB}" type="slidenum">
              <a:rPr lang="en-US" altLang="en-US"/>
              <a:pPr>
                <a:defRPr/>
              </a:pPr>
              <a:t>35</a:t>
            </a:fld>
            <a:endParaRPr lang="en-US" altLang="en-US" dirty="0"/>
          </a:p>
        </p:txBody>
      </p:sp>
    </p:spTree>
    <p:extLst>
      <p:ext uri="{BB962C8B-B14F-4D97-AF65-F5344CB8AC3E}">
        <p14:creationId xmlns:p14="http://schemas.microsoft.com/office/powerpoint/2010/main" val="168833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0945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314014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648012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54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B14A8-72AD-4B33-8F5F-77378A380B9C}"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a:t>
            </a:fld>
            <a:endParaRPr lang="en-US" dirty="0"/>
          </a:p>
        </p:txBody>
      </p:sp>
    </p:spTree>
    <p:extLst>
      <p:ext uri="{BB962C8B-B14F-4D97-AF65-F5344CB8AC3E}">
        <p14:creationId xmlns:p14="http://schemas.microsoft.com/office/powerpoint/2010/main" val="4045304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33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8113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839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1419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633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12/5/2024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6742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5B14A8-72AD-4B33-8F5F-77378A380B9C}"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a:t>
            </a:fld>
            <a:endParaRPr lang="en-US" dirty="0"/>
          </a:p>
        </p:txBody>
      </p:sp>
    </p:spTree>
    <p:extLst>
      <p:ext uri="{BB962C8B-B14F-4D97-AF65-F5344CB8AC3E}">
        <p14:creationId xmlns:p14="http://schemas.microsoft.com/office/powerpoint/2010/main" val="378743369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7790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0459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7200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9435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325835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737068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108762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938027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12/5/2024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49847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10622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12/5/2024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313063"/>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12/5/2024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29050"/>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jwu.pressbooks.pub/principlesofmanagement/chapter/15-5-financial-controls/" TargetMode="External"/><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hyperlink" Target="mailto:Ebunoluwa.Odeyemi@memphistn.gov"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hyperlink" Target="mailto:Tonya.Johnson@memphistn.gov" TargetMode="External"/></Relationships>
</file>

<file path=ppt/slides/_rels/slide4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4.png"/><Relationship Id="rId7" Type="http://schemas.openxmlformats.org/officeDocument/2006/relationships/diagramColors" Target="../diagrams/colors12.xm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6FDD8-45A2-4053-F621-998A282C3465}"/>
              </a:ext>
            </a:extLst>
          </p:cNvPr>
          <p:cNvSpPr>
            <a:spLocks noGrp="1"/>
          </p:cNvSpPr>
          <p:nvPr>
            <p:ph type="sldNum" sz="quarter" idx="12"/>
          </p:nvPr>
        </p:nvSpPr>
        <p:spPr/>
        <p:txBody>
          <a:bodyPr/>
          <a:lstStyle/>
          <a:p>
            <a:fld id="{4FAB73BC-B049-4115-A692-8D63A059BFB8}" type="slidenum">
              <a:rPr lang="en-US" smtClean="0"/>
              <a:pPr/>
              <a:t>1</a:t>
            </a:fld>
            <a:endParaRPr lang="en-US" dirty="0"/>
          </a:p>
        </p:txBody>
      </p:sp>
      <p:pic>
        <p:nvPicPr>
          <p:cNvPr id="3" name="Picture 2" descr="A black background with blue text">
            <a:extLst>
              <a:ext uri="{FF2B5EF4-FFF2-40B4-BE49-F238E27FC236}">
                <a16:creationId xmlns:a16="http://schemas.microsoft.com/office/drawing/2014/main" id="{101E20BC-EE69-9D9D-085A-D97229C1E5D8}"/>
              </a:ext>
            </a:extLst>
          </p:cNvPr>
          <p:cNvPicPr>
            <a:picLocks noChangeAspect="1"/>
          </p:cNvPicPr>
          <p:nvPr/>
        </p:nvPicPr>
        <p:blipFill>
          <a:blip r:embed="rId2"/>
          <a:srcRect t="19411" r="-6" b="13978"/>
          <a:stretch/>
        </p:blipFill>
        <p:spPr>
          <a:xfrm>
            <a:off x="62144" y="-714681"/>
            <a:ext cx="4394447" cy="3068928"/>
          </a:xfrm>
          <a:prstGeom prst="rect">
            <a:avLst/>
          </a:prstGeom>
        </p:spPr>
      </p:pic>
      <p:sp>
        <p:nvSpPr>
          <p:cNvPr id="4" name="Title 1">
            <a:extLst>
              <a:ext uri="{FF2B5EF4-FFF2-40B4-BE49-F238E27FC236}">
                <a16:creationId xmlns:a16="http://schemas.microsoft.com/office/drawing/2014/main" id="{AE4C8B47-5CF9-4AEF-9600-B14DC5C15C52}"/>
              </a:ext>
            </a:extLst>
          </p:cNvPr>
          <p:cNvSpPr txBox="1">
            <a:spLocks/>
          </p:cNvSpPr>
          <p:nvPr/>
        </p:nvSpPr>
        <p:spPr>
          <a:xfrm>
            <a:off x="2543453" y="219019"/>
            <a:ext cx="7288567" cy="229931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sz="3700" b="1" dirty="0">
                <a:solidFill>
                  <a:schemeClr val="accent2">
                    <a:lumMod val="75000"/>
                  </a:schemeClr>
                </a:solidFill>
              </a:rPr>
              <a:t>Accessing Grant Funding (FY26) Workshop</a:t>
            </a:r>
            <a:endParaRPr lang="en-US" sz="3700" dirty="0">
              <a:solidFill>
                <a:schemeClr val="accent2">
                  <a:lumMod val="75000"/>
                </a:schemeClr>
              </a:solidFill>
              <a:ea typeface="Calibri Light" panose="020F0302020204030204"/>
              <a:cs typeface="Calibri Light" panose="020F0302020204030204"/>
            </a:endParaRPr>
          </a:p>
        </p:txBody>
      </p:sp>
      <p:sp>
        <p:nvSpPr>
          <p:cNvPr id="5" name="TextBox 4">
            <a:extLst>
              <a:ext uri="{FF2B5EF4-FFF2-40B4-BE49-F238E27FC236}">
                <a16:creationId xmlns:a16="http://schemas.microsoft.com/office/drawing/2014/main" id="{FE14FBDA-011E-8FE1-83B8-F536D9EDA5E7}"/>
              </a:ext>
            </a:extLst>
          </p:cNvPr>
          <p:cNvSpPr txBox="1"/>
          <p:nvPr/>
        </p:nvSpPr>
        <p:spPr>
          <a:xfrm>
            <a:off x="5260020" y="6424980"/>
            <a:ext cx="4572000" cy="338554"/>
          </a:xfrm>
          <a:prstGeom prst="rect">
            <a:avLst/>
          </a:prstGeom>
          <a:noFill/>
        </p:spPr>
        <p:txBody>
          <a:bodyPr wrap="square">
            <a:spAutoFit/>
          </a:bodyPr>
          <a:lstStyle/>
          <a:p>
            <a:r>
              <a:rPr lang="en-US" sz="1600" b="1" i="1" dirty="0">
                <a:solidFill>
                  <a:schemeClr val="tx1">
                    <a:lumMod val="75000"/>
                    <a:lumOff val="25000"/>
                  </a:schemeClr>
                </a:solidFill>
              </a:rPr>
              <a:t>Grants Close: January 31, </a:t>
            </a:r>
            <a:r>
              <a:rPr lang="en-US" sz="1600" i="1" dirty="0">
                <a:solidFill>
                  <a:schemeClr val="tx1">
                    <a:lumMod val="75000"/>
                    <a:lumOff val="25000"/>
                  </a:schemeClr>
                </a:solidFill>
              </a:rPr>
              <a:t>2024 @ 4 p.m.</a:t>
            </a:r>
            <a:endParaRPr lang="en-US" sz="1600" dirty="0"/>
          </a:p>
        </p:txBody>
      </p:sp>
      <p:sp>
        <p:nvSpPr>
          <p:cNvPr id="11" name="TextBox 10">
            <a:extLst>
              <a:ext uri="{FF2B5EF4-FFF2-40B4-BE49-F238E27FC236}">
                <a16:creationId xmlns:a16="http://schemas.microsoft.com/office/drawing/2014/main" id="{EB8C137E-6729-933F-4F1B-A19A3D19EB2A}"/>
              </a:ext>
            </a:extLst>
          </p:cNvPr>
          <p:cNvSpPr txBox="1"/>
          <p:nvPr/>
        </p:nvSpPr>
        <p:spPr>
          <a:xfrm>
            <a:off x="14094" y="6449602"/>
            <a:ext cx="4789502" cy="313932"/>
          </a:xfrm>
          <a:prstGeom prst="rect">
            <a:avLst/>
          </a:prstGeom>
          <a:noFill/>
        </p:spPr>
        <p:txBody>
          <a:bodyPr wrap="square">
            <a:spAutoFit/>
          </a:bodyPr>
          <a:lstStyle/>
          <a:p>
            <a:pPr defTabSz="914400" eaLnBrk="1" hangingPunct="1">
              <a:lnSpc>
                <a:spcPct val="90000"/>
              </a:lnSpc>
              <a:spcAft>
                <a:spcPts val="600"/>
              </a:spcAft>
              <a:buClr>
                <a:schemeClr val="accent1"/>
              </a:buClr>
              <a:buFont typeface="Calibri" panose="020F0502020204030204" pitchFamily="34" charset="0"/>
            </a:pPr>
            <a:r>
              <a:rPr lang="en-US" sz="1600" b="1" i="1" dirty="0">
                <a:solidFill>
                  <a:schemeClr val="tx1">
                    <a:lumMod val="75000"/>
                    <a:lumOff val="25000"/>
                  </a:schemeClr>
                </a:solidFill>
              </a:rPr>
              <a:t>Grants Open:</a:t>
            </a:r>
            <a:r>
              <a:rPr lang="en-US" sz="1600" i="1" dirty="0">
                <a:solidFill>
                  <a:schemeClr val="tx1">
                    <a:lumMod val="75000"/>
                    <a:lumOff val="25000"/>
                  </a:schemeClr>
                </a:solidFill>
              </a:rPr>
              <a:t> December 3, 2024  @ 8 a.m.               </a:t>
            </a:r>
          </a:p>
        </p:txBody>
      </p:sp>
      <p:pic>
        <p:nvPicPr>
          <p:cNvPr id="6" name="Picture 5" descr="Bringing Gentle Density to Memphis">
            <a:extLst>
              <a:ext uri="{FF2B5EF4-FFF2-40B4-BE49-F238E27FC236}">
                <a16:creationId xmlns:a16="http://schemas.microsoft.com/office/drawing/2014/main" id="{A09C44FE-0C0B-9997-44CD-748E975A4604}"/>
              </a:ext>
            </a:extLst>
          </p:cNvPr>
          <p:cNvPicPr>
            <a:picLocks noChangeAspect="1"/>
          </p:cNvPicPr>
          <p:nvPr/>
        </p:nvPicPr>
        <p:blipFill>
          <a:blip r:embed="rId3"/>
          <a:srcRect l="18957" r="36347" b="4"/>
          <a:stretch/>
        </p:blipFill>
        <p:spPr>
          <a:xfrm>
            <a:off x="3322436" y="3561321"/>
            <a:ext cx="1843803" cy="2745013"/>
          </a:xfrm>
          <a:prstGeom prst="rect">
            <a:avLst/>
          </a:prstGeom>
        </p:spPr>
      </p:pic>
      <p:pic>
        <p:nvPicPr>
          <p:cNvPr id="7" name="Picture 6" descr="South City Choice Neighborhoods ...">
            <a:extLst>
              <a:ext uri="{FF2B5EF4-FFF2-40B4-BE49-F238E27FC236}">
                <a16:creationId xmlns:a16="http://schemas.microsoft.com/office/drawing/2014/main" id="{30C54037-7DE2-40B1-C04F-4646EC08BC48}"/>
              </a:ext>
            </a:extLst>
          </p:cNvPr>
          <p:cNvPicPr>
            <a:picLocks noChangeAspect="1"/>
          </p:cNvPicPr>
          <p:nvPr/>
        </p:nvPicPr>
        <p:blipFill>
          <a:blip r:embed="rId4"/>
          <a:srcRect l="4730" r="19411"/>
          <a:stretch/>
        </p:blipFill>
        <p:spPr>
          <a:xfrm>
            <a:off x="101405" y="3320522"/>
            <a:ext cx="2908748" cy="2964992"/>
          </a:xfrm>
          <a:prstGeom prst="rect">
            <a:avLst/>
          </a:prstGeom>
        </p:spPr>
      </p:pic>
      <p:pic>
        <p:nvPicPr>
          <p:cNvPr id="9" name="Picture 8" descr="A Taste of Memphis – City of Memphis – HCD">
            <a:extLst>
              <a:ext uri="{FF2B5EF4-FFF2-40B4-BE49-F238E27FC236}">
                <a16:creationId xmlns:a16="http://schemas.microsoft.com/office/drawing/2014/main" id="{45EF52F9-B9D3-1807-BDDC-23E883D1C0FF}"/>
              </a:ext>
            </a:extLst>
          </p:cNvPr>
          <p:cNvPicPr>
            <a:picLocks noChangeAspect="1"/>
          </p:cNvPicPr>
          <p:nvPr/>
        </p:nvPicPr>
        <p:blipFill>
          <a:blip r:embed="rId5"/>
          <a:stretch>
            <a:fillRect/>
          </a:stretch>
        </p:blipFill>
        <p:spPr>
          <a:xfrm>
            <a:off x="75329" y="1926778"/>
            <a:ext cx="3333696" cy="1389040"/>
          </a:xfrm>
          <a:prstGeom prst="rect">
            <a:avLst/>
          </a:prstGeom>
        </p:spPr>
      </p:pic>
      <p:pic>
        <p:nvPicPr>
          <p:cNvPr id="12" name="Picture 11" descr="Safer Communities Grant program awards ...">
            <a:extLst>
              <a:ext uri="{FF2B5EF4-FFF2-40B4-BE49-F238E27FC236}">
                <a16:creationId xmlns:a16="http://schemas.microsoft.com/office/drawing/2014/main" id="{4B7280E9-F68F-40CC-CDDD-6DBA84A160FB}"/>
              </a:ext>
            </a:extLst>
          </p:cNvPr>
          <p:cNvPicPr>
            <a:picLocks noChangeAspect="1"/>
          </p:cNvPicPr>
          <p:nvPr/>
        </p:nvPicPr>
        <p:blipFill>
          <a:blip r:embed="rId6"/>
          <a:stretch>
            <a:fillRect/>
          </a:stretch>
        </p:blipFill>
        <p:spPr>
          <a:xfrm>
            <a:off x="5260020" y="3944351"/>
            <a:ext cx="3790199" cy="2341163"/>
          </a:xfrm>
          <a:prstGeom prst="rect">
            <a:avLst/>
          </a:prstGeom>
        </p:spPr>
      </p:pic>
    </p:spTree>
    <p:extLst>
      <p:ext uri="{BB962C8B-B14F-4D97-AF65-F5344CB8AC3E}">
        <p14:creationId xmlns:p14="http://schemas.microsoft.com/office/powerpoint/2010/main" val="334770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4000" b="1" i="0" u="none" strike="noStrike" kern="1200" cap="none" spc="-50" normalizeH="0" baseline="0" noProof="0" dirty="0">
                <a:ln>
                  <a:noFill/>
                </a:ln>
                <a:solidFill>
                  <a:srgbClr val="FFFFFF"/>
                </a:solidFill>
                <a:effectLst/>
                <a:uLnTx/>
                <a:uFillTx/>
                <a:latin typeface="Calibri Light" panose="020F0302020204030204"/>
                <a:ea typeface="+mn-ea"/>
                <a:cs typeface="+mn-cs"/>
              </a:rPr>
              <a:t>Housing Opportunities for People With AIDS/HIV (HOPWA)</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dirty="0">
                <a:ln>
                  <a:noFill/>
                </a:ln>
                <a:solidFill>
                  <a:srgbClr val="FFFFFF"/>
                </a:solidFill>
                <a:effectLst/>
                <a:uLnTx/>
                <a:uFillTx/>
                <a:latin typeface="Calibri Light" panose="020F0302020204030204"/>
                <a:ea typeface="+mn-ea"/>
                <a:cs typeface="+mn-cs"/>
              </a:rPr>
              <a:t>Funding Source: </a:t>
            </a:r>
            <a:r>
              <a:rPr lang="en-US" altLang="en-US" sz="3200" spc="-50" dirty="0">
                <a:solidFill>
                  <a:srgbClr val="FFFFFF"/>
                </a:solidFill>
                <a:latin typeface="Calibri Light" panose="020F0302020204030204"/>
              </a:rPr>
              <a:t>HOPWA</a:t>
            </a:r>
            <a:r>
              <a:rPr kumimoji="0" lang="en-US" altLang="en-US" sz="3200" b="0" i="0" u="none" strike="noStrike" kern="1200" cap="none" spc="-50" normalizeH="0" baseline="0" noProof="0" dirty="0">
                <a:ln>
                  <a:noFill/>
                </a:ln>
                <a:solidFill>
                  <a:srgbClr val="FFFFFF"/>
                </a:solidFill>
                <a:effectLst/>
                <a:uLnTx/>
                <a:uFillTx/>
                <a:latin typeface="Calibri Light" panose="020F0302020204030204"/>
                <a:ea typeface="+mn-ea"/>
                <a:cs typeface="+mn-cs"/>
              </a:rPr>
              <a:t> Federal Entitlement Funds</a:t>
            </a: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75734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641883A-9C4B-44B4-9E53-2EFA59C852FF}"/>
              </a:ext>
            </a:extLst>
          </p:cNvPr>
          <p:cNvSpPr>
            <a:spLocks noGrp="1" noChangeArrowheads="1"/>
          </p:cNvSpPr>
          <p:nvPr>
            <p:ph type="title"/>
          </p:nvPr>
        </p:nvSpPr>
        <p:spPr>
          <a:xfrm>
            <a:off x="717869" y="484114"/>
            <a:ext cx="8328803" cy="1676399"/>
          </a:xfrm>
        </p:spPr>
        <p:txBody>
          <a:bodyPr>
            <a:noAutofit/>
          </a:bodyPr>
          <a:lstStyle/>
          <a:p>
            <a:pPr algn="ctr" fontAlgn="auto">
              <a:lnSpc>
                <a:spcPct val="100000"/>
              </a:lnSpc>
              <a:spcAft>
                <a:spcPts val="0"/>
              </a:spcAft>
              <a:defRPr/>
            </a:pPr>
            <a:r>
              <a:rPr lang="en-US" sz="4000" b="1" dirty="0">
                <a:latin typeface="Times New Roman"/>
                <a:ea typeface="Tahoma"/>
                <a:cs typeface="Times New Roman"/>
              </a:rPr>
              <a:t>HOPWA</a:t>
            </a:r>
            <a:br>
              <a:rPr lang="en-US" sz="4000" dirty="0">
                <a:latin typeface="Tahoma" charset="0"/>
              </a:rPr>
            </a:br>
            <a:endParaRPr lang="en-US" sz="3200" dirty="0">
              <a:solidFill>
                <a:schemeClr val="tx1">
                  <a:lumMod val="75000"/>
                  <a:lumOff val="25000"/>
                </a:schemeClr>
              </a:solidFill>
              <a:latin typeface="Tahoma" charset="0"/>
              <a:ea typeface="Tahoma" charset="0"/>
              <a:cs typeface="Tahoma" charset="0"/>
            </a:endParaRPr>
          </a:p>
        </p:txBody>
      </p:sp>
      <p:sp>
        <p:nvSpPr>
          <p:cNvPr id="17411" name="Rectangle 1">
            <a:extLst>
              <a:ext uri="{FF2B5EF4-FFF2-40B4-BE49-F238E27FC236}">
                <a16:creationId xmlns:a16="http://schemas.microsoft.com/office/drawing/2014/main" id="{5E706860-2D08-4FAE-AC23-D25455FA1993}"/>
              </a:ext>
            </a:extLst>
          </p:cNvPr>
          <p:cNvSpPr>
            <a:spLocks noChangeArrowheads="1"/>
          </p:cNvSpPr>
          <p:nvPr/>
        </p:nvSpPr>
        <p:spPr bwMode="auto">
          <a:xfrm>
            <a:off x="656085" y="1798782"/>
            <a:ext cx="8446047" cy="428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685800" indent="-3365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indent="0" algn="ctr" eaLnBrk="1" fontAlgn="auto" hangingPunct="1">
              <a:lnSpc>
                <a:spcPct val="90000"/>
              </a:lnSpc>
              <a:spcBef>
                <a:spcPts val="2000"/>
              </a:spcBef>
              <a:spcAft>
                <a:spcPts val="0"/>
              </a:spcAft>
              <a:buClr>
                <a:schemeClr val="accent1"/>
              </a:buClr>
              <a:defRPr/>
            </a:pPr>
            <a:r>
              <a:rPr lang="en-US" altLang="en-US" sz="1800" b="1" dirty="0">
                <a:solidFill>
                  <a:srgbClr val="595959"/>
                </a:solidFill>
                <a:latin typeface="Times New Roman"/>
                <a:ea typeface="ＭＳ Ｐゴシック"/>
                <a:cs typeface="Times New Roman"/>
              </a:rPr>
              <a:t>The Housing Opportunities for Persons with AIDS program assist low- income individuals diagnosed with HIV/AIDS and their family members who live with them.</a:t>
            </a:r>
            <a:endParaRPr lang="en-US" sz="1800" b="1" dirty="0">
              <a:cs typeface="Times New Roman"/>
            </a:endParaRPr>
          </a:p>
          <a:p>
            <a:pPr eaLnBrk="1" fontAlgn="auto" hangingPunct="1">
              <a:lnSpc>
                <a:spcPct val="90000"/>
              </a:lnSpc>
              <a:spcBef>
                <a:spcPts val="2000"/>
              </a:spcBef>
              <a:spcAft>
                <a:spcPts val="0"/>
              </a:spcAft>
              <a:buClr>
                <a:schemeClr val="accent1"/>
              </a:buClr>
              <a:buFont typeface="Wingdings" panose="05000000000000000000" pitchFamily="2" charset="2"/>
              <a:buChar char="v"/>
              <a:defRPr/>
            </a:pPr>
            <a:r>
              <a:rPr lang="en-US" altLang="en-US" sz="1800" b="1" dirty="0">
                <a:solidFill>
                  <a:srgbClr val="595959"/>
                </a:solidFill>
                <a:latin typeface="Times New Roman"/>
                <a:ea typeface="ＭＳ Ｐゴシック"/>
                <a:cs typeface="Times New Roman"/>
              </a:rPr>
              <a:t>Eligible Applicants</a:t>
            </a:r>
          </a:p>
          <a:p>
            <a:pPr lvl="1" eaLnBrk="1" fontAlgn="auto" hangingPunct="1">
              <a:lnSpc>
                <a:spcPct val="150000"/>
              </a:lnSpc>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Nonprofit Organizations Only</a:t>
            </a: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Demonstrate at least one year of experience in serving its community. </a:t>
            </a: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Clients must be documented with HIV/AIDS diagnosis and meet HUD income guidelines for the county of their residence within the service area.</a:t>
            </a:r>
            <a:endParaRPr lang="en-US" altLang="en-US" sz="1600" dirty="0">
              <a:solidFill>
                <a:srgbClr val="595959"/>
              </a:solidFill>
              <a:cs typeface="Times New Roman" panose="02020603050405020304" pitchFamily="18" charset="0"/>
            </a:endParaRPr>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Average Award </a:t>
            </a:r>
            <a:r>
              <a:rPr lang="en-US" altLang="en-US" sz="1600" b="1" dirty="0">
                <a:solidFill>
                  <a:srgbClr val="595959"/>
                </a:solidFill>
                <a:latin typeface="Times New Roman"/>
                <a:ea typeface="ＭＳ Ｐゴシック"/>
                <a:cs typeface="Times New Roman"/>
              </a:rPr>
              <a:t>~$400K </a:t>
            </a:r>
            <a:r>
              <a:rPr lang="en-US" altLang="en-US" sz="1600" dirty="0">
                <a:solidFill>
                  <a:srgbClr val="595959"/>
                </a:solidFill>
                <a:latin typeface="Times New Roman"/>
                <a:ea typeface="ＭＳ Ｐゴシック"/>
                <a:cs typeface="Times New Roman"/>
              </a:rPr>
              <a:t>annually </a:t>
            </a:r>
            <a:r>
              <a:rPr lang="en-US" sz="1600" dirty="0">
                <a:latin typeface="Times New Roman"/>
                <a:ea typeface="ＭＳ Ｐゴシック"/>
                <a:cs typeface="Times New Roman"/>
              </a:rPr>
              <a:t>contingent on the availability of Federal funds</a:t>
            </a:r>
          </a:p>
          <a:p>
            <a:pPr lvl="1">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Must increase the availability of decent, safe and affordable housing for low-income persons living with HIV/AIDS.</a:t>
            </a:r>
            <a:endParaRPr lang="en-US" dirty="0"/>
          </a:p>
          <a:p>
            <a:pPr lvl="1" eaLnBrk="1" fontAlgn="auto" hangingPunct="1">
              <a:spcBef>
                <a:spcPts val="600"/>
              </a:spcBef>
              <a:spcAft>
                <a:spcPts val="600"/>
              </a:spcAft>
              <a:buClr>
                <a:schemeClr val="accent1"/>
              </a:buClr>
              <a:buFont typeface="Wingdings" panose="05000000000000000000" pitchFamily="2" charset="2"/>
              <a:buChar char="§"/>
              <a:defRPr/>
            </a:pPr>
            <a:r>
              <a:rPr lang="en-US" altLang="en-US" sz="1600" dirty="0">
                <a:solidFill>
                  <a:srgbClr val="595959"/>
                </a:solidFill>
                <a:latin typeface="Times New Roman"/>
                <a:ea typeface="ＭＳ Ｐゴシック"/>
                <a:cs typeface="Times New Roman"/>
              </a:rPr>
              <a:t>Must be in Fayette, Shelby, and Tipton Counties in Tennessee, DeSoto, Marshall, Tate, and Tunica Counties in Mississippi, and Crittenden County in Arkansas.</a:t>
            </a:r>
            <a:endParaRPr lang="en-US" altLang="en-US" sz="1600" dirty="0">
              <a:solidFill>
                <a:srgbClr val="595959"/>
              </a:solidFill>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87D7C3-5FFA-D8A9-B5A8-933DEAC660CE}"/>
              </a:ext>
            </a:extLst>
          </p:cNvPr>
          <p:cNvSpPr>
            <a:spLocks noGrp="1"/>
          </p:cNvSpPr>
          <p:nvPr>
            <p:ph type="sldNum" sz="quarter" idx="12"/>
          </p:nvPr>
        </p:nvSpPr>
        <p:spPr/>
        <p:txBody>
          <a:bodyPr/>
          <a:lstStyle/>
          <a:p>
            <a:fld id="{4FAB73BC-B049-4115-A692-8D63A059BFB8}" type="slidenum">
              <a:rPr lang="en-US" dirty="0"/>
              <a:t>11</a:t>
            </a:fld>
            <a:endParaRPr lang="en-US" dirty="0"/>
          </a:p>
        </p:txBody>
      </p:sp>
      <p:pic>
        <p:nvPicPr>
          <p:cNvPr id="3" name="Picture 2">
            <a:extLst>
              <a:ext uri="{FF2B5EF4-FFF2-40B4-BE49-F238E27FC236}">
                <a16:creationId xmlns:a16="http://schemas.microsoft.com/office/drawing/2014/main" id="{8C0BF32C-8C4C-E51D-8C3D-09AEBCE73A61}"/>
              </a:ext>
            </a:extLst>
          </p:cNvPr>
          <p:cNvPicPr>
            <a:picLocks noChangeAspect="1"/>
          </p:cNvPicPr>
          <p:nvPr/>
        </p:nvPicPr>
        <p:blipFill>
          <a:blip r:embed="rId2"/>
          <a:stretch>
            <a:fillRect/>
          </a:stretch>
        </p:blipFill>
        <p:spPr>
          <a:xfrm>
            <a:off x="5940269" y="139586"/>
            <a:ext cx="2469094" cy="118272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E052FAF-5143-47B7-9332-DCBA85C0A1E8}"/>
              </a:ext>
            </a:extLst>
          </p:cNvPr>
          <p:cNvSpPr>
            <a:spLocks noGrp="1"/>
          </p:cNvSpPr>
          <p:nvPr>
            <p:ph type="title"/>
          </p:nvPr>
        </p:nvSpPr>
        <p:spPr>
          <a:xfrm>
            <a:off x="822325" y="533400"/>
            <a:ext cx="8321675" cy="1219200"/>
          </a:xfrm>
        </p:spPr>
        <p:txBody>
          <a:bodyPr vert="horz" lIns="91440" tIns="45720" rIns="91440" bIns="45720" rtlCol="0" anchor="b">
            <a:noAutofit/>
          </a:bodyPr>
          <a:lstStyle/>
          <a:p>
            <a:pPr fontAlgn="auto">
              <a:spcAft>
                <a:spcPts val="0"/>
              </a:spcAft>
              <a:defRPr/>
            </a:pPr>
            <a:r>
              <a:rPr lang="en-US" altLang="en-US" sz="4000" b="1" dirty="0">
                <a:solidFill>
                  <a:schemeClr val="tx1">
                    <a:lumMod val="75000"/>
                    <a:lumOff val="25000"/>
                  </a:schemeClr>
                </a:solidFill>
                <a:latin typeface="Times New Roman"/>
                <a:ea typeface="ＭＳ Ｐゴシック"/>
                <a:cs typeface="Times New Roman"/>
              </a:rPr>
              <a:t>Housing Opportunities for Persons With AIDS   </a:t>
            </a:r>
            <a:r>
              <a:rPr lang="en-US" altLang="en-US" sz="4000" dirty="0">
                <a:solidFill>
                  <a:schemeClr val="tx1">
                    <a:lumMod val="75000"/>
                    <a:lumOff val="25000"/>
                  </a:schemeClr>
                </a:solidFill>
                <a:latin typeface="Times New Roman"/>
                <a:ea typeface="ＭＳ Ｐゴシック"/>
                <a:cs typeface="Times New Roman"/>
              </a:rPr>
              <a:t>(HOPWA)</a:t>
            </a:r>
          </a:p>
        </p:txBody>
      </p:sp>
      <p:sp>
        <p:nvSpPr>
          <p:cNvPr id="33795" name="Content Placeholder 2">
            <a:extLst>
              <a:ext uri="{FF2B5EF4-FFF2-40B4-BE49-F238E27FC236}">
                <a16:creationId xmlns:a16="http://schemas.microsoft.com/office/drawing/2014/main" id="{D223233D-EA44-4B0D-92F5-8BF81E5F0B48}"/>
              </a:ext>
            </a:extLst>
          </p:cNvPr>
          <p:cNvSpPr>
            <a:spLocks noGrp="1"/>
          </p:cNvSpPr>
          <p:nvPr>
            <p:ph idx="1"/>
          </p:nvPr>
        </p:nvSpPr>
        <p:spPr>
          <a:xfrm>
            <a:off x="822325" y="1846263"/>
            <a:ext cx="7543800" cy="4402137"/>
          </a:xfrm>
        </p:spPr>
        <p:txBody>
          <a:bodyPr vert="horz" lIns="0" tIns="45720" rIns="0" bIns="45720" rtlCol="0" anchor="t">
            <a:normAutofit fontScale="77500" lnSpcReduction="20000"/>
          </a:bodyPr>
          <a:lstStyle/>
          <a:p>
            <a:pPr marL="91440" indent="-91440" fontAlgn="auto">
              <a:buClr>
                <a:srgbClr val="A2C816"/>
              </a:buClr>
              <a:defRPr/>
            </a:pPr>
            <a:r>
              <a:rPr lang="en-US" altLang="en-US" dirty="0">
                <a:latin typeface="Times New Roman"/>
                <a:ea typeface="ＭＳ Ｐゴシック"/>
                <a:cs typeface="Times New Roman"/>
              </a:rPr>
              <a:t>Eligible Activities:</a:t>
            </a:r>
          </a:p>
          <a:p>
            <a:pPr marL="543560" lvl="1" indent="-342900" fontAlgn="auto">
              <a:lnSpc>
                <a:spcPct val="120000"/>
              </a:lnSpc>
              <a:spcBef>
                <a:spcPts val="600"/>
              </a:spcBef>
              <a:spcAft>
                <a:spcPts val="1200"/>
              </a:spcAft>
              <a:buFont typeface="Wingdings" panose="05000000000000000000" pitchFamily="2" charset="2"/>
              <a:buChar char="v"/>
              <a:defRPr/>
            </a:pPr>
            <a:r>
              <a:rPr lang="en-US" altLang="en-US" sz="2000" dirty="0">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Acquisition and/or rehabilitation</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New Construction of SRO’s or community residences</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Operating costs for housing</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Short-term supported housing </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Rental Assistance</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Short-Term Rent Mortgage, and Utility (STRMU)</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Permanent Housing Placement</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Housing information</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Resource Identification</a:t>
            </a:r>
          </a:p>
          <a:p>
            <a:pPr marL="543560" lvl="1" indent="-342900" fontAlgn="auto">
              <a:spcBef>
                <a:spcPts val="600"/>
              </a:spcBef>
              <a:spcAft>
                <a:spcPts val="1200"/>
              </a:spcAft>
              <a:buFont typeface="Wingdings" panose="05000000000000000000" pitchFamily="2" charset="2"/>
              <a:buChar char="v"/>
              <a:defRPr/>
            </a:pPr>
            <a:r>
              <a:rPr lang="en-US" altLang="en-US" sz="2000" dirty="0">
                <a:latin typeface="Times New Roman"/>
                <a:ea typeface="ＭＳ Ｐゴシック"/>
                <a:cs typeface="Times New Roman"/>
              </a:rPr>
              <a:t>Supportive Services</a:t>
            </a:r>
          </a:p>
          <a:p>
            <a:pPr marL="349250" lvl="1" indent="0" fontAlgn="auto">
              <a:buFont typeface="Wingdings 2" panose="05020102010507070707" pitchFamily="18" charset="2"/>
              <a:buNone/>
              <a:defRPr/>
            </a:pPr>
            <a:endParaRPr lang="en-US" altLang="en-US" sz="2000" dirty="0">
              <a:solidFill>
                <a:schemeClr val="tx1">
                  <a:lumMod val="75000"/>
                  <a:lumOff val="25000"/>
                </a:schemeClr>
              </a:solidFill>
              <a:ea typeface="ＭＳ Ｐゴシック" panose="020B0600070205080204" pitchFamily="34" charset="-128"/>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p:txBody>
      </p:sp>
      <p:pic>
        <p:nvPicPr>
          <p:cNvPr id="6" name="Picture 5" descr="Health and Medical Red Ribbon PNG ...">
            <a:extLst>
              <a:ext uri="{FF2B5EF4-FFF2-40B4-BE49-F238E27FC236}">
                <a16:creationId xmlns:a16="http://schemas.microsoft.com/office/drawing/2014/main" id="{114FC639-5F1C-C56A-4B93-6C8360827D55}"/>
              </a:ext>
            </a:extLst>
          </p:cNvPr>
          <p:cNvPicPr>
            <a:picLocks noChangeAspect="1"/>
          </p:cNvPicPr>
          <p:nvPr/>
        </p:nvPicPr>
        <p:blipFill>
          <a:blip r:embed="rId2"/>
          <a:stretch>
            <a:fillRect/>
          </a:stretch>
        </p:blipFill>
        <p:spPr>
          <a:xfrm>
            <a:off x="6351317" y="2975275"/>
            <a:ext cx="2143125" cy="2143125"/>
          </a:xfrm>
          <a:prstGeom prst="rect">
            <a:avLst/>
          </a:prstGeom>
        </p:spPr>
      </p:pic>
      <p:sp>
        <p:nvSpPr>
          <p:cNvPr id="2" name="Slide Number Placeholder 1">
            <a:extLst>
              <a:ext uri="{FF2B5EF4-FFF2-40B4-BE49-F238E27FC236}">
                <a16:creationId xmlns:a16="http://schemas.microsoft.com/office/drawing/2014/main" id="{94A74F72-A359-5145-215D-9C6FBBB5FB0E}"/>
              </a:ext>
            </a:extLst>
          </p:cNvPr>
          <p:cNvSpPr>
            <a:spLocks noGrp="1"/>
          </p:cNvSpPr>
          <p:nvPr>
            <p:ph type="sldNum" sz="quarter" idx="12"/>
          </p:nvPr>
        </p:nvSpPr>
        <p:spPr/>
        <p:txBody>
          <a:bodyPr/>
          <a:lstStyle/>
          <a:p>
            <a:fld id="{8E75EF7F-F8BA-4738-89CD-A97909FC6BBE}" type="slidenum">
              <a:rPr lang="en-US" dirty="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dirty="0">
                <a:solidFill>
                  <a:srgbClr val="FFFFFF"/>
                </a:solidFill>
                <a:latin typeface="+mj-lt"/>
                <a:ea typeface="+mj-ea"/>
                <a:cs typeface="+mj-cs"/>
              </a:rPr>
              <a:t>Home-Funded Tenant Based Rental Assistance (TBRA)</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dirty="0">
                <a:ln>
                  <a:noFill/>
                </a:ln>
                <a:solidFill>
                  <a:srgbClr val="FFFFFF"/>
                </a:solidFill>
                <a:effectLst/>
                <a:uLnTx/>
                <a:uFillTx/>
                <a:latin typeface="Calibri Light" panose="020F0302020204030204"/>
                <a:ea typeface="+mn-ea"/>
                <a:cs typeface="+mn-cs"/>
              </a:rPr>
              <a:t>Funding Source: </a:t>
            </a:r>
            <a:r>
              <a:rPr lang="en-US" altLang="en-US" sz="3200" spc="-50" dirty="0">
                <a:solidFill>
                  <a:srgbClr val="FFFFFF"/>
                </a:solidFill>
                <a:latin typeface="Calibri Light" panose="020F0302020204030204"/>
              </a:rPr>
              <a:t>HOME </a:t>
            </a:r>
            <a:r>
              <a:rPr kumimoji="0" lang="en-US" altLang="en-US" sz="3200" b="0" i="0" u="none" strike="noStrike" kern="1200" cap="none" spc="-50" normalizeH="0" baseline="0" noProof="0" dirty="0">
                <a:ln>
                  <a:noFill/>
                </a:ln>
                <a:solidFill>
                  <a:srgbClr val="FFFFFF"/>
                </a:solidFill>
                <a:effectLst/>
                <a:uLnTx/>
                <a:uFillTx/>
                <a:latin typeface="Calibri Light" panose="020F0302020204030204"/>
                <a:ea typeface="+mn-ea"/>
                <a:cs typeface="+mn-cs"/>
              </a:rPr>
              <a:t>Federal Entitlement Funds</a:t>
            </a: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530718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C1AE6324-C8CA-4D30-A606-EFAC94EC5DB5}"/>
              </a:ext>
            </a:extLst>
          </p:cNvPr>
          <p:cNvSpPr>
            <a:spLocks noGrp="1" noChangeArrowheads="1"/>
          </p:cNvSpPr>
          <p:nvPr>
            <p:ph type="title"/>
          </p:nvPr>
        </p:nvSpPr>
        <p:spPr>
          <a:xfrm>
            <a:off x="907914" y="76200"/>
            <a:ext cx="7441661" cy="1676400"/>
          </a:xfrm>
        </p:spPr>
        <p:txBody>
          <a:bodyPr>
            <a:noAutofit/>
          </a:bodyPr>
          <a:lstStyle/>
          <a:p>
            <a:pPr>
              <a:defRPr/>
            </a:pPr>
            <a:r>
              <a:rPr lang="en-US" sz="4000" b="1" dirty="0">
                <a:latin typeface="Times New Roman"/>
                <a:ea typeface="Tahoma"/>
                <a:cs typeface="Times New Roman"/>
              </a:rPr>
              <a:t>HOME-Funded Tenant Based Rental Assistance </a:t>
            </a:r>
            <a:endParaRPr lang="en-US" sz="2400" dirty="0">
              <a:latin typeface="Times New Roman"/>
              <a:ea typeface="Tahoma"/>
              <a:cs typeface="Times New Roman"/>
            </a:endParaRPr>
          </a:p>
        </p:txBody>
      </p:sp>
      <p:sp>
        <p:nvSpPr>
          <p:cNvPr id="30724" name="Rectangle 4">
            <a:extLst>
              <a:ext uri="{FF2B5EF4-FFF2-40B4-BE49-F238E27FC236}">
                <a16:creationId xmlns:a16="http://schemas.microsoft.com/office/drawing/2014/main" id="{E34775F5-333D-43A5-B1F9-0DF3D45CB643}"/>
              </a:ext>
            </a:extLst>
          </p:cNvPr>
          <p:cNvSpPr txBox="1">
            <a:spLocks/>
          </p:cNvSpPr>
          <p:nvPr/>
        </p:nvSpPr>
        <p:spPr bwMode="auto">
          <a:xfrm>
            <a:off x="879542" y="1934182"/>
            <a:ext cx="7433554" cy="438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Calibri" panose="020F0502020204030204" pitchFamily="34" charset="0"/>
              </a:defRPr>
            </a:lvl1pPr>
            <a:lvl2pPr marL="685800" indent="-336550">
              <a:defRPr>
                <a:solidFill>
                  <a:schemeClr val="tx1"/>
                </a:solidFill>
                <a:latin typeface="Calibri" panose="020F0502020204030204" pitchFamily="34" charset="0"/>
              </a:defRPr>
            </a:lvl2pPr>
            <a:lvl3pPr marL="1035050" indent="-349250">
              <a:defRPr>
                <a:solidFill>
                  <a:schemeClr val="tx1"/>
                </a:solidFill>
                <a:latin typeface="Calibri" panose="020F0502020204030204" pitchFamily="34" charset="0"/>
              </a:defRPr>
            </a:lvl3pPr>
            <a:lvl4pPr indent="-336550">
              <a:defRPr>
                <a:solidFill>
                  <a:schemeClr val="tx1"/>
                </a:solidFill>
                <a:latin typeface="Calibri" panose="020F0502020204030204" pitchFamily="34" charset="0"/>
              </a:defRPr>
            </a:lvl4pPr>
            <a:lvl5pPr marL="1720850" indent="-349250">
              <a:defRPr>
                <a:solidFill>
                  <a:schemeClr val="tx1"/>
                </a:solidFill>
                <a:latin typeface="Calibri" panose="020F0502020204030204" pitchFamily="34" charset="0"/>
              </a:defRPr>
            </a:lvl5pPr>
            <a:lvl6pPr marL="2178050" indent="-349250" defTabSz="457200" fontAlgn="base">
              <a:spcBef>
                <a:spcPct val="0"/>
              </a:spcBef>
              <a:spcAft>
                <a:spcPct val="0"/>
              </a:spcAft>
              <a:defRPr>
                <a:solidFill>
                  <a:schemeClr val="tx1"/>
                </a:solidFill>
                <a:latin typeface="Calibri" panose="020F0502020204030204" pitchFamily="34" charset="0"/>
              </a:defRPr>
            </a:lvl6pPr>
            <a:lvl7pPr marL="2635250" indent="-349250" defTabSz="457200" fontAlgn="base">
              <a:spcBef>
                <a:spcPct val="0"/>
              </a:spcBef>
              <a:spcAft>
                <a:spcPct val="0"/>
              </a:spcAft>
              <a:defRPr>
                <a:solidFill>
                  <a:schemeClr val="tx1"/>
                </a:solidFill>
                <a:latin typeface="Calibri" panose="020F0502020204030204" pitchFamily="34" charset="0"/>
              </a:defRPr>
            </a:lvl7pPr>
            <a:lvl8pPr marL="3092450" indent="-349250" defTabSz="457200" fontAlgn="base">
              <a:spcBef>
                <a:spcPct val="0"/>
              </a:spcBef>
              <a:spcAft>
                <a:spcPct val="0"/>
              </a:spcAft>
              <a:defRPr>
                <a:solidFill>
                  <a:schemeClr val="tx1"/>
                </a:solidFill>
                <a:latin typeface="Calibri" panose="020F0502020204030204" pitchFamily="34" charset="0"/>
              </a:defRPr>
            </a:lvl8pPr>
            <a:lvl9pPr marL="3549650" indent="-34925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2000"/>
              </a:spcBef>
              <a:buClr>
                <a:schemeClr val="accent1"/>
              </a:buClr>
              <a:buFont typeface="Wingdings" panose="05000000000000000000" pitchFamily="2" charset="2"/>
              <a:buChar char="v"/>
            </a:pPr>
            <a:r>
              <a:rPr lang="en-US" altLang="en-US" sz="1500" dirty="0">
                <a:solidFill>
                  <a:srgbClr val="595959"/>
                </a:solidFill>
                <a:latin typeface="Times New Roman"/>
                <a:ea typeface="ＭＳ Ｐゴシック"/>
                <a:cs typeface="Times New Roman"/>
              </a:rPr>
              <a:t>The HOME-TBRA program provides rental assistance to low-income persons who are homeless and have special needs. </a:t>
            </a:r>
            <a:endParaRPr lang="en-US" sz="1500" dirty="0">
              <a:latin typeface="Times New Roman"/>
              <a:cs typeface="Times New Roman"/>
            </a:endParaRPr>
          </a:p>
          <a:p>
            <a:pPr eaLnBrk="1" hangingPunct="1">
              <a:spcBef>
                <a:spcPts val="2000"/>
              </a:spcBef>
              <a:buClr>
                <a:schemeClr val="accent1"/>
              </a:buClr>
              <a:buFont typeface="Wingdings" panose="05000000000000000000" pitchFamily="2" charset="2"/>
              <a:buChar char="v"/>
            </a:pPr>
            <a:r>
              <a:rPr lang="en-US" altLang="en-US" sz="1500" dirty="0">
                <a:solidFill>
                  <a:srgbClr val="595959"/>
                </a:solidFill>
                <a:latin typeface="Times New Roman"/>
                <a:ea typeface="ＭＳ Ｐゴシック"/>
                <a:cs typeface="Times New Roman"/>
              </a:rPr>
              <a:t>Eligibility</a:t>
            </a: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Non-profit organizations with 501(c)(3) tax exempt status, current TN charter, financial statements/audit, general liability insurance </a:t>
            </a:r>
            <a:endParaRPr lang="en-US" altLang="en-US" sz="1500" dirty="0">
              <a:solidFill>
                <a:srgbClr val="595959"/>
              </a:solidFill>
              <a:latin typeface="Times New Roman"/>
              <a:ea typeface="ＭＳ Ｐゴシック" panose="020B0600070205080204" pitchFamily="34" charset="-128"/>
              <a:cs typeface="Times New Roman"/>
            </a:endParaRP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Must serve clients whose income is 60% or below the median income and who are at risk of homelessness and have a special need</a:t>
            </a: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Clients must have an income and pay 30% of the rent and a portion of utilities </a:t>
            </a:r>
            <a:endParaRPr lang="en-US" altLang="en-US" sz="1500" dirty="0">
              <a:solidFill>
                <a:srgbClr val="595959"/>
              </a:solidFill>
              <a:latin typeface="Times New Roman"/>
              <a:ea typeface="ＭＳ Ｐゴシック" panose="020B0600070205080204" pitchFamily="34" charset="-128"/>
              <a:cs typeface="Times New Roman"/>
            </a:endParaRPr>
          </a:p>
          <a:p>
            <a:pPr eaLnBrk="1" hangingPunct="1">
              <a:spcBef>
                <a:spcPts val="2000"/>
              </a:spcBef>
              <a:buClr>
                <a:schemeClr val="accent1"/>
              </a:buClr>
              <a:buFont typeface="Wingdings" panose="05000000000000000000" pitchFamily="2" charset="2"/>
              <a:buChar char="v"/>
            </a:pPr>
            <a:r>
              <a:rPr lang="en-US" altLang="en-US" sz="1500" dirty="0">
                <a:solidFill>
                  <a:srgbClr val="595959"/>
                </a:solidFill>
                <a:latin typeface="Times New Roman"/>
                <a:ea typeface="ＭＳ Ｐゴシック"/>
                <a:cs typeface="Times New Roman"/>
              </a:rPr>
              <a:t>Average Award Amount is</a:t>
            </a:r>
            <a:r>
              <a:rPr lang="en-US" altLang="en-US" sz="1500" dirty="0">
                <a:latin typeface="Times New Roman"/>
                <a:ea typeface="ＭＳ Ｐゴシック"/>
                <a:cs typeface="Times New Roman"/>
              </a:rPr>
              <a:t> </a:t>
            </a:r>
            <a:r>
              <a:rPr lang="en-US" altLang="en-US" sz="1500" b="1" dirty="0">
                <a:latin typeface="Times New Roman"/>
                <a:ea typeface="ＭＳ Ｐゴシック"/>
                <a:cs typeface="Times New Roman"/>
              </a:rPr>
              <a:t>$300k</a:t>
            </a:r>
            <a:r>
              <a:rPr lang="en-US" altLang="en-US" sz="1500" b="1" dirty="0">
                <a:solidFill>
                  <a:srgbClr val="595959"/>
                </a:solidFill>
                <a:latin typeface="Times New Roman"/>
                <a:ea typeface="ＭＳ Ｐゴシック"/>
                <a:cs typeface="Times New Roman"/>
              </a:rPr>
              <a:t> c</a:t>
            </a:r>
            <a:r>
              <a:rPr lang="en-US" altLang="en-US" sz="1500" dirty="0">
                <a:solidFill>
                  <a:srgbClr val="595959"/>
                </a:solidFill>
                <a:latin typeface="Times New Roman"/>
                <a:ea typeface="ＭＳ Ｐゴシック"/>
                <a:cs typeface="Times New Roman"/>
              </a:rPr>
              <a:t>ontingent on the availability of Federal funds.</a:t>
            </a:r>
          </a:p>
          <a:p>
            <a:pPr>
              <a:spcBef>
                <a:spcPts val="2000"/>
              </a:spcBef>
              <a:buClr>
                <a:schemeClr val="accent1"/>
              </a:buClr>
              <a:buFont typeface="Wingdings" panose="05000000000000000000" pitchFamily="2" charset="2"/>
              <a:buChar char="v"/>
            </a:pPr>
            <a:r>
              <a:rPr lang="en-US" altLang="en-US" sz="1500" dirty="0">
                <a:solidFill>
                  <a:srgbClr val="595959"/>
                </a:solidFill>
                <a:latin typeface="Times New Roman"/>
                <a:ea typeface="ＭＳ Ｐゴシック"/>
                <a:cs typeface="Times New Roman"/>
              </a:rPr>
              <a:t>Eligible Activities include:</a:t>
            </a:r>
            <a:endParaRPr lang="en-US" dirty="0"/>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Rental Assistance</a:t>
            </a: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Utility Assistance</a:t>
            </a:r>
          </a:p>
          <a:p>
            <a:pPr eaLnBrk="1" hangingPunct="1">
              <a:spcBef>
                <a:spcPts val="2000"/>
              </a:spcBef>
              <a:buClr>
                <a:srgbClr val="1CADE4"/>
              </a:buClr>
              <a:buFont typeface="Wingdings 2" panose="05020102010507070707" pitchFamily="18" charset="2"/>
              <a:buChar char=""/>
            </a:pPr>
            <a:endParaRPr lang="en-US" altLang="en-US" sz="1600" dirty="0">
              <a:solidFill>
                <a:srgbClr val="595959"/>
              </a:solidFill>
              <a:latin typeface="Century Gothic" panose="020B0502020202020204" pitchFamily="34" charset="0"/>
              <a:ea typeface="ＭＳ Ｐゴシック" panose="020B0600070205080204" pitchFamily="34" charset="-128"/>
              <a:cs typeface="Times New Roman"/>
            </a:endParaRPr>
          </a:p>
        </p:txBody>
      </p:sp>
      <p:sp>
        <p:nvSpPr>
          <p:cNvPr id="2" name="Slide Number Placeholder 1">
            <a:extLst>
              <a:ext uri="{FF2B5EF4-FFF2-40B4-BE49-F238E27FC236}">
                <a16:creationId xmlns:a16="http://schemas.microsoft.com/office/drawing/2014/main" id="{695E78F1-CCD0-A031-4687-9D4BF074DACF}"/>
              </a:ext>
            </a:extLst>
          </p:cNvPr>
          <p:cNvSpPr>
            <a:spLocks noGrp="1"/>
          </p:cNvSpPr>
          <p:nvPr>
            <p:ph type="sldNum" sz="quarter" idx="12"/>
          </p:nvPr>
        </p:nvSpPr>
        <p:spPr/>
        <p:txBody>
          <a:bodyPr/>
          <a:lstStyle/>
          <a:p>
            <a:fld id="{4FAB73BC-B049-4115-A692-8D63A059BFB8}" type="slidenum">
              <a:rPr lang="en-US" dirty="0"/>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4000" b="1" i="0" u="none" strike="noStrike" kern="1200" cap="none" spc="-50" normalizeH="0" baseline="0" noProof="0" dirty="0">
                <a:ln>
                  <a:noFill/>
                </a:ln>
                <a:solidFill>
                  <a:srgbClr val="FFFFFF"/>
                </a:solidFill>
                <a:effectLst/>
                <a:uLnTx/>
                <a:uFillTx/>
                <a:latin typeface="Calibri Light" panose="020F0302020204030204"/>
                <a:ea typeface="+mn-ea"/>
                <a:cs typeface="+mn-cs"/>
              </a:rPr>
              <a:t>Community Service Grant (CSG)</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r>
              <a:rPr lang="en-US" altLang="en-US" sz="3200" spc="-50" dirty="0">
                <a:solidFill>
                  <a:srgbClr val="FFFFFF"/>
                </a:solidFill>
                <a:latin typeface="+mj-lt"/>
                <a:ea typeface="+mj-ea"/>
                <a:cs typeface="+mj-cs"/>
              </a:rPr>
              <a:t>Funding Source: City Funds</a:t>
            </a: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4310841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C1AE6324-C8CA-4D30-A606-EFAC94EC5DB5}"/>
              </a:ext>
            </a:extLst>
          </p:cNvPr>
          <p:cNvSpPr>
            <a:spLocks noGrp="1" noChangeArrowheads="1"/>
          </p:cNvSpPr>
          <p:nvPr>
            <p:ph type="title"/>
          </p:nvPr>
        </p:nvSpPr>
        <p:spPr>
          <a:xfrm>
            <a:off x="907914" y="76200"/>
            <a:ext cx="7441661" cy="1676400"/>
          </a:xfrm>
        </p:spPr>
        <p:txBody>
          <a:bodyPr>
            <a:noAutofit/>
          </a:bodyPr>
          <a:lstStyle/>
          <a:p>
            <a:pPr>
              <a:defRPr/>
            </a:pPr>
            <a:r>
              <a:rPr lang="en-US" sz="3600" b="1" dirty="0">
                <a:latin typeface="Times New Roman"/>
                <a:cs typeface="Times New Roman"/>
              </a:rPr>
              <a:t>Community Service Grant (CSG)</a:t>
            </a:r>
            <a:endParaRPr lang="en-US" sz="2400" dirty="0">
              <a:latin typeface="Times New Roman"/>
              <a:ea typeface="Tahoma"/>
              <a:cs typeface="Times New Roman"/>
            </a:endParaRPr>
          </a:p>
        </p:txBody>
      </p:sp>
      <p:sp>
        <p:nvSpPr>
          <p:cNvPr id="30724" name="Rectangle 4">
            <a:extLst>
              <a:ext uri="{FF2B5EF4-FFF2-40B4-BE49-F238E27FC236}">
                <a16:creationId xmlns:a16="http://schemas.microsoft.com/office/drawing/2014/main" id="{E34775F5-333D-43A5-B1F9-0DF3D45CB643}"/>
              </a:ext>
            </a:extLst>
          </p:cNvPr>
          <p:cNvSpPr txBox="1">
            <a:spLocks/>
          </p:cNvSpPr>
          <p:nvPr/>
        </p:nvSpPr>
        <p:spPr bwMode="auto">
          <a:xfrm>
            <a:off x="3771235" y="1858063"/>
            <a:ext cx="4344778" cy="432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Calibri" panose="020F0502020204030204" pitchFamily="34" charset="0"/>
              </a:defRPr>
            </a:lvl1pPr>
            <a:lvl2pPr marL="685800" indent="-336550">
              <a:defRPr>
                <a:solidFill>
                  <a:schemeClr val="tx1"/>
                </a:solidFill>
                <a:latin typeface="Calibri" panose="020F0502020204030204" pitchFamily="34" charset="0"/>
              </a:defRPr>
            </a:lvl2pPr>
            <a:lvl3pPr marL="1035050" indent="-349250">
              <a:defRPr>
                <a:solidFill>
                  <a:schemeClr val="tx1"/>
                </a:solidFill>
                <a:latin typeface="Calibri" panose="020F0502020204030204" pitchFamily="34" charset="0"/>
              </a:defRPr>
            </a:lvl3pPr>
            <a:lvl4pPr indent="-336550">
              <a:defRPr>
                <a:solidFill>
                  <a:schemeClr val="tx1"/>
                </a:solidFill>
                <a:latin typeface="Calibri" panose="020F0502020204030204" pitchFamily="34" charset="0"/>
              </a:defRPr>
            </a:lvl4pPr>
            <a:lvl5pPr marL="1720850" indent="-349250">
              <a:defRPr>
                <a:solidFill>
                  <a:schemeClr val="tx1"/>
                </a:solidFill>
                <a:latin typeface="Calibri" panose="020F0502020204030204" pitchFamily="34" charset="0"/>
              </a:defRPr>
            </a:lvl5pPr>
            <a:lvl6pPr marL="2178050" indent="-349250" defTabSz="457200" fontAlgn="base">
              <a:spcBef>
                <a:spcPct val="0"/>
              </a:spcBef>
              <a:spcAft>
                <a:spcPct val="0"/>
              </a:spcAft>
              <a:defRPr>
                <a:solidFill>
                  <a:schemeClr val="tx1"/>
                </a:solidFill>
                <a:latin typeface="Calibri" panose="020F0502020204030204" pitchFamily="34" charset="0"/>
              </a:defRPr>
            </a:lvl6pPr>
            <a:lvl7pPr marL="2635250" indent="-349250" defTabSz="457200" fontAlgn="base">
              <a:spcBef>
                <a:spcPct val="0"/>
              </a:spcBef>
              <a:spcAft>
                <a:spcPct val="0"/>
              </a:spcAft>
              <a:defRPr>
                <a:solidFill>
                  <a:schemeClr val="tx1"/>
                </a:solidFill>
                <a:latin typeface="Calibri" panose="020F0502020204030204" pitchFamily="34" charset="0"/>
              </a:defRPr>
            </a:lvl7pPr>
            <a:lvl8pPr marL="3092450" indent="-349250" defTabSz="457200" fontAlgn="base">
              <a:spcBef>
                <a:spcPct val="0"/>
              </a:spcBef>
              <a:spcAft>
                <a:spcPct val="0"/>
              </a:spcAft>
              <a:defRPr>
                <a:solidFill>
                  <a:schemeClr val="tx1"/>
                </a:solidFill>
                <a:latin typeface="Calibri" panose="020F0502020204030204" pitchFamily="34" charset="0"/>
              </a:defRPr>
            </a:lvl8pPr>
            <a:lvl9pPr marL="3549650" indent="-349250" defTabSz="457200" fontAlgn="base">
              <a:spcBef>
                <a:spcPct val="0"/>
              </a:spcBef>
              <a:spcAft>
                <a:spcPct val="0"/>
              </a:spcAft>
              <a:defRPr>
                <a:solidFill>
                  <a:schemeClr val="tx1"/>
                </a:solidFill>
                <a:latin typeface="Calibri" panose="020F0502020204030204" pitchFamily="34" charset="0"/>
              </a:defRPr>
            </a:lvl9pPr>
          </a:lstStyle>
          <a:p>
            <a:pPr marL="0" indent="0">
              <a:lnSpc>
                <a:spcPct val="150000"/>
              </a:lnSpc>
            </a:pPr>
            <a:r>
              <a:rPr lang="en-US" sz="1600" dirty="0">
                <a:latin typeface="Times New Roman"/>
                <a:cs typeface="Times New Roman"/>
              </a:rPr>
              <a:t>Eligible Activities</a:t>
            </a:r>
          </a:p>
          <a:p>
            <a:pPr>
              <a:lnSpc>
                <a:spcPct val="150000"/>
              </a:lnSpc>
              <a:buFont typeface="Wingdings" panose="05000000000000000000" pitchFamily="2" charset="2"/>
              <a:buChar char="§"/>
            </a:pPr>
            <a:r>
              <a:rPr lang="en-US" sz="1600" dirty="0">
                <a:latin typeface="Times New Roman"/>
                <a:cs typeface="Times New Roman"/>
              </a:rPr>
              <a:t>Public Services  </a:t>
            </a:r>
          </a:p>
          <a:p>
            <a:pPr>
              <a:lnSpc>
                <a:spcPct val="150000"/>
              </a:lnSpc>
              <a:buFont typeface="Wingdings" panose="05000000000000000000" pitchFamily="2" charset="2"/>
              <a:buChar char="§"/>
            </a:pPr>
            <a:r>
              <a:rPr lang="en-US" sz="1600" dirty="0">
                <a:latin typeface="Times New Roman"/>
                <a:cs typeface="Times New Roman"/>
              </a:rPr>
              <a:t> Public Facility Improvement</a:t>
            </a:r>
          </a:p>
          <a:p>
            <a:pPr>
              <a:lnSpc>
                <a:spcPct val="150000"/>
              </a:lnSpc>
              <a:buFont typeface="Wingdings" panose="020F0502020204030204" pitchFamily="34" charset="0"/>
              <a:buChar char="v"/>
            </a:pPr>
            <a:r>
              <a:rPr lang="en-US" sz="1600" dirty="0">
                <a:latin typeface="Times New Roman"/>
                <a:cs typeface="Times New Roman"/>
              </a:rPr>
              <a:t>Maximum Award Request - $</a:t>
            </a:r>
            <a:r>
              <a:rPr lang="en-US" sz="1600" b="1" dirty="0">
                <a:latin typeface="Times New Roman"/>
                <a:cs typeface="Times New Roman"/>
              </a:rPr>
              <a:t>50k </a:t>
            </a:r>
            <a:r>
              <a:rPr lang="en-US" sz="1600" dirty="0">
                <a:latin typeface="Times New Roman"/>
                <a:cs typeface="Times New Roman"/>
              </a:rPr>
              <a:t>for two years.</a:t>
            </a:r>
          </a:p>
          <a:p>
            <a:pPr marL="0" indent="0">
              <a:buNone/>
            </a:pPr>
            <a:r>
              <a:rPr lang="en-US" sz="1600" dirty="0">
                <a:latin typeface="Times New Roman"/>
                <a:cs typeface="Times New Roman"/>
              </a:rPr>
              <a:t>Special Populations include the following.</a:t>
            </a:r>
          </a:p>
          <a:p>
            <a:pPr marL="383540" lvl="1">
              <a:lnSpc>
                <a:spcPct val="150000"/>
              </a:lnSpc>
              <a:buFont typeface="Wingdings" panose="020F0502020204030204" pitchFamily="34" charset="0"/>
              <a:buChar char="v"/>
            </a:pPr>
            <a:r>
              <a:rPr lang="en-US" sz="1600" dirty="0">
                <a:latin typeface="Times New Roman"/>
                <a:cs typeface="Times New Roman"/>
              </a:rPr>
              <a:t>Persons with HIV/AIDS</a:t>
            </a:r>
          </a:p>
          <a:p>
            <a:pPr marL="383540" lvl="1">
              <a:buFont typeface="Wingdings" panose="020F0502020204030204" pitchFamily="34" charset="0"/>
              <a:buChar char="v"/>
            </a:pPr>
            <a:r>
              <a:rPr lang="en-US" sz="1600" dirty="0">
                <a:latin typeface="Times New Roman"/>
                <a:cs typeface="Times New Roman"/>
              </a:rPr>
              <a:t>Persons dealing with mental illness</a:t>
            </a:r>
          </a:p>
          <a:p>
            <a:pPr marL="383540" lvl="1">
              <a:buFont typeface="Wingdings" panose="020F0502020204030204" pitchFamily="34" charset="0"/>
              <a:buChar char="v"/>
            </a:pPr>
            <a:r>
              <a:rPr lang="en-US" sz="1600" dirty="0">
                <a:latin typeface="Times New Roman"/>
                <a:cs typeface="Times New Roman"/>
              </a:rPr>
              <a:t>The elderly</a:t>
            </a:r>
          </a:p>
          <a:p>
            <a:pPr marL="383540" lvl="1">
              <a:buFont typeface="Wingdings" panose="020F0502020204030204" pitchFamily="34" charset="0"/>
              <a:buChar char="v"/>
            </a:pPr>
            <a:r>
              <a:rPr lang="en-US" sz="1600" dirty="0">
                <a:latin typeface="Times New Roman"/>
                <a:cs typeface="Times New Roman"/>
              </a:rPr>
              <a:t>Chronic substance abusers</a:t>
            </a:r>
          </a:p>
          <a:p>
            <a:pPr marL="383540" lvl="1">
              <a:buFont typeface="Wingdings" panose="020F0502020204030204" pitchFamily="34" charset="0"/>
              <a:buChar char="v"/>
            </a:pPr>
            <a:r>
              <a:rPr lang="en-US" sz="1600" dirty="0">
                <a:latin typeface="Times New Roman"/>
                <a:cs typeface="Times New Roman"/>
              </a:rPr>
              <a:t>Persons with developmental and/or physical disabilities</a:t>
            </a:r>
          </a:p>
          <a:p>
            <a:pPr marL="383540" lvl="1">
              <a:buFont typeface="Wingdings" panose="020F0502020204030204" pitchFamily="34" charset="0"/>
              <a:buChar char="v"/>
            </a:pPr>
            <a:r>
              <a:rPr lang="en-US" sz="1600" dirty="0">
                <a:latin typeface="Times New Roman"/>
                <a:cs typeface="Times New Roman"/>
              </a:rPr>
              <a:t>Victims of domestic violence</a:t>
            </a:r>
          </a:p>
          <a:p>
            <a:pPr marL="383540" lvl="1">
              <a:buFont typeface="Wingdings" panose="020F0502020204030204" pitchFamily="34" charset="0"/>
              <a:buChar char="v"/>
            </a:pPr>
            <a:r>
              <a:rPr lang="en-US" sz="1600" dirty="0">
                <a:latin typeface="Times New Roman"/>
                <a:cs typeface="Times New Roman"/>
              </a:rPr>
              <a:t>Youth aging out of foster care</a:t>
            </a:r>
          </a:p>
          <a:p>
            <a:pPr marL="383540" lvl="1">
              <a:buFont typeface="Wingdings" panose="020F0502020204030204" pitchFamily="34" charset="0"/>
              <a:buChar char="v"/>
            </a:pPr>
            <a:r>
              <a:rPr lang="en-US" sz="1600" dirty="0">
                <a:latin typeface="Times New Roman"/>
                <a:cs typeface="Times New Roman"/>
              </a:rPr>
              <a:t>Veterans</a:t>
            </a:r>
          </a:p>
          <a:p>
            <a:pPr eaLnBrk="1" hangingPunct="1">
              <a:spcBef>
                <a:spcPts val="2000"/>
              </a:spcBef>
              <a:buClr>
                <a:srgbClr val="1CADE4"/>
              </a:buClr>
              <a:buFont typeface="Wingdings 2" panose="05020102010507070707" pitchFamily="18" charset="2"/>
              <a:buChar char=""/>
            </a:pPr>
            <a:endParaRPr lang="en-US" altLang="en-US" sz="1600" dirty="0">
              <a:solidFill>
                <a:srgbClr val="595959"/>
              </a:solidFill>
              <a:latin typeface="Century Gothic" panose="020B0502020202020204" pitchFamily="34" charset="0"/>
              <a:ea typeface="ＭＳ Ｐゴシック" panose="020B0600070205080204" pitchFamily="34" charset="-128"/>
              <a:cs typeface="Times New Roman"/>
            </a:endParaRPr>
          </a:p>
        </p:txBody>
      </p:sp>
      <p:sp>
        <p:nvSpPr>
          <p:cNvPr id="2" name="Slide Number Placeholder 1">
            <a:extLst>
              <a:ext uri="{FF2B5EF4-FFF2-40B4-BE49-F238E27FC236}">
                <a16:creationId xmlns:a16="http://schemas.microsoft.com/office/drawing/2014/main" id="{695E78F1-CCD0-A031-4687-9D4BF074DACF}"/>
              </a:ext>
            </a:extLst>
          </p:cNvPr>
          <p:cNvSpPr>
            <a:spLocks noGrp="1"/>
          </p:cNvSpPr>
          <p:nvPr>
            <p:ph type="sldNum" sz="quarter" idx="12"/>
          </p:nvPr>
        </p:nvSpPr>
        <p:spPr/>
        <p:txBody>
          <a:bodyPr/>
          <a:lstStyle/>
          <a:p>
            <a:fld id="{4FAB73BC-B049-4115-A692-8D63A059BFB8}" type="slidenum">
              <a:rPr lang="en-US" dirty="0"/>
              <a:t>16</a:t>
            </a:fld>
            <a:endParaRPr lang="en-US" dirty="0"/>
          </a:p>
        </p:txBody>
      </p:sp>
      <p:pic>
        <p:nvPicPr>
          <p:cNvPr id="6" name="Picture 5" descr="Historic Melrose High School Renovation ...">
            <a:extLst>
              <a:ext uri="{FF2B5EF4-FFF2-40B4-BE49-F238E27FC236}">
                <a16:creationId xmlns:a16="http://schemas.microsoft.com/office/drawing/2014/main" id="{AE609E2F-864A-5BAA-481A-2E0DE0A2D634}"/>
              </a:ext>
            </a:extLst>
          </p:cNvPr>
          <p:cNvPicPr>
            <a:picLocks noChangeAspect="1"/>
          </p:cNvPicPr>
          <p:nvPr/>
        </p:nvPicPr>
        <p:blipFill>
          <a:blip r:embed="rId2"/>
          <a:stretch>
            <a:fillRect/>
          </a:stretch>
        </p:blipFill>
        <p:spPr>
          <a:xfrm>
            <a:off x="395601" y="2081674"/>
            <a:ext cx="3015223" cy="2006493"/>
          </a:xfrm>
          <a:prstGeom prst="rect">
            <a:avLst/>
          </a:prstGeom>
        </p:spPr>
      </p:pic>
      <p:pic>
        <p:nvPicPr>
          <p:cNvPr id="5" name="Picture 4" descr="Historic Old Melrose">
            <a:extLst>
              <a:ext uri="{FF2B5EF4-FFF2-40B4-BE49-F238E27FC236}">
                <a16:creationId xmlns:a16="http://schemas.microsoft.com/office/drawing/2014/main" id="{2B3555C0-14D4-5575-A6BD-7203853D5F6D}"/>
              </a:ext>
            </a:extLst>
          </p:cNvPr>
          <p:cNvPicPr>
            <a:picLocks noChangeAspect="1"/>
          </p:cNvPicPr>
          <p:nvPr/>
        </p:nvPicPr>
        <p:blipFill>
          <a:blip r:embed="rId3"/>
          <a:stretch>
            <a:fillRect/>
          </a:stretch>
        </p:blipFill>
        <p:spPr>
          <a:xfrm>
            <a:off x="395601" y="4094294"/>
            <a:ext cx="3015222" cy="2258506"/>
          </a:xfrm>
          <a:prstGeom prst="rect">
            <a:avLst/>
          </a:prstGeom>
        </p:spPr>
      </p:pic>
    </p:spTree>
    <p:extLst>
      <p:ext uri="{BB962C8B-B14F-4D97-AF65-F5344CB8AC3E}">
        <p14:creationId xmlns:p14="http://schemas.microsoft.com/office/powerpoint/2010/main" val="1073557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C1AE6324-C8CA-4D30-A606-EFAC94EC5DB5}"/>
              </a:ext>
            </a:extLst>
          </p:cNvPr>
          <p:cNvSpPr>
            <a:spLocks noGrp="1" noChangeArrowheads="1"/>
          </p:cNvSpPr>
          <p:nvPr>
            <p:ph type="title"/>
          </p:nvPr>
        </p:nvSpPr>
        <p:spPr>
          <a:xfrm>
            <a:off x="907914" y="76200"/>
            <a:ext cx="7441661" cy="1676400"/>
          </a:xfrm>
        </p:spPr>
        <p:txBody>
          <a:bodyPr>
            <a:noAutofit/>
          </a:bodyPr>
          <a:lstStyle/>
          <a:p>
            <a:pPr>
              <a:defRPr/>
            </a:pPr>
            <a:r>
              <a:rPr kumimoji="0" lang="en-US" sz="3600" b="1" i="0" u="none" strike="noStrike" kern="1200" cap="none" spc="-50" normalizeH="0" baseline="0" noProof="0" dirty="0">
                <a:ln>
                  <a:noFill/>
                </a:ln>
                <a:solidFill>
                  <a:prstClr val="black">
                    <a:lumMod val="75000"/>
                    <a:lumOff val="25000"/>
                  </a:prstClr>
                </a:solidFill>
                <a:effectLst/>
                <a:uLnTx/>
                <a:uFillTx/>
                <a:latin typeface="Times New Roman"/>
                <a:ea typeface="+mj-ea"/>
                <a:cs typeface="Times New Roman"/>
              </a:rPr>
              <a:t>Community Service Grant Funding Source: CDBG</a:t>
            </a:r>
            <a:endParaRPr lang="en-US" sz="2400" dirty="0">
              <a:latin typeface="Times New Roman"/>
              <a:ea typeface="Tahoma"/>
              <a:cs typeface="Times New Roman"/>
            </a:endParaRPr>
          </a:p>
        </p:txBody>
      </p:sp>
      <p:sp>
        <p:nvSpPr>
          <p:cNvPr id="30724" name="Rectangle 4">
            <a:extLst>
              <a:ext uri="{FF2B5EF4-FFF2-40B4-BE49-F238E27FC236}">
                <a16:creationId xmlns:a16="http://schemas.microsoft.com/office/drawing/2014/main" id="{E34775F5-333D-43A5-B1F9-0DF3D45CB643}"/>
              </a:ext>
            </a:extLst>
          </p:cNvPr>
          <p:cNvSpPr txBox="1">
            <a:spLocks/>
          </p:cNvSpPr>
          <p:nvPr/>
        </p:nvSpPr>
        <p:spPr bwMode="auto">
          <a:xfrm>
            <a:off x="3968318" y="1934183"/>
            <a:ext cx="4344778" cy="414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Calibri" panose="020F0502020204030204" pitchFamily="34" charset="0"/>
              </a:defRPr>
            </a:lvl1pPr>
            <a:lvl2pPr marL="685800" indent="-336550">
              <a:defRPr>
                <a:solidFill>
                  <a:schemeClr val="tx1"/>
                </a:solidFill>
                <a:latin typeface="Calibri" panose="020F0502020204030204" pitchFamily="34" charset="0"/>
              </a:defRPr>
            </a:lvl2pPr>
            <a:lvl3pPr marL="1035050" indent="-349250">
              <a:defRPr>
                <a:solidFill>
                  <a:schemeClr val="tx1"/>
                </a:solidFill>
                <a:latin typeface="Calibri" panose="020F0502020204030204" pitchFamily="34" charset="0"/>
              </a:defRPr>
            </a:lvl3pPr>
            <a:lvl4pPr indent="-336550">
              <a:defRPr>
                <a:solidFill>
                  <a:schemeClr val="tx1"/>
                </a:solidFill>
                <a:latin typeface="Calibri" panose="020F0502020204030204" pitchFamily="34" charset="0"/>
              </a:defRPr>
            </a:lvl4pPr>
            <a:lvl5pPr marL="1720850" indent="-349250">
              <a:defRPr>
                <a:solidFill>
                  <a:schemeClr val="tx1"/>
                </a:solidFill>
                <a:latin typeface="Calibri" panose="020F0502020204030204" pitchFamily="34" charset="0"/>
              </a:defRPr>
            </a:lvl5pPr>
            <a:lvl6pPr marL="2178050" indent="-349250" defTabSz="457200" fontAlgn="base">
              <a:spcBef>
                <a:spcPct val="0"/>
              </a:spcBef>
              <a:spcAft>
                <a:spcPct val="0"/>
              </a:spcAft>
              <a:defRPr>
                <a:solidFill>
                  <a:schemeClr val="tx1"/>
                </a:solidFill>
                <a:latin typeface="Calibri" panose="020F0502020204030204" pitchFamily="34" charset="0"/>
              </a:defRPr>
            </a:lvl6pPr>
            <a:lvl7pPr marL="2635250" indent="-349250" defTabSz="457200" fontAlgn="base">
              <a:spcBef>
                <a:spcPct val="0"/>
              </a:spcBef>
              <a:spcAft>
                <a:spcPct val="0"/>
              </a:spcAft>
              <a:defRPr>
                <a:solidFill>
                  <a:schemeClr val="tx1"/>
                </a:solidFill>
                <a:latin typeface="Calibri" panose="020F0502020204030204" pitchFamily="34" charset="0"/>
              </a:defRPr>
            </a:lvl7pPr>
            <a:lvl8pPr marL="3092450" indent="-349250" defTabSz="457200" fontAlgn="base">
              <a:spcBef>
                <a:spcPct val="0"/>
              </a:spcBef>
              <a:spcAft>
                <a:spcPct val="0"/>
              </a:spcAft>
              <a:defRPr>
                <a:solidFill>
                  <a:schemeClr val="tx1"/>
                </a:solidFill>
                <a:latin typeface="Calibri" panose="020F0502020204030204" pitchFamily="34" charset="0"/>
              </a:defRPr>
            </a:lvl8pPr>
            <a:lvl9pPr marL="3549650" indent="-349250" defTabSz="457200" fontAlgn="base">
              <a:spcBef>
                <a:spcPct val="0"/>
              </a:spcBef>
              <a:spcAft>
                <a:spcPct val="0"/>
              </a:spcAft>
              <a:defRPr>
                <a:solidFill>
                  <a:schemeClr val="tx1"/>
                </a:solidFill>
                <a:latin typeface="Calibri" panose="020F0502020204030204" pitchFamily="34" charset="0"/>
              </a:defRPr>
            </a:lvl9pPr>
          </a:lstStyle>
          <a:p>
            <a:pPr marL="0" indent="0">
              <a:buNone/>
            </a:pPr>
            <a:r>
              <a:rPr lang="en-US" sz="1600" dirty="0">
                <a:latin typeface="Times New Roman"/>
                <a:cs typeface="Times New Roman"/>
              </a:rPr>
              <a:t>CSG is a competitive funding source used to  provide supportive services primarily for youth, houseless individuals, and other special needs populations.</a:t>
            </a:r>
          </a:p>
          <a:p>
            <a:pPr eaLnBrk="1" hangingPunct="1">
              <a:spcBef>
                <a:spcPts val="2000"/>
              </a:spcBef>
              <a:buClr>
                <a:schemeClr val="accent1"/>
              </a:buClr>
              <a:buFont typeface="Wingdings" panose="05000000000000000000" pitchFamily="2" charset="2"/>
              <a:buChar char="v"/>
            </a:pPr>
            <a:r>
              <a:rPr lang="en-US" altLang="en-US" sz="1500" dirty="0">
                <a:solidFill>
                  <a:srgbClr val="595959"/>
                </a:solidFill>
                <a:latin typeface="Times New Roman"/>
                <a:ea typeface="ＭＳ Ｐゴシック"/>
                <a:cs typeface="Times New Roman"/>
              </a:rPr>
              <a:t>Eligibility</a:t>
            </a: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Non-profit organizations with 501(c)(3) tax exempt status, current TN charter, financial statements/audit, general liability insurance, etc. </a:t>
            </a:r>
            <a:endParaRPr lang="en-US" altLang="en-US" sz="1500" dirty="0">
              <a:solidFill>
                <a:srgbClr val="595959"/>
              </a:solidFill>
              <a:latin typeface="Times New Roman"/>
              <a:ea typeface="ＭＳ Ｐゴシック" panose="020B0600070205080204" pitchFamily="34" charset="-128"/>
              <a:cs typeface="Times New Roman"/>
            </a:endParaRP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Must document the income of clients and provide documentation of homelessness.</a:t>
            </a:r>
          </a:p>
          <a:p>
            <a:pPr lvl="1" eaLnBrk="1" hangingPunct="1">
              <a:spcBef>
                <a:spcPts val="600"/>
              </a:spcBef>
              <a:buClr>
                <a:schemeClr val="accent1"/>
              </a:buClr>
              <a:buFont typeface="Wingdings" panose="05000000000000000000" pitchFamily="2" charset="2"/>
              <a:buChar char="§"/>
            </a:pPr>
            <a:r>
              <a:rPr lang="en-US" altLang="en-US" sz="1500" dirty="0">
                <a:solidFill>
                  <a:srgbClr val="595959"/>
                </a:solidFill>
                <a:latin typeface="Times New Roman"/>
                <a:ea typeface="ＭＳ Ｐゴシック"/>
                <a:cs typeface="Times New Roman"/>
              </a:rPr>
              <a:t> </a:t>
            </a:r>
            <a:r>
              <a:rPr lang="en-US" sz="1500" dirty="0">
                <a:latin typeface="Times New Roman"/>
                <a:cs typeface="Times New Roman"/>
              </a:rPr>
              <a:t>Agency must be in operations at least one year.</a:t>
            </a:r>
            <a:endParaRPr lang="en-US" altLang="en-US" sz="1500" dirty="0">
              <a:solidFill>
                <a:srgbClr val="595959"/>
              </a:solidFill>
              <a:latin typeface="Times New Roman"/>
              <a:ea typeface="ＭＳ Ｐゴシック"/>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marL="0" indent="0">
              <a:buNone/>
            </a:pPr>
            <a:endParaRPr lang="en-US" sz="1600" dirty="0">
              <a:latin typeface="Times New Roman"/>
              <a:cs typeface="Times New Roman"/>
            </a:endParaRPr>
          </a:p>
          <a:p>
            <a:pPr eaLnBrk="1" hangingPunct="1">
              <a:spcBef>
                <a:spcPts val="2000"/>
              </a:spcBef>
              <a:buClr>
                <a:srgbClr val="1CADE4"/>
              </a:buClr>
              <a:buFont typeface="Wingdings 2" panose="05020102010507070707" pitchFamily="18" charset="2"/>
              <a:buChar char=""/>
            </a:pPr>
            <a:endParaRPr lang="en-US" altLang="en-US" sz="1600" dirty="0">
              <a:solidFill>
                <a:srgbClr val="595959"/>
              </a:solidFill>
              <a:latin typeface="Century Gothic" panose="020B0502020202020204" pitchFamily="34" charset="0"/>
              <a:ea typeface="ＭＳ Ｐゴシック" panose="020B0600070205080204" pitchFamily="34" charset="-128"/>
              <a:cs typeface="Times New Roman"/>
            </a:endParaRPr>
          </a:p>
        </p:txBody>
      </p:sp>
      <p:sp>
        <p:nvSpPr>
          <p:cNvPr id="2" name="Slide Number Placeholder 1">
            <a:extLst>
              <a:ext uri="{FF2B5EF4-FFF2-40B4-BE49-F238E27FC236}">
                <a16:creationId xmlns:a16="http://schemas.microsoft.com/office/drawing/2014/main" id="{695E78F1-CCD0-A031-4687-9D4BF074DACF}"/>
              </a:ext>
            </a:extLst>
          </p:cNvPr>
          <p:cNvSpPr>
            <a:spLocks noGrp="1"/>
          </p:cNvSpPr>
          <p:nvPr>
            <p:ph type="sldNum" sz="quarter" idx="12"/>
          </p:nvPr>
        </p:nvSpPr>
        <p:spPr/>
        <p:txBody>
          <a:bodyPr/>
          <a:lstStyle/>
          <a:p>
            <a:fld id="{4FAB73BC-B049-4115-A692-8D63A059BFB8}" type="slidenum">
              <a:rPr lang="en-US" dirty="0"/>
              <a:t>17</a:t>
            </a:fld>
            <a:endParaRPr lang="en-US" dirty="0"/>
          </a:p>
        </p:txBody>
      </p:sp>
      <p:pic>
        <p:nvPicPr>
          <p:cNvPr id="3" name="Picture 2" descr="Texas homeless veteran population rose ...">
            <a:extLst>
              <a:ext uri="{FF2B5EF4-FFF2-40B4-BE49-F238E27FC236}">
                <a16:creationId xmlns:a16="http://schemas.microsoft.com/office/drawing/2014/main" id="{8EB70385-1CCE-0703-0B0D-D4D516C0B250}"/>
              </a:ext>
            </a:extLst>
          </p:cNvPr>
          <p:cNvPicPr>
            <a:picLocks noChangeAspect="1"/>
          </p:cNvPicPr>
          <p:nvPr/>
        </p:nvPicPr>
        <p:blipFill>
          <a:blip r:embed="rId2"/>
          <a:stretch>
            <a:fillRect/>
          </a:stretch>
        </p:blipFill>
        <p:spPr>
          <a:xfrm>
            <a:off x="324580" y="1914331"/>
            <a:ext cx="3350775" cy="1876433"/>
          </a:xfrm>
          <a:prstGeom prst="rect">
            <a:avLst/>
          </a:prstGeom>
        </p:spPr>
      </p:pic>
      <p:pic>
        <p:nvPicPr>
          <p:cNvPr id="4" name="Picture 3" descr="Top Documentaries on Youth Homelessness ...">
            <a:extLst>
              <a:ext uri="{FF2B5EF4-FFF2-40B4-BE49-F238E27FC236}">
                <a16:creationId xmlns:a16="http://schemas.microsoft.com/office/drawing/2014/main" id="{709D0E8A-7241-6E1A-F6BF-883F0FEB3BB3}"/>
              </a:ext>
            </a:extLst>
          </p:cNvPr>
          <p:cNvPicPr>
            <a:picLocks noChangeAspect="1"/>
          </p:cNvPicPr>
          <p:nvPr/>
        </p:nvPicPr>
        <p:blipFill>
          <a:blip r:embed="rId3"/>
          <a:stretch>
            <a:fillRect/>
          </a:stretch>
        </p:blipFill>
        <p:spPr>
          <a:xfrm>
            <a:off x="310183" y="4092607"/>
            <a:ext cx="3471137" cy="1993558"/>
          </a:xfrm>
          <a:prstGeom prst="rect">
            <a:avLst/>
          </a:prstGeom>
        </p:spPr>
      </p:pic>
    </p:spTree>
    <p:extLst>
      <p:ext uri="{BB962C8B-B14F-4D97-AF65-F5344CB8AC3E}">
        <p14:creationId xmlns:p14="http://schemas.microsoft.com/office/powerpoint/2010/main" val="24122408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dirty="0">
                <a:solidFill>
                  <a:srgbClr val="FFFFFF"/>
                </a:solidFill>
                <a:latin typeface="+mj-lt"/>
                <a:ea typeface="+mj-ea"/>
                <a:cs typeface="+mj-cs"/>
              </a:rPr>
              <a:t>Neighborhood Partnership Grant (NPG)</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r>
              <a:rPr lang="en-US" altLang="en-US" sz="3200" spc="-50" dirty="0">
                <a:solidFill>
                  <a:srgbClr val="FFFFFF"/>
                </a:solidFill>
                <a:latin typeface="+mj-lt"/>
                <a:ea typeface="+mj-ea"/>
                <a:cs typeface="+mj-cs"/>
              </a:rPr>
              <a:t>Funding Source: City Funds</a:t>
            </a: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302092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96748CF-FC4F-4AE0-94E3-7468A1883156}"/>
              </a:ext>
            </a:extLst>
          </p:cNvPr>
          <p:cNvSpPr>
            <a:spLocks noGrp="1" noChangeArrowheads="1"/>
          </p:cNvSpPr>
          <p:nvPr>
            <p:ph type="title"/>
          </p:nvPr>
        </p:nvSpPr>
        <p:spPr>
          <a:xfrm>
            <a:off x="876300" y="228600"/>
            <a:ext cx="8208033" cy="1524000"/>
          </a:xfrm>
        </p:spPr>
        <p:txBody>
          <a:bodyPr>
            <a:noAutofit/>
          </a:bodyPr>
          <a:lstStyle/>
          <a:p>
            <a:pPr fontAlgn="auto">
              <a:spcAft>
                <a:spcPts val="0"/>
              </a:spcAft>
              <a:defRPr/>
            </a:pPr>
            <a:r>
              <a:rPr lang="en-US" sz="4000" b="1" dirty="0">
                <a:latin typeface="Times New Roman"/>
                <a:ea typeface="Tahoma"/>
                <a:cs typeface="Times New Roman"/>
              </a:rPr>
              <a:t>Neighborhood Partnership Grant   </a:t>
            </a:r>
            <a:br>
              <a:rPr lang="en-US" sz="4000" b="1" dirty="0">
                <a:latin typeface="Times New Roman" panose="02020603050405020304" pitchFamily="18" charset="0"/>
                <a:ea typeface="Tahoma"/>
                <a:cs typeface="Times New Roman" panose="02020603050405020304" pitchFamily="18" charset="0"/>
              </a:rPr>
            </a:br>
            <a:endParaRPr lang="en-US" sz="2400" dirty="0">
              <a:latin typeface="Times New Roman"/>
              <a:ea typeface="Tahoma"/>
              <a:cs typeface="Times New Roman"/>
            </a:endParaRPr>
          </a:p>
        </p:txBody>
      </p:sp>
      <p:sp>
        <p:nvSpPr>
          <p:cNvPr id="32771" name="Content Placeholder 1">
            <a:extLst>
              <a:ext uri="{FF2B5EF4-FFF2-40B4-BE49-F238E27FC236}">
                <a16:creationId xmlns:a16="http://schemas.microsoft.com/office/drawing/2014/main" id="{F3FAA90F-C4E5-48E1-9E72-09263D682EF6}"/>
              </a:ext>
            </a:extLst>
          </p:cNvPr>
          <p:cNvSpPr>
            <a:spLocks noGrp="1"/>
          </p:cNvSpPr>
          <p:nvPr>
            <p:ph sz="half" idx="1"/>
          </p:nvPr>
        </p:nvSpPr>
        <p:spPr>
          <a:xfrm>
            <a:off x="876300" y="2057400"/>
            <a:ext cx="7734300" cy="4038600"/>
          </a:xfrm>
        </p:spPr>
        <p:txBody>
          <a:bodyPr rtlCol="0">
            <a:normAutofit/>
          </a:bodyPr>
          <a:lstStyle/>
          <a:p>
            <a:pPr marL="91440" indent="-91440" fontAlgn="auto">
              <a:buFont typeface="Wingdings" panose="05000000000000000000" pitchFamily="2" charset="2"/>
              <a:buChar char="v"/>
              <a:defRPr/>
            </a:pPr>
            <a:r>
              <a:rPr lang="en-US" altLang="en-US" dirty="0">
                <a:solidFill>
                  <a:schemeClr val="tx1">
                    <a:lumMod val="75000"/>
                    <a:lumOff val="25000"/>
                  </a:schemeClr>
                </a:solidFill>
                <a:latin typeface="Times New Roman"/>
                <a:ea typeface="ＭＳ Ｐゴシック"/>
                <a:cs typeface="Times New Roman"/>
              </a:rPr>
              <a:t>The Neighborhood Partnership Grant provides funding for neighborhood  service-oriented programs that benefit neighborhoods. </a:t>
            </a:r>
            <a:endParaRPr lang="en-US" altLang="en-US" dirty="0">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v"/>
              <a:defRPr/>
            </a:pPr>
            <a:r>
              <a:rPr lang="en-US" altLang="en-US" dirty="0">
                <a:solidFill>
                  <a:schemeClr val="tx1">
                    <a:lumMod val="75000"/>
                    <a:lumOff val="25000"/>
                  </a:schemeClr>
                </a:solidFill>
                <a:latin typeface="Times New Roman"/>
                <a:ea typeface="ＭＳ Ｐゴシック"/>
                <a:cs typeface="Times New Roman"/>
              </a:rPr>
              <a:t>Eligibility</a:t>
            </a:r>
          </a:p>
          <a:p>
            <a:pPr marL="543560" lvl="1" indent="-342900" fontAlgn="auto">
              <a:buFont typeface="Wingdings" panose="05000000000000000000" pitchFamily="2" charset="2"/>
              <a:buChar char="§"/>
              <a:defRPr/>
            </a:pPr>
            <a:r>
              <a:rPr lang="en-US" altLang="en-US" sz="2000" dirty="0">
                <a:solidFill>
                  <a:schemeClr val="tx1">
                    <a:lumMod val="75000"/>
                    <a:lumOff val="25000"/>
                  </a:schemeClr>
                </a:solidFill>
                <a:latin typeface="Times New Roman"/>
                <a:ea typeface="ＭＳ Ｐゴシック"/>
                <a:cs typeface="Times New Roman"/>
              </a:rPr>
              <a:t>Nonprofit Organizations Only</a:t>
            </a:r>
          </a:p>
          <a:p>
            <a:pPr marL="909320" lvl="3" indent="-342900" fontAlgn="auto">
              <a:buFont typeface="Courier New" panose="020B0604020202020204" pitchFamily="34" charset="0"/>
              <a:buChar char="o"/>
              <a:defRPr/>
            </a:pPr>
            <a:r>
              <a:rPr lang="en-US" altLang="en-US" sz="2000" dirty="0">
                <a:solidFill>
                  <a:schemeClr val="tx1">
                    <a:lumMod val="75000"/>
                    <a:lumOff val="25000"/>
                  </a:schemeClr>
                </a:solidFill>
                <a:latin typeface="Times New Roman"/>
                <a:ea typeface="ＭＳ Ｐゴシック"/>
                <a:cs typeface="Times New Roman"/>
              </a:rPr>
              <a:t>Business/Economic Development</a:t>
            </a:r>
          </a:p>
          <a:p>
            <a:pPr marL="909320" lvl="3" indent="-342900" fontAlgn="auto">
              <a:buFont typeface="Courier New" panose="020B0604020202020204" pitchFamily="34" charset="0"/>
              <a:buChar char="o"/>
              <a:defRPr/>
            </a:pPr>
            <a:r>
              <a:rPr lang="en-US" altLang="en-US" sz="2000" dirty="0">
                <a:solidFill>
                  <a:schemeClr val="tx1">
                    <a:lumMod val="75000"/>
                    <a:lumOff val="25000"/>
                  </a:schemeClr>
                </a:solidFill>
                <a:latin typeface="Times New Roman"/>
                <a:ea typeface="ＭＳ Ｐゴシック"/>
                <a:cs typeface="Times New Roman"/>
              </a:rPr>
              <a:t>Community Development </a:t>
            </a:r>
          </a:p>
          <a:p>
            <a:pPr marL="909320" lvl="3" indent="-342900" fontAlgn="auto">
              <a:buFont typeface="Courier New" panose="020B0604020202020204" pitchFamily="34" charset="0"/>
              <a:buChar char="o"/>
              <a:defRPr/>
            </a:pPr>
            <a:r>
              <a:rPr lang="en-US" altLang="en-US" sz="2000" dirty="0">
                <a:solidFill>
                  <a:schemeClr val="tx1">
                    <a:lumMod val="75000"/>
                    <a:lumOff val="25000"/>
                  </a:schemeClr>
                </a:solidFill>
                <a:latin typeface="Times New Roman"/>
                <a:ea typeface="ＭＳ Ｐゴシック"/>
                <a:cs typeface="Times New Roman"/>
              </a:rPr>
              <a:t>Community Initiatives </a:t>
            </a:r>
            <a:endParaRPr lang="en-US" altLang="en-US" sz="2000" dirty="0">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v"/>
              <a:defRPr/>
            </a:pPr>
            <a:r>
              <a:rPr lang="en-US" altLang="en-US" sz="1900" dirty="0">
                <a:solidFill>
                  <a:schemeClr val="tx1">
                    <a:lumMod val="75000"/>
                    <a:lumOff val="25000"/>
                  </a:schemeClr>
                </a:solidFill>
                <a:latin typeface="Times New Roman"/>
                <a:ea typeface="ＭＳ Ｐゴシック"/>
                <a:cs typeface="Times New Roman"/>
              </a:rPr>
              <a:t>Demonstrate at least one year of experience in serving its community.</a:t>
            </a:r>
          </a:p>
          <a:p>
            <a:pPr marL="91440" indent="-91440" fontAlgn="auto">
              <a:buFont typeface="Wingdings" panose="05000000000000000000" pitchFamily="2" charset="2"/>
              <a:buChar char="v"/>
              <a:defRPr/>
            </a:pPr>
            <a:r>
              <a:rPr lang="en-US" altLang="en-US" sz="1900" dirty="0">
                <a:solidFill>
                  <a:schemeClr val="tx1">
                    <a:lumMod val="75000"/>
                    <a:lumOff val="25000"/>
                  </a:schemeClr>
                </a:solidFill>
                <a:latin typeface="Times New Roman"/>
                <a:ea typeface="ＭＳ Ｐゴシック"/>
                <a:cs typeface="Times New Roman"/>
              </a:rPr>
              <a:t>Maximum Request - </a:t>
            </a:r>
            <a:r>
              <a:rPr lang="en-US" altLang="en-US" sz="1900" b="1" dirty="0">
                <a:solidFill>
                  <a:schemeClr val="tx1">
                    <a:lumMod val="75000"/>
                    <a:lumOff val="25000"/>
                  </a:schemeClr>
                </a:solidFill>
                <a:latin typeface="Times New Roman"/>
                <a:ea typeface="ＭＳ Ｐゴシック"/>
                <a:cs typeface="Times New Roman"/>
              </a:rPr>
              <a:t>$15k</a:t>
            </a:r>
          </a:p>
          <a:p>
            <a:pPr marL="91440" indent="-91440" fontAlgn="auto">
              <a:defRPr/>
            </a:pPr>
            <a:endParaRPr lang="en-US" altLang="en-US" dirty="0">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a:p>
            <a:pPr marL="383540" lvl="1" indent="-182880" fontAlgn="auto">
              <a:defRPr/>
            </a:pPr>
            <a:endParaRPr lang="en-US" altLang="en-US" b="1" dirty="0">
              <a:solidFill>
                <a:schemeClr val="tx1">
                  <a:lumMod val="75000"/>
                  <a:lumOff val="25000"/>
                </a:schemeClr>
              </a:solidFill>
              <a:latin typeface="Tahoma" panose="020B0604030504040204" pitchFamily="34" charset="0"/>
              <a:ea typeface="ＭＳ Ｐゴシック" panose="020B0600070205080204" pitchFamily="34" charset="-128"/>
              <a:cs typeface="Tahoma" panose="020B0604030504040204" pitchFamily="34" charset="0"/>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479D37E6-0FF8-E827-35BC-BDE7968106BB}"/>
              </a:ext>
            </a:extLst>
          </p:cNvPr>
          <p:cNvSpPr>
            <a:spLocks noGrp="1"/>
          </p:cNvSpPr>
          <p:nvPr>
            <p:ph type="sldNum" sz="quarter" idx="12"/>
          </p:nvPr>
        </p:nvSpPr>
        <p:spPr/>
        <p:txBody>
          <a:bodyPr/>
          <a:lstStyle/>
          <a:p>
            <a:fld id="{4FAB73BC-B049-4115-A692-8D63A059BFB8}" type="slidenum">
              <a:rPr lang="en-US" dirty="0"/>
              <a:t>19</a:t>
            </a:fld>
            <a:endParaRPr lang="en-US" dirty="0"/>
          </a:p>
        </p:txBody>
      </p:sp>
    </p:spTree>
    <p:extLst>
      <p:ext uri="{BB962C8B-B14F-4D97-AF65-F5344CB8AC3E}">
        <p14:creationId xmlns:p14="http://schemas.microsoft.com/office/powerpoint/2010/main" val="4576486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6665-28D9-4C45-A846-DAD927F569E2}"/>
              </a:ext>
            </a:extLst>
          </p:cNvPr>
          <p:cNvSpPr>
            <a:spLocks noGrp="1"/>
          </p:cNvSpPr>
          <p:nvPr>
            <p:ph type="title"/>
          </p:nvPr>
        </p:nvSpPr>
        <p:spPr/>
        <p:txBody>
          <a:bodyPr vert="horz" lIns="91440" tIns="45720" rIns="91440" bIns="45720" rtlCol="0" anchor="b">
            <a:normAutofit/>
          </a:bodyPr>
          <a:lstStyle/>
          <a:p>
            <a:pPr algn="ctr"/>
            <a:r>
              <a:rPr lang="en-US" sz="4000" b="1" dirty="0">
                <a:latin typeface="Times New Roman"/>
                <a:cs typeface="Times New Roman"/>
              </a:rPr>
              <a:t>TODAY'S AGENDA</a:t>
            </a:r>
            <a:endParaRPr lang="en-US" sz="4000" dirty="0">
              <a:cs typeface="Calibri Light"/>
            </a:endParaRPr>
          </a:p>
        </p:txBody>
      </p:sp>
      <p:graphicFrame>
        <p:nvGraphicFramePr>
          <p:cNvPr id="7" name="Content Placeholder 2">
            <a:extLst>
              <a:ext uri="{FF2B5EF4-FFF2-40B4-BE49-F238E27FC236}">
                <a16:creationId xmlns:a16="http://schemas.microsoft.com/office/drawing/2014/main" id="{7C91F4DC-C00A-476B-A7D5-E116EC731561}"/>
              </a:ext>
            </a:extLst>
          </p:cNvPr>
          <p:cNvGraphicFramePr>
            <a:graphicFrameLocks noGrp="1"/>
          </p:cNvGraphicFramePr>
          <p:nvPr>
            <p:ph sz="half" idx="1"/>
            <p:extLst>
              <p:ext uri="{D42A27DB-BD31-4B8C-83A1-F6EECF244321}">
                <p14:modId xmlns:p14="http://schemas.microsoft.com/office/powerpoint/2010/main" val="213740075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A8BED896-80EC-4B1E-B259-B5822179171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7DFDBD96-56DB-4AC0-900C-5BD8F356EAEC}" type="slidenum">
              <a:rPr lang="en-US" altLang="en-US"/>
              <a:pPr>
                <a:spcAft>
                  <a:spcPts val="600"/>
                </a:spcAft>
                <a:defRPr/>
              </a:pPr>
              <a:t>2</a:t>
            </a:fld>
            <a:endParaRPr lang="en-US" altLang="en-US" dirty="0"/>
          </a:p>
        </p:txBody>
      </p:sp>
      <p:sp>
        <p:nvSpPr>
          <p:cNvPr id="24" name="TextBox 23">
            <a:extLst>
              <a:ext uri="{FF2B5EF4-FFF2-40B4-BE49-F238E27FC236}">
                <a16:creationId xmlns:a16="http://schemas.microsoft.com/office/drawing/2014/main" id="{D200A33F-AD60-436C-8AF0-98BA39283A50}"/>
              </a:ext>
            </a:extLst>
          </p:cNvPr>
          <p:cNvSpPr txBox="1"/>
          <p:nvPr/>
        </p:nvSpPr>
        <p:spPr>
          <a:xfrm>
            <a:off x="86406" y="6498949"/>
            <a:ext cx="872430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chemeClr val="bg1"/>
                </a:solidFill>
                <a:latin typeface="Book Antiqua"/>
                <a:cs typeface="Calibri"/>
              </a:rPr>
              <a:t>*A recording of this session and presentation will be available at </a:t>
            </a:r>
            <a:r>
              <a:rPr lang="en-US" sz="900" dirty="0">
                <a:solidFill>
                  <a:schemeClr val="bg1"/>
                </a:solidFill>
                <a:latin typeface="Calibri"/>
                <a:cs typeface="Calibri"/>
              </a:rPr>
              <a:t>https://www.memphistn.gov/government/housing-and-community-development/funding-opportunities/</a:t>
            </a:r>
            <a:endParaRPr lang="en-US" sz="900" i="1" dirty="0">
              <a:solidFill>
                <a:schemeClr val="bg1"/>
              </a:solidFill>
              <a:latin typeface="Book Antiqua"/>
              <a:cs typeface="Calibri" panose="020F0502020204030204" pitchFamily="34" charset="0"/>
            </a:endParaRPr>
          </a:p>
        </p:txBody>
      </p:sp>
    </p:spTree>
    <p:extLst>
      <p:ext uri="{BB962C8B-B14F-4D97-AF65-F5344CB8AC3E}">
        <p14:creationId xmlns:p14="http://schemas.microsoft.com/office/powerpoint/2010/main" val="3769784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7CA3409-2955-47DF-AA3B-D2ED3EE97A0E}"/>
              </a:ext>
            </a:extLst>
          </p:cNvPr>
          <p:cNvSpPr>
            <a:spLocks noGrp="1"/>
          </p:cNvSpPr>
          <p:nvPr>
            <p:ph type="title"/>
          </p:nvPr>
        </p:nvSpPr>
        <p:spPr>
          <a:xfrm>
            <a:off x="754150" y="425106"/>
            <a:ext cx="8140962" cy="3330200"/>
          </a:xfrm>
        </p:spPr>
        <p:txBody>
          <a:bodyPr>
            <a:normAutofit/>
          </a:bodyPr>
          <a:lstStyle/>
          <a:p>
            <a:pPr fontAlgn="auto">
              <a:spcAft>
                <a:spcPts val="0"/>
              </a:spcAft>
              <a:defRPr/>
            </a:pPr>
            <a:r>
              <a:rPr lang="en-US" altLang="en-US" sz="4000" b="1" dirty="0">
                <a:solidFill>
                  <a:schemeClr val="tx1">
                    <a:lumMod val="75000"/>
                    <a:lumOff val="25000"/>
                  </a:schemeClr>
                </a:solidFill>
                <a:latin typeface="Times New Roman"/>
                <a:ea typeface="ＭＳ Ｐゴシック"/>
                <a:cs typeface="Times New Roman"/>
              </a:rPr>
              <a:t>Neighborhood Partnership Grant</a:t>
            </a:r>
            <a:br>
              <a:rPr lang="en-US" altLang="en-US" sz="2800" dirty="0">
                <a:latin typeface="Tahoma" panose="020B0604030504040204" pitchFamily="34" charset="0"/>
                <a:ea typeface="ＭＳ Ｐゴシック" panose="020B0600070205080204" pitchFamily="34" charset="-128"/>
              </a:rPr>
            </a:br>
            <a:br>
              <a:rPr lang="en-US" altLang="en-US" sz="2800" dirty="0">
                <a:latin typeface="Tahoma" panose="020B0604030504040204" pitchFamily="34" charset="0"/>
                <a:ea typeface="ＭＳ Ｐゴシック" panose="020B0600070205080204" pitchFamily="34" charset="-128"/>
              </a:rPr>
            </a:br>
            <a:br>
              <a:rPr lang="en-US" altLang="en-US" sz="2800" dirty="0">
                <a:latin typeface="Tahoma" panose="020B0604030504040204" pitchFamily="34" charset="0"/>
                <a:ea typeface="ＭＳ Ｐゴシック" panose="020B0600070205080204" pitchFamily="34" charset="-128"/>
              </a:rPr>
            </a:br>
            <a:br>
              <a:rPr lang="en-US" altLang="en-US" dirty="0">
                <a:latin typeface="Tahoma" panose="020B0604030504040204" pitchFamily="34" charset="0"/>
                <a:ea typeface="ＭＳ Ｐゴシック" panose="020B0600070205080204" pitchFamily="34" charset="-128"/>
              </a:rPr>
            </a:br>
            <a:endParaRPr lang="en-US" altLang="en-US" dirty="0">
              <a:solidFill>
                <a:schemeClr val="tx1">
                  <a:lumMod val="75000"/>
                  <a:lumOff val="25000"/>
                </a:schemeClr>
              </a:solidFill>
              <a:latin typeface="Tahoma" panose="020B0604030504040204" pitchFamily="34" charset="0"/>
              <a:ea typeface="ＭＳ Ｐゴシック" panose="020B0600070205080204" pitchFamily="34" charset="-128"/>
            </a:endParaRPr>
          </a:p>
        </p:txBody>
      </p:sp>
      <p:sp>
        <p:nvSpPr>
          <p:cNvPr id="21507" name="Content Placeholder 2">
            <a:extLst>
              <a:ext uri="{FF2B5EF4-FFF2-40B4-BE49-F238E27FC236}">
                <a16:creationId xmlns:a16="http://schemas.microsoft.com/office/drawing/2014/main" id="{BF53B77A-49C9-4933-901E-6987F102809E}"/>
              </a:ext>
            </a:extLst>
          </p:cNvPr>
          <p:cNvSpPr>
            <a:spLocks noGrp="1" noChangeArrowheads="1"/>
          </p:cNvSpPr>
          <p:nvPr>
            <p:ph sz="half" idx="1"/>
          </p:nvPr>
        </p:nvSpPr>
        <p:spPr>
          <a:xfrm>
            <a:off x="757508" y="1971472"/>
            <a:ext cx="4528124" cy="3670299"/>
          </a:xfrm>
        </p:spPr>
        <p:txBody>
          <a:bodyPr vert="horz" lIns="0" tIns="45720" rIns="0" bIns="45720" rtlCol="0" anchor="t">
            <a:normAutofit/>
          </a:bodyPr>
          <a:lstStyle/>
          <a:p>
            <a:pPr>
              <a:lnSpc>
                <a:spcPct val="60000"/>
              </a:lnSpc>
              <a:buFont typeface="Wingdings" panose="05000000000000000000" pitchFamily="2" charset="2"/>
              <a:buChar char="v"/>
            </a:pPr>
            <a:r>
              <a:rPr lang="en-US" altLang="en-US" sz="1800" dirty="0">
                <a:latin typeface="Times New Roman"/>
                <a:ea typeface="ＭＳ Ｐゴシック"/>
                <a:cs typeface="Times New Roman"/>
              </a:rPr>
              <a:t>Eligible Activities include:</a:t>
            </a:r>
            <a:endParaRPr lang="en-US" dirty="0"/>
          </a:p>
          <a:p>
            <a:pPr marL="382270" lvl="1" indent="-182245">
              <a:lnSpc>
                <a:spcPct val="100000"/>
              </a:lnSpc>
              <a:buFont typeface="Wingdings" panose="05000000000000000000" pitchFamily="2" charset="2"/>
              <a:buChar char="§"/>
            </a:pPr>
            <a:r>
              <a:rPr lang="en-US" altLang="en-US" dirty="0">
                <a:latin typeface="Times New Roman"/>
                <a:ea typeface="ＭＳ Ｐゴシック"/>
                <a:cs typeface="Times New Roman"/>
              </a:rPr>
              <a:t>Workforce Development </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382270" lvl="1" indent="-182245">
              <a:buFont typeface="Wingdings" panose="05000000000000000000" pitchFamily="2" charset="2"/>
              <a:buChar char="§"/>
            </a:pPr>
            <a:r>
              <a:rPr lang="en-US" altLang="en-US" dirty="0">
                <a:latin typeface="Times New Roman"/>
                <a:ea typeface="ＭＳ Ｐゴシック"/>
                <a:cs typeface="Times New Roman"/>
              </a:rPr>
              <a:t>Youth Development</a:t>
            </a:r>
          </a:p>
          <a:p>
            <a:pPr marL="382270" lvl="1" indent="-182245">
              <a:buFont typeface="Wingdings" panose="05000000000000000000" pitchFamily="2" charset="2"/>
              <a:buChar char="§"/>
            </a:pPr>
            <a:r>
              <a:rPr lang="en-US" altLang="en-US" dirty="0">
                <a:latin typeface="Times New Roman"/>
                <a:ea typeface="ＭＳ Ｐゴシック"/>
                <a:cs typeface="Times New Roman"/>
              </a:rPr>
              <a:t>Economic Development</a:t>
            </a:r>
          </a:p>
          <a:p>
            <a:pPr marL="382270" lvl="1" indent="-182245">
              <a:buFont typeface="Wingdings" panose="05000000000000000000" pitchFamily="2" charset="2"/>
              <a:buChar char="§"/>
            </a:pPr>
            <a:r>
              <a:rPr lang="en-US" altLang="en-US" dirty="0">
                <a:latin typeface="Times New Roman"/>
                <a:ea typeface="ＭＳ Ｐゴシック"/>
                <a:cs typeface="Times New Roman"/>
              </a:rPr>
              <a:t>Activities that Support Affordable Housing</a:t>
            </a:r>
          </a:p>
          <a:p>
            <a:pPr marL="90170" indent="-90170">
              <a:lnSpc>
                <a:spcPct val="50000"/>
              </a:lnSpc>
              <a:buFont typeface="Wingdings 2" panose="05020102010507070707" pitchFamily="18" charset="2"/>
              <a:buNone/>
            </a:pPr>
            <a:r>
              <a:rPr lang="en-US" altLang="en-US" dirty="0">
                <a:latin typeface="Tahoma"/>
                <a:ea typeface="ＭＳ Ｐゴシック"/>
                <a:cs typeface="Tahoma"/>
              </a:rPr>
              <a:t>	</a:t>
            </a:r>
          </a:p>
          <a:p>
            <a:pPr marL="90170" indent="-90170">
              <a:lnSpc>
                <a:spcPct val="50000"/>
              </a:lnSpc>
            </a:pPr>
            <a:endParaRPr lang="en-US" altLang="en-US" dirty="0">
              <a:ea typeface="ＭＳ Ｐゴシック" panose="020B0600070205080204" pitchFamily="34" charset="-128"/>
              <a:cs typeface="Calibri" panose="020F0502020204030204"/>
            </a:endParaRPr>
          </a:p>
        </p:txBody>
      </p:sp>
      <p:sp>
        <p:nvSpPr>
          <p:cNvPr id="21508" name="Rectangle 7">
            <a:extLst>
              <a:ext uri="{FF2B5EF4-FFF2-40B4-BE49-F238E27FC236}">
                <a16:creationId xmlns:a16="http://schemas.microsoft.com/office/drawing/2014/main" id="{BDC2B234-E597-4221-89AB-FB3FDA8830D8}"/>
              </a:ext>
            </a:extLst>
          </p:cNvPr>
          <p:cNvSpPr>
            <a:spLocks noGrp="1" noChangeArrowheads="1"/>
          </p:cNvSpPr>
          <p:nvPr>
            <p:ph sz="half" idx="2"/>
          </p:nvPr>
        </p:nvSpPr>
        <p:spPr>
          <a:xfrm>
            <a:off x="5458838" y="1752600"/>
            <a:ext cx="2926507" cy="3889172"/>
          </a:xfrm>
        </p:spPr>
        <p:txBody>
          <a:bodyPr/>
          <a:lstStyle/>
          <a:p>
            <a:pPr lvl="1"/>
            <a:endParaRPr lang="en-US" altLang="en-US" dirty="0">
              <a:latin typeface="Tahoma" panose="020B0604030504040204" pitchFamily="34" charset="0"/>
              <a:ea typeface="ＭＳ Ｐゴシック" panose="020B0600070205080204" pitchFamily="34" charset="-128"/>
            </a:endParaRPr>
          </a:p>
          <a:p>
            <a:pPr lvl="1">
              <a:buFont typeface="Wingdings" panose="05000000000000000000" pitchFamily="2" charset="2"/>
              <a:buChar char="§"/>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SBE/MBE/WBE Programs</a:t>
            </a:r>
          </a:p>
          <a:p>
            <a:pPr lvl="1">
              <a:buFont typeface="Wingdings" panose="05000000000000000000" pitchFamily="2" charset="2"/>
              <a:buChar char="§"/>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Job Creation</a:t>
            </a:r>
          </a:p>
          <a:p>
            <a:pPr lvl="1">
              <a:buFont typeface="Wingdings" panose="05000000000000000000" pitchFamily="2" charset="2"/>
              <a:buChar char="§"/>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Neighborhood Clean-Ups</a:t>
            </a:r>
          </a:p>
          <a:p>
            <a:pPr lvl="1">
              <a:buFont typeface="Wingdings" panose="05000000000000000000" pitchFamily="2" charset="2"/>
              <a:buChar char="§"/>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Capacity Building</a:t>
            </a:r>
          </a:p>
          <a:p>
            <a:pPr lvl="1">
              <a:buFont typeface="Wingdings 2" panose="05020102010507070707" pitchFamily="18" charset="2"/>
              <a:buNone/>
            </a:pPr>
            <a:endParaRPr lang="en-US" altLang="en-US" dirty="0">
              <a:latin typeface="Tahoma" panose="020B0604030504040204" pitchFamily="34" charset="0"/>
              <a:ea typeface="ＭＳ Ｐゴシック" panose="020B0600070205080204" pitchFamily="34" charset="-128"/>
            </a:endParaRPr>
          </a:p>
        </p:txBody>
      </p:sp>
      <p:pic>
        <p:nvPicPr>
          <p:cNvPr id="2" name="Picture 1" descr="Workforce - Greater Memphis Chamber">
            <a:extLst>
              <a:ext uri="{FF2B5EF4-FFF2-40B4-BE49-F238E27FC236}">
                <a16:creationId xmlns:a16="http://schemas.microsoft.com/office/drawing/2014/main" id="{A852E15E-A2AD-CF86-29B3-7F492E7E2F48}"/>
              </a:ext>
            </a:extLst>
          </p:cNvPr>
          <p:cNvPicPr>
            <a:picLocks noChangeAspect="1"/>
          </p:cNvPicPr>
          <p:nvPr/>
        </p:nvPicPr>
        <p:blipFill>
          <a:blip r:embed="rId2"/>
          <a:stretch>
            <a:fillRect/>
          </a:stretch>
        </p:blipFill>
        <p:spPr>
          <a:xfrm>
            <a:off x="343259" y="4041475"/>
            <a:ext cx="2857500" cy="1740379"/>
          </a:xfrm>
          <a:prstGeom prst="rect">
            <a:avLst/>
          </a:prstGeom>
        </p:spPr>
      </p:pic>
      <p:pic>
        <p:nvPicPr>
          <p:cNvPr id="5" name="Picture 4" descr="THDA grant helps Habitat build in Uptown">
            <a:extLst>
              <a:ext uri="{FF2B5EF4-FFF2-40B4-BE49-F238E27FC236}">
                <a16:creationId xmlns:a16="http://schemas.microsoft.com/office/drawing/2014/main" id="{72BAFDF0-B11F-6F62-DE67-7ECF7BED1461}"/>
              </a:ext>
            </a:extLst>
          </p:cNvPr>
          <p:cNvPicPr>
            <a:picLocks noChangeAspect="1"/>
          </p:cNvPicPr>
          <p:nvPr/>
        </p:nvPicPr>
        <p:blipFill>
          <a:blip r:embed="rId3"/>
          <a:stretch>
            <a:fillRect/>
          </a:stretch>
        </p:blipFill>
        <p:spPr>
          <a:xfrm>
            <a:off x="6206076" y="4041924"/>
            <a:ext cx="2619375" cy="1743075"/>
          </a:xfrm>
          <a:prstGeom prst="rect">
            <a:avLst/>
          </a:prstGeom>
        </p:spPr>
      </p:pic>
      <p:pic>
        <p:nvPicPr>
          <p:cNvPr id="6" name="Picture 5" descr="Clean Up Trash With Pro Sports Teams">
            <a:extLst>
              <a:ext uri="{FF2B5EF4-FFF2-40B4-BE49-F238E27FC236}">
                <a16:creationId xmlns:a16="http://schemas.microsoft.com/office/drawing/2014/main" id="{0EB85D44-FEDC-FEDE-A258-E507983AAD7F}"/>
              </a:ext>
            </a:extLst>
          </p:cNvPr>
          <p:cNvPicPr>
            <a:picLocks noChangeAspect="1"/>
          </p:cNvPicPr>
          <p:nvPr/>
        </p:nvPicPr>
        <p:blipFill>
          <a:blip r:embed="rId4"/>
          <a:stretch>
            <a:fillRect/>
          </a:stretch>
        </p:blipFill>
        <p:spPr>
          <a:xfrm>
            <a:off x="3340579" y="4042564"/>
            <a:ext cx="2743200" cy="1741795"/>
          </a:xfrm>
          <a:prstGeom prst="rect">
            <a:avLst/>
          </a:prstGeom>
        </p:spPr>
      </p:pic>
      <p:sp>
        <p:nvSpPr>
          <p:cNvPr id="3" name="Slide Number Placeholder 2">
            <a:extLst>
              <a:ext uri="{FF2B5EF4-FFF2-40B4-BE49-F238E27FC236}">
                <a16:creationId xmlns:a16="http://schemas.microsoft.com/office/drawing/2014/main" id="{C1702A95-43A0-F17A-875E-37D5C4B8B2F3}"/>
              </a:ext>
            </a:extLst>
          </p:cNvPr>
          <p:cNvSpPr>
            <a:spLocks noGrp="1"/>
          </p:cNvSpPr>
          <p:nvPr>
            <p:ph type="sldNum" sz="quarter" idx="12"/>
          </p:nvPr>
        </p:nvSpPr>
        <p:spPr/>
        <p:txBody>
          <a:bodyPr/>
          <a:lstStyle/>
          <a:p>
            <a:fld id="{4FAB73BC-B049-4115-A692-8D63A059BFB8}" type="slidenum">
              <a:rPr lang="en-US" dirty="0"/>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dirty="0">
                <a:solidFill>
                  <a:srgbClr val="FFFFFF"/>
                </a:solidFill>
                <a:latin typeface="+mj-lt"/>
                <a:ea typeface="+mj-ea"/>
                <a:cs typeface="Calibri Light"/>
              </a:rPr>
              <a:t>Federal Compliance &amp; Monitoring </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6492249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2D71531-28D6-4042-8B27-F323D8218AE8}"/>
              </a:ext>
            </a:extLst>
          </p:cNvPr>
          <p:cNvSpPr>
            <a:spLocks noGrp="1"/>
          </p:cNvSpPr>
          <p:nvPr>
            <p:ph type="title"/>
          </p:nvPr>
        </p:nvSpPr>
        <p:spPr>
          <a:xfrm>
            <a:off x="838200" y="801680"/>
            <a:ext cx="7570788" cy="914400"/>
          </a:xfrm>
        </p:spPr>
        <p:txBody>
          <a:bodyPr>
            <a:normAutofit/>
          </a:bodyPr>
          <a:lstStyle/>
          <a:p>
            <a:pPr algn="ctr" eaLnBrk="1" fontAlgn="auto" hangingPunct="1">
              <a:spcAft>
                <a:spcPts val="0"/>
              </a:spcAft>
              <a:defRPr/>
            </a:pPr>
            <a:r>
              <a:rPr lang="en-US" altLang="en-US" sz="4000" b="1" dirty="0">
                <a:latin typeface="Times New Roman"/>
                <a:ea typeface="ＭＳ Ｐゴシック"/>
                <a:cs typeface="Times New Roman"/>
              </a:rPr>
              <a:t>Program Compliance</a:t>
            </a:r>
            <a:endParaRPr lang="en-US" dirty="0"/>
          </a:p>
        </p:txBody>
      </p:sp>
      <p:sp>
        <p:nvSpPr>
          <p:cNvPr id="6" name="Rectangle 5">
            <a:extLst>
              <a:ext uri="{FF2B5EF4-FFF2-40B4-BE49-F238E27FC236}">
                <a16:creationId xmlns:a16="http://schemas.microsoft.com/office/drawing/2014/main" id="{31FADAE1-BA80-467B-B0CA-B7D798ACCF30}"/>
              </a:ext>
            </a:extLst>
          </p:cNvPr>
          <p:cNvSpPr/>
          <p:nvPr/>
        </p:nvSpPr>
        <p:spPr>
          <a:xfrm>
            <a:off x="838200" y="1742065"/>
            <a:ext cx="7570788" cy="5039841"/>
          </a:xfrm>
          <a:prstGeom prst="rect">
            <a:avLst/>
          </a:prstGeom>
        </p:spPr>
        <p:txBody>
          <a:bodyPr wrap="square" lIns="91440" tIns="45720" rIns="91440" bIns="45720" anchor="t">
            <a:spAutoFit/>
          </a:bodyPr>
          <a:lstStyle/>
          <a:p>
            <a:pPr algn="just">
              <a:defRPr/>
            </a:pPr>
            <a:r>
              <a:rPr lang="en-US" sz="1600" dirty="0">
                <a:solidFill>
                  <a:srgbClr val="000000"/>
                </a:solidFill>
                <a:latin typeface="Times New Roman"/>
                <a:cs typeface="Times New Roman"/>
              </a:rPr>
              <a:t>The Compliance &amp; Monitoring Department is responsible for ensuring all Federal Programs (CDBG, ESG, HOME &amp; HOPWA) administered by HCD comply with federal guidelines and regulations which are established by the U.S. Department of Housing and  Urban Development (HUD). The primary focus of  Compliance Monitoring is threefold:</a:t>
            </a:r>
          </a:p>
          <a:p>
            <a:pPr>
              <a:buClr>
                <a:schemeClr val="accent1"/>
              </a:buClr>
              <a:defRPr/>
            </a:pPr>
            <a:r>
              <a:rPr lang="en-US" sz="1600" dirty="0">
                <a:solidFill>
                  <a:srgbClr val="000000"/>
                </a:solidFill>
                <a:latin typeface="Times New Roman"/>
                <a:cs typeface="Times New Roman"/>
              </a:rPr>
              <a:t> </a:t>
            </a:r>
          </a:p>
          <a:p>
            <a:pPr>
              <a:buClr>
                <a:schemeClr val="accent1"/>
              </a:buClr>
              <a:defRPr/>
            </a:pPr>
            <a:r>
              <a:rPr lang="en-US" sz="1600" dirty="0">
                <a:solidFill>
                  <a:srgbClr val="000000"/>
                </a:solidFill>
                <a:latin typeface="Times New Roman"/>
                <a:cs typeface="Times New Roman"/>
              </a:rPr>
              <a:t>1.Ensuring sub-recipients comply with grant guidelines and federal </a:t>
            </a:r>
          </a:p>
          <a:p>
            <a:pPr>
              <a:defRPr/>
            </a:pPr>
            <a:r>
              <a:rPr lang="en-US" sz="1600" dirty="0">
                <a:solidFill>
                  <a:srgbClr val="000000"/>
                </a:solidFill>
                <a:latin typeface="Times New Roman"/>
                <a:cs typeface="Times New Roman"/>
              </a:rPr>
              <a:t>    requirements, which include:</a:t>
            </a:r>
            <a:endParaRPr lang="en-US" dirty="0">
              <a:cs typeface="Calibri"/>
            </a:endParaRPr>
          </a:p>
          <a:p>
            <a:pPr algn="just">
              <a:defRPr/>
            </a:pPr>
            <a:endParaRPr lang="en-US" sz="1000" dirty="0">
              <a:solidFill>
                <a:srgbClr val="000000"/>
              </a:solidFill>
              <a:latin typeface="Times New Roman" panose="02020603050405020304" pitchFamily="18" charset="0"/>
              <a:cs typeface="Times New Roman" panose="02020603050405020304" pitchFamily="18" charset="0"/>
            </a:endParaRPr>
          </a:p>
          <a:p>
            <a:pPr algn="just">
              <a:defRPr/>
            </a:pPr>
            <a:r>
              <a:rPr lang="en-US" sz="1500" dirty="0">
                <a:solidFill>
                  <a:srgbClr val="000000"/>
                </a:solidFill>
                <a:latin typeface="Times New Roman"/>
                <a:cs typeface="Times New Roman"/>
              </a:rPr>
              <a:t> Program Eligible Activities:</a:t>
            </a:r>
          </a:p>
          <a:p>
            <a:pPr marL="742950" lvl="1" indent="-285750" algn="just">
              <a:lnSpc>
                <a:spcPct val="150000"/>
              </a:lnSpc>
              <a:buFont typeface="Courier New"/>
              <a:buChar char="o"/>
              <a:defRPr/>
            </a:pPr>
            <a:r>
              <a:rPr lang="en-US" sz="1500" dirty="0">
                <a:solidFill>
                  <a:srgbClr val="000000"/>
                </a:solidFill>
                <a:latin typeface="Times New Roman"/>
                <a:cs typeface="Times New Roman"/>
              </a:rPr>
              <a:t>Serving Persons earning 80% or less of AMI Ensuring Project Affordability Periods</a:t>
            </a:r>
          </a:p>
          <a:p>
            <a:pPr marL="742950" lvl="1" indent="-285750" algn="just">
              <a:buFont typeface="Courier New"/>
              <a:buChar char="o"/>
              <a:defRPr/>
            </a:pPr>
            <a:r>
              <a:rPr lang="en-US" sz="1500" dirty="0">
                <a:solidFill>
                  <a:srgbClr val="000000"/>
                </a:solidFill>
                <a:latin typeface="Times New Roman"/>
                <a:cs typeface="Times New Roman"/>
              </a:rPr>
              <a:t>Environmental Review</a:t>
            </a:r>
          </a:p>
          <a:p>
            <a:pPr marL="742950" lvl="1" indent="-285750" algn="just">
              <a:buFont typeface="Courier New"/>
              <a:buChar char="o"/>
              <a:defRPr/>
            </a:pPr>
            <a:r>
              <a:rPr lang="en-US" sz="1500" dirty="0">
                <a:solidFill>
                  <a:srgbClr val="000000"/>
                </a:solidFill>
                <a:latin typeface="Times New Roman"/>
                <a:cs typeface="Times New Roman"/>
              </a:rPr>
              <a:t>Labor Standards-Davis Bacon</a:t>
            </a:r>
          </a:p>
          <a:p>
            <a:pPr marL="742950" lvl="1" indent="-285750" algn="just">
              <a:spcAft>
                <a:spcPts val="600"/>
              </a:spcAft>
              <a:buFont typeface="Courier New"/>
              <a:buChar char="o"/>
              <a:defRPr/>
            </a:pPr>
            <a:r>
              <a:rPr lang="en-US" sz="1500" dirty="0">
                <a:solidFill>
                  <a:srgbClr val="000000"/>
                </a:solidFill>
                <a:latin typeface="Times New Roman"/>
                <a:cs typeface="Times New Roman"/>
              </a:rPr>
              <a:t>Americans with Disability Act Guidelines (ADA) &amp; Section 504</a:t>
            </a:r>
          </a:p>
          <a:p>
            <a:pPr marL="742950" lvl="1" indent="-285750" algn="just">
              <a:spcAft>
                <a:spcPts val="600"/>
              </a:spcAft>
              <a:buFont typeface="Courier New"/>
              <a:buChar char="o"/>
              <a:defRPr/>
            </a:pPr>
            <a:r>
              <a:rPr lang="en-US" sz="1500" dirty="0">
                <a:solidFill>
                  <a:srgbClr val="000000"/>
                </a:solidFill>
                <a:latin typeface="Times New Roman"/>
                <a:cs typeface="Times New Roman"/>
              </a:rPr>
              <a:t>Section 3</a:t>
            </a:r>
          </a:p>
          <a:p>
            <a:pPr algn="just">
              <a:spcAft>
                <a:spcPts val="600"/>
              </a:spcAft>
              <a:buClr>
                <a:schemeClr val="accent1"/>
              </a:buClr>
              <a:defRPr/>
            </a:pPr>
            <a:r>
              <a:rPr lang="en-US" sz="1600" dirty="0">
                <a:solidFill>
                  <a:srgbClr val="000000"/>
                </a:solidFill>
                <a:latin typeface="Times New Roman"/>
                <a:cs typeface="Times New Roman"/>
              </a:rPr>
              <a:t> 2. Monitoring programs and projects </a:t>
            </a:r>
          </a:p>
          <a:p>
            <a:pPr>
              <a:spcAft>
                <a:spcPts val="600"/>
              </a:spcAft>
              <a:buClr>
                <a:schemeClr val="accent1"/>
              </a:buClr>
              <a:defRPr/>
            </a:pPr>
            <a:r>
              <a:rPr lang="en-US" sz="1600" dirty="0">
                <a:solidFill>
                  <a:srgbClr val="000000"/>
                </a:solidFill>
                <a:latin typeface="Times New Roman"/>
                <a:cs typeface="Times New Roman"/>
              </a:rPr>
              <a:t> 3. Providing technical assistance to internal program managers and external sub-                    recipients</a:t>
            </a:r>
            <a:endParaRPr lang="en-US" sz="1600" dirty="0">
              <a:latin typeface="Times New Roman"/>
              <a:cs typeface="Times New Roman"/>
            </a:endParaRPr>
          </a:p>
          <a:p>
            <a:pPr algn="just">
              <a:defRPr/>
            </a:pPr>
            <a:endParaRPr lang="en-US" dirty="0">
              <a:solidFill>
                <a:srgbClr val="000000"/>
              </a:solidFill>
              <a:latin typeface="Trebuchet MS" panose="020B0603020202020204" pitchFamily="34" charset="0"/>
            </a:endParaRPr>
          </a:p>
        </p:txBody>
      </p:sp>
      <p:sp>
        <p:nvSpPr>
          <p:cNvPr id="2" name="Slide Number Placeholder 1">
            <a:extLst>
              <a:ext uri="{FF2B5EF4-FFF2-40B4-BE49-F238E27FC236}">
                <a16:creationId xmlns:a16="http://schemas.microsoft.com/office/drawing/2014/main" id="{A9F6B829-4190-D90E-02BD-E0227C0D4289}"/>
              </a:ext>
            </a:extLst>
          </p:cNvPr>
          <p:cNvSpPr>
            <a:spLocks noGrp="1"/>
          </p:cNvSpPr>
          <p:nvPr>
            <p:ph type="sldNum" sz="quarter" idx="12"/>
          </p:nvPr>
        </p:nvSpPr>
        <p:spPr/>
        <p:txBody>
          <a:bodyPr/>
          <a:lstStyle/>
          <a:p>
            <a:fld id="{4FAB73BC-B049-4115-A692-8D63A059BFB8}" type="slidenum">
              <a:rPr lang="en-US" dirty="0"/>
              <a:t>22</a:t>
            </a:fld>
            <a:endParaRPr lang="en-US" dirty="0"/>
          </a:p>
        </p:txBody>
      </p:sp>
    </p:spTree>
    <p:extLst>
      <p:ext uri="{BB962C8B-B14F-4D97-AF65-F5344CB8AC3E}">
        <p14:creationId xmlns:p14="http://schemas.microsoft.com/office/powerpoint/2010/main" val="942364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B67A-DFA8-481A-97BD-D15A8D0A0254}"/>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Contract Insurance Requirements</a:t>
            </a:r>
          </a:p>
        </p:txBody>
      </p:sp>
      <p:sp>
        <p:nvSpPr>
          <p:cNvPr id="3" name="Content Placeholder 2">
            <a:extLst>
              <a:ext uri="{FF2B5EF4-FFF2-40B4-BE49-F238E27FC236}">
                <a16:creationId xmlns:a16="http://schemas.microsoft.com/office/drawing/2014/main" id="{90285E79-5F32-4D05-97C4-9D1CB3F960CC}"/>
              </a:ext>
            </a:extLst>
          </p:cNvPr>
          <p:cNvSpPr>
            <a:spLocks noGrp="1"/>
          </p:cNvSpPr>
          <p:nvPr>
            <p:ph sz="half" idx="1"/>
          </p:nvPr>
        </p:nvSpPr>
        <p:spPr>
          <a:xfrm>
            <a:off x="822960" y="1845735"/>
            <a:ext cx="8230844" cy="4023359"/>
          </a:xfrm>
        </p:spPr>
        <p:txBody>
          <a:bodyPr vert="horz" lIns="0" tIns="45720" rIns="0" bIns="45720" rtlCol="0" anchor="t">
            <a:normAutofit/>
          </a:bodyPr>
          <a:lstStyle/>
          <a:p>
            <a:pPr>
              <a:buFont typeface="Wingdings" panose="020F0502020204030204" pitchFamily="34" charset="0"/>
              <a:buChar char="v"/>
            </a:pPr>
            <a:r>
              <a:rPr lang="en-US"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All City of Memphis insurance requirements must be met at the time of contract.</a:t>
            </a:r>
          </a:p>
          <a:p>
            <a:pPr>
              <a:buFont typeface="Wingdings" panose="020F0502020204030204" pitchFamily="34" charset="0"/>
              <a:buChar char="v"/>
            </a:pPr>
            <a:r>
              <a:rPr lang="en-US"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Approved Waivers</a:t>
            </a:r>
          </a:p>
          <a:p>
            <a:pPr marL="669290" lvl="2" indent="-285750">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Automobile</a:t>
            </a:r>
          </a:p>
          <a:p>
            <a:pPr marL="66929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 Workmen's Comp</a:t>
            </a:r>
          </a:p>
          <a:p>
            <a:pPr marL="669290" lvl="2"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General Liability </a:t>
            </a:r>
          </a:p>
          <a:p>
            <a:endParaRPr lang="en-US" dirty="0">
              <a:cs typeface="Calibri"/>
            </a:endParaRPr>
          </a:p>
        </p:txBody>
      </p:sp>
      <p:sp>
        <p:nvSpPr>
          <p:cNvPr id="4" name="Content Placeholder 3">
            <a:extLst>
              <a:ext uri="{FF2B5EF4-FFF2-40B4-BE49-F238E27FC236}">
                <a16:creationId xmlns:a16="http://schemas.microsoft.com/office/drawing/2014/main" id="{78839BE7-0461-48F8-9EFD-01BB13797B4D}"/>
              </a:ext>
            </a:extLst>
          </p:cNvPr>
          <p:cNvSpPr>
            <a:spLocks noGrp="1"/>
          </p:cNvSpPr>
          <p:nvPr>
            <p:ph sz="half" idx="2"/>
          </p:nvPr>
        </p:nvSpPr>
        <p:spPr>
          <a:xfrm>
            <a:off x="820825" y="4905595"/>
            <a:ext cx="7786099" cy="785602"/>
          </a:xfrm>
        </p:spPr>
        <p:txBody>
          <a:bodyPr vert="horz" lIns="0" tIns="45720" rIns="0" bIns="45720" rtlCol="0" anchor="t">
            <a:normAutofit/>
          </a:bodyPr>
          <a:lstStyle/>
          <a:p>
            <a:r>
              <a:rPr lang="en-US" sz="1800" i="1" dirty="0">
                <a:cs typeface="Calibri"/>
              </a:rPr>
              <a:t>Note: Program staff will review specific requirements during breakout sessions.</a:t>
            </a:r>
            <a:endParaRPr lang="en-US" sz="1800" i="1" dirty="0"/>
          </a:p>
        </p:txBody>
      </p:sp>
      <p:sp>
        <p:nvSpPr>
          <p:cNvPr id="5" name="Slide Number Placeholder 4">
            <a:extLst>
              <a:ext uri="{FF2B5EF4-FFF2-40B4-BE49-F238E27FC236}">
                <a16:creationId xmlns:a16="http://schemas.microsoft.com/office/drawing/2014/main" id="{419D1B82-440B-C254-A6B9-9F224DFC240C}"/>
              </a:ext>
            </a:extLst>
          </p:cNvPr>
          <p:cNvSpPr>
            <a:spLocks noGrp="1"/>
          </p:cNvSpPr>
          <p:nvPr>
            <p:ph type="sldNum" sz="quarter" idx="12"/>
          </p:nvPr>
        </p:nvSpPr>
        <p:spPr/>
        <p:txBody>
          <a:bodyPr/>
          <a:lstStyle/>
          <a:p>
            <a:fld id="{4FAB73BC-B049-4115-A692-8D63A059BFB8}" type="slidenum">
              <a:rPr lang="en-US" dirty="0"/>
              <a:t>23</a:t>
            </a:fld>
            <a:endParaRPr lang="en-US" dirty="0"/>
          </a:p>
        </p:txBody>
      </p:sp>
    </p:spTree>
    <p:extLst>
      <p:ext uri="{BB962C8B-B14F-4D97-AF65-F5344CB8AC3E}">
        <p14:creationId xmlns:p14="http://schemas.microsoft.com/office/powerpoint/2010/main" val="362662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4000" b="1" spc="-50" dirty="0">
                <a:solidFill>
                  <a:srgbClr val="FFFFFF"/>
                </a:solidFill>
                <a:latin typeface="+mj-lt"/>
                <a:ea typeface="+mj-ea"/>
                <a:cs typeface="Calibri Light"/>
              </a:rPr>
              <a:t>Application Components</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3555853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D30C7ED-F2E0-436F-BB2A-B69DF88B2126}"/>
              </a:ext>
            </a:extLst>
          </p:cNvPr>
          <p:cNvSpPr>
            <a:spLocks noGrp="1"/>
          </p:cNvSpPr>
          <p:nvPr>
            <p:ph type="title"/>
          </p:nvPr>
        </p:nvSpPr>
        <p:spPr>
          <a:xfrm>
            <a:off x="822960" y="286603"/>
            <a:ext cx="7543800" cy="1450757"/>
          </a:xfrm>
        </p:spPr>
        <p:txBody>
          <a:bodyPr>
            <a:normAutofit/>
          </a:bodyPr>
          <a:lstStyle/>
          <a:p>
            <a:pPr fontAlgn="auto">
              <a:spcAft>
                <a:spcPts val="0"/>
              </a:spcAft>
              <a:defRPr/>
            </a:pPr>
            <a:r>
              <a:rPr lang="en-US" altLang="en-US" sz="4000" b="1" dirty="0">
                <a:latin typeface="Times New Roman" panose="02020603050405020304" pitchFamily="18" charset="0"/>
                <a:ea typeface="ＭＳ Ｐゴシック"/>
                <a:cs typeface="Times New Roman" panose="02020603050405020304" pitchFamily="18" charset="0"/>
              </a:rPr>
              <a:t>SCIF Application Components</a:t>
            </a:r>
          </a:p>
        </p:txBody>
      </p:sp>
      <p:graphicFrame>
        <p:nvGraphicFramePr>
          <p:cNvPr id="36870" name="Content Placeholder 3">
            <a:extLst>
              <a:ext uri="{FF2B5EF4-FFF2-40B4-BE49-F238E27FC236}">
                <a16:creationId xmlns:a16="http://schemas.microsoft.com/office/drawing/2014/main" id="{DC4C2CA3-EC47-4A4B-AC34-8B4EF643F7D0}"/>
              </a:ext>
            </a:extLst>
          </p:cNvPr>
          <p:cNvGraphicFramePr>
            <a:graphicFrameLocks noGrp="1"/>
          </p:cNvGraphicFramePr>
          <p:nvPr>
            <p:ph idx="1"/>
            <p:extLst>
              <p:ext uri="{D42A27DB-BD31-4B8C-83A1-F6EECF244321}">
                <p14:modId xmlns:p14="http://schemas.microsoft.com/office/powerpoint/2010/main" val="240152983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Slide Number Placeholder 24">
            <a:extLst>
              <a:ext uri="{FF2B5EF4-FFF2-40B4-BE49-F238E27FC236}">
                <a16:creationId xmlns:a16="http://schemas.microsoft.com/office/drawing/2014/main" id="{AF9F2D78-7505-0C91-70F5-C3D833A73E25}"/>
              </a:ext>
            </a:extLst>
          </p:cNvPr>
          <p:cNvSpPr>
            <a:spLocks noGrp="1"/>
          </p:cNvSpPr>
          <p:nvPr>
            <p:ph type="sldNum" sz="quarter" idx="12"/>
          </p:nvPr>
        </p:nvSpPr>
        <p:spPr/>
        <p:txBody>
          <a:bodyPr/>
          <a:lstStyle/>
          <a:p>
            <a:fld id="{8E75EF7F-F8BA-4738-89CD-A97909FC6BBE}" type="slidenum">
              <a:rPr lang="en-US" dirty="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Rectangle 28">
            <a:extLst>
              <a:ext uri="{FF2B5EF4-FFF2-40B4-BE49-F238E27FC236}">
                <a16:creationId xmlns:a16="http://schemas.microsoft.com/office/drawing/2014/main" id="{1A03258A-52C6-4288-AA56-C3262A0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1" name="Straight Connector 3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CDFFC-2D97-45B0-BDE4-1C829D0D73EC}"/>
              </a:ext>
            </a:extLst>
          </p:cNvPr>
          <p:cNvSpPr>
            <a:spLocks noGrp="1"/>
          </p:cNvSpPr>
          <p:nvPr>
            <p:ph type="title"/>
          </p:nvPr>
        </p:nvSpPr>
        <p:spPr>
          <a:xfrm>
            <a:off x="5237825" y="634946"/>
            <a:ext cx="3424481" cy="1450757"/>
          </a:xfrm>
        </p:spPr>
        <p:txBody>
          <a:bodyPr vert="horz" lIns="91440" tIns="45720" rIns="91440" bIns="45720" rtlCol="0" anchor="b">
            <a:noAutofit/>
          </a:bodyPr>
          <a:lstStyle/>
          <a:p>
            <a:r>
              <a:rPr lang="en-US" sz="4000" b="1" dirty="0">
                <a:latin typeface="Times New Roman"/>
                <a:cs typeface="Times New Roman"/>
              </a:rPr>
              <a:t>Agency Budget Overview</a:t>
            </a:r>
          </a:p>
        </p:txBody>
      </p:sp>
      <p:pic>
        <p:nvPicPr>
          <p:cNvPr id="4" name="Picture 3" descr="A calculator and pen on a paper&#10;&#10;Description automatically generated">
            <a:extLst>
              <a:ext uri="{FF2B5EF4-FFF2-40B4-BE49-F238E27FC236}">
                <a16:creationId xmlns:a16="http://schemas.microsoft.com/office/drawing/2014/main" id="{F4D9FC7A-8FF5-5B68-4FCD-2307D53BD63B}"/>
              </a:ext>
            </a:extLst>
          </p:cNvPr>
          <p:cNvPicPr>
            <a:picLocks noChangeAspect="1"/>
          </p:cNvPicPr>
          <p:nvPr/>
        </p:nvPicPr>
        <p:blipFill>
          <a:blip r:embed="rId2">
            <a:extLst>
              <a:ext uri="{837473B0-CC2E-450A-ABE3-18F120FF3D39}">
                <a1611:picAttrSrcUrl xmlns:a1611="http://schemas.microsoft.com/office/drawing/2016/11/main" r:id="rId3"/>
              </a:ext>
            </a:extLst>
          </a:blip>
          <a:srcRect l="3141" r="39567" b="-2"/>
          <a:stretch/>
        </p:blipFill>
        <p:spPr>
          <a:xfrm>
            <a:off x="475500" y="1247615"/>
            <a:ext cx="4589912" cy="4706871"/>
          </a:xfrm>
          <a:prstGeom prst="rect">
            <a:avLst/>
          </a:prstGeom>
        </p:spPr>
      </p:pic>
      <p:cxnSp>
        <p:nvCxnSpPr>
          <p:cNvPr id="35" name="Straight Connector 3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E9CBBF-12BC-4101-9C2A-492AE1BD1D89}"/>
              </a:ext>
            </a:extLst>
          </p:cNvPr>
          <p:cNvSpPr>
            <a:spLocks noGrp="1"/>
          </p:cNvSpPr>
          <p:nvPr>
            <p:ph sz="half" idx="1"/>
          </p:nvPr>
        </p:nvSpPr>
        <p:spPr>
          <a:xfrm>
            <a:off x="5237825" y="2397505"/>
            <a:ext cx="3424481" cy="4002952"/>
          </a:xfrm>
        </p:spPr>
        <p:txBody>
          <a:bodyPr vert="horz" lIns="0" tIns="45720" rIns="0" bIns="45720" rtlCol="0" anchor="t">
            <a:normAutofit lnSpcReduction="10000"/>
          </a:bodyPr>
          <a:lstStyle/>
          <a:p>
            <a:pPr>
              <a:buFont typeface="Wingdings" panose="020F0502020204030204" pitchFamily="34" charset="0"/>
              <a:buChar char="v"/>
            </a:pPr>
            <a:r>
              <a:rPr lang="en-US" dirty="0">
                <a:latin typeface="Times New Roman"/>
                <a:cs typeface="Times New Roman"/>
              </a:rPr>
              <a:t> This is a threshold item.       If not attached, your  application will not be considered for review.</a:t>
            </a:r>
            <a:endParaRPr lang="en-US" dirty="0">
              <a:ea typeface="Calibri" panose="020F0502020204030204"/>
              <a:cs typeface="Calibri" panose="020F0502020204030204"/>
            </a:endParaRPr>
          </a:p>
          <a:p>
            <a:pPr>
              <a:buFont typeface="Wingdings" panose="020F0502020204030204" pitchFamily="34" charset="0"/>
              <a:buChar char="v"/>
            </a:pPr>
            <a:endParaRPr lang="en-US" dirty="0">
              <a:latin typeface="Times New Roman"/>
              <a:cs typeface="Times New Roman"/>
            </a:endParaRPr>
          </a:p>
          <a:p>
            <a:pPr>
              <a:buFont typeface="Wingdings" panose="020F0502020204030204" pitchFamily="34" charset="0"/>
              <a:buChar char="v"/>
            </a:pPr>
            <a:r>
              <a:rPr lang="en-US" dirty="0">
                <a:latin typeface="Times New Roman"/>
                <a:cs typeface="Times New Roman"/>
              </a:rPr>
              <a:t> Add where requested in the "</a:t>
            </a:r>
            <a:r>
              <a:rPr lang="en-US" b="1" dirty="0">
                <a:latin typeface="Times New Roman"/>
                <a:cs typeface="Times New Roman"/>
              </a:rPr>
              <a:t>PROFILE </a:t>
            </a:r>
            <a:r>
              <a:rPr lang="en-US" dirty="0">
                <a:latin typeface="Times New Roman"/>
                <a:cs typeface="Times New Roman"/>
              </a:rPr>
              <a:t>section".</a:t>
            </a:r>
          </a:p>
          <a:p>
            <a:pPr marL="0" indent="0">
              <a:buNone/>
            </a:pPr>
            <a:endParaRPr lang="en-US" dirty="0">
              <a:latin typeface="Times New Roman"/>
              <a:cs typeface="Times New Roman"/>
            </a:endParaRPr>
          </a:p>
          <a:p>
            <a:pPr>
              <a:buFont typeface="Wingdings" panose="020F0502020204030204" pitchFamily="34" charset="0"/>
              <a:buChar char="v"/>
            </a:pPr>
            <a:r>
              <a:rPr lang="en-US" dirty="0">
                <a:latin typeface="Times New Roman"/>
                <a:cs typeface="Times New Roman"/>
              </a:rPr>
              <a:t> This budget provides a view of your overall </a:t>
            </a:r>
            <a:r>
              <a:rPr lang="en-US" b="1" dirty="0">
                <a:latin typeface="Times New Roman"/>
                <a:cs typeface="Times New Roman"/>
              </a:rPr>
              <a:t>AGENCY </a:t>
            </a:r>
            <a:r>
              <a:rPr lang="en-US" dirty="0">
                <a:latin typeface="Times New Roman"/>
                <a:cs typeface="Times New Roman"/>
              </a:rPr>
              <a:t>financials (i.e., revenues, expenses, etc.)</a:t>
            </a:r>
          </a:p>
          <a:p>
            <a:pPr marL="0" indent="0">
              <a:buNone/>
            </a:pPr>
            <a:endParaRPr lang="en-US" dirty="0">
              <a:latin typeface="Times New Roman"/>
              <a:cs typeface="Calibri" panose="020F0502020204030204"/>
            </a:endParaRPr>
          </a:p>
          <a:p>
            <a:pPr marL="0" indent="0">
              <a:buFont typeface="Calibri" panose="020F0502020204030204" pitchFamily="34" charset="0"/>
              <a:buNone/>
            </a:pPr>
            <a:endParaRPr lang="en-US" dirty="0">
              <a:latin typeface="Times New Roman"/>
              <a:cs typeface="Times New Roman"/>
            </a:endParaRPr>
          </a:p>
        </p:txBody>
      </p:sp>
      <p:sp>
        <p:nvSpPr>
          <p:cNvPr id="37" name="Rectangle 36">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Rectangle 38">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Slide Number Placeholder 4">
            <a:extLst>
              <a:ext uri="{FF2B5EF4-FFF2-40B4-BE49-F238E27FC236}">
                <a16:creationId xmlns:a16="http://schemas.microsoft.com/office/drawing/2014/main" id="{136874A0-8982-8D11-B4D8-DE006898B71E}"/>
              </a:ext>
            </a:extLst>
          </p:cNvPr>
          <p:cNvSpPr>
            <a:spLocks noGrp="1"/>
          </p:cNvSpPr>
          <p:nvPr>
            <p:ph type="sldNum" sz="quarter" idx="12"/>
          </p:nvPr>
        </p:nvSpPr>
        <p:spPr/>
        <p:txBody>
          <a:bodyPr/>
          <a:lstStyle/>
          <a:p>
            <a:fld id="{4FAB73BC-B049-4115-A692-8D63A059BFB8}" type="slidenum">
              <a:rPr lang="en-US" dirty="0"/>
              <a:t>26</a:t>
            </a:fld>
            <a:endParaRPr lang="en-US" dirty="0"/>
          </a:p>
        </p:txBody>
      </p:sp>
    </p:spTree>
    <p:extLst>
      <p:ext uri="{BB962C8B-B14F-4D97-AF65-F5344CB8AC3E}">
        <p14:creationId xmlns:p14="http://schemas.microsoft.com/office/powerpoint/2010/main" val="3197652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CD94CAC-D342-80C0-20A1-96B0158CB37F}"/>
              </a:ext>
            </a:extLst>
          </p:cNvPr>
          <p:cNvPicPr>
            <a:picLocks noChangeAspect="1"/>
          </p:cNvPicPr>
          <p:nvPr/>
        </p:nvPicPr>
        <p:blipFill rotWithShape="1">
          <a:blip r:embed="rId2"/>
          <a:srcRect l="49999" t="9661" r="1"/>
          <a:stretch/>
        </p:blipFill>
        <p:spPr>
          <a:xfrm>
            <a:off x="697871" y="1302497"/>
            <a:ext cx="7752969" cy="4487740"/>
          </a:xfrm>
          <a:prstGeom prst="rect">
            <a:avLst/>
          </a:prstGeom>
        </p:spPr>
      </p:pic>
      <p:sp>
        <p:nvSpPr>
          <p:cNvPr id="2" name="Slide Number Placeholder 1">
            <a:extLst>
              <a:ext uri="{FF2B5EF4-FFF2-40B4-BE49-F238E27FC236}">
                <a16:creationId xmlns:a16="http://schemas.microsoft.com/office/drawing/2014/main" id="{ECDE2E99-D817-F256-9345-5785294C9B83}"/>
              </a:ext>
            </a:extLst>
          </p:cNvPr>
          <p:cNvSpPr>
            <a:spLocks noGrp="1"/>
          </p:cNvSpPr>
          <p:nvPr>
            <p:ph type="sldNum" sz="quarter" idx="12"/>
          </p:nvPr>
        </p:nvSpPr>
        <p:spPr/>
        <p:txBody>
          <a:bodyPr/>
          <a:lstStyle/>
          <a:p>
            <a:fld id="{4FAB73BC-B049-4115-A692-8D63A059BFB8}" type="slidenum">
              <a:rPr lang="en-US" dirty="0"/>
              <a:pPr/>
              <a:t>27</a:t>
            </a:fld>
            <a:endParaRPr lang="en-US" dirty="0"/>
          </a:p>
        </p:txBody>
      </p:sp>
    </p:spTree>
    <p:extLst>
      <p:ext uri="{BB962C8B-B14F-4D97-AF65-F5344CB8AC3E}">
        <p14:creationId xmlns:p14="http://schemas.microsoft.com/office/powerpoint/2010/main" val="331012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8F87AEA-5783-1ECD-BAE2-46D7ABE0A163}"/>
              </a:ext>
            </a:extLst>
          </p:cNvPr>
          <p:cNvPicPr>
            <a:picLocks noChangeAspect="1"/>
          </p:cNvPicPr>
          <p:nvPr/>
        </p:nvPicPr>
        <p:blipFill rotWithShape="1">
          <a:blip r:embed="rId2"/>
          <a:srcRect l="50000" t="9814" b="3937"/>
          <a:stretch/>
        </p:blipFill>
        <p:spPr>
          <a:xfrm>
            <a:off x="392049" y="1091952"/>
            <a:ext cx="8359902" cy="5015885"/>
          </a:xfrm>
          <a:prstGeom prst="rect">
            <a:avLst/>
          </a:prstGeom>
        </p:spPr>
      </p:pic>
      <p:sp>
        <p:nvSpPr>
          <p:cNvPr id="2" name="Slide Number Placeholder 1">
            <a:extLst>
              <a:ext uri="{FF2B5EF4-FFF2-40B4-BE49-F238E27FC236}">
                <a16:creationId xmlns:a16="http://schemas.microsoft.com/office/drawing/2014/main" id="{9C6A55E4-3E49-6BFE-5C8A-A8BDAF381E1C}"/>
              </a:ext>
            </a:extLst>
          </p:cNvPr>
          <p:cNvSpPr>
            <a:spLocks noGrp="1"/>
          </p:cNvSpPr>
          <p:nvPr>
            <p:ph type="sldNum" sz="quarter" idx="12"/>
          </p:nvPr>
        </p:nvSpPr>
        <p:spPr/>
        <p:txBody>
          <a:bodyPr/>
          <a:lstStyle/>
          <a:p>
            <a:fld id="{4FAB73BC-B049-4115-A692-8D63A059BFB8}" type="slidenum">
              <a:rPr lang="en-US" dirty="0"/>
              <a:pPr/>
              <a:t>28</a:t>
            </a:fld>
            <a:endParaRPr lang="en-US" dirty="0"/>
          </a:p>
        </p:txBody>
      </p:sp>
    </p:spTree>
    <p:extLst>
      <p:ext uri="{BB962C8B-B14F-4D97-AF65-F5344CB8AC3E}">
        <p14:creationId xmlns:p14="http://schemas.microsoft.com/office/powerpoint/2010/main" val="239522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E941A89-F036-455B-819C-7CAE9DDDAFB2}"/>
              </a:ext>
            </a:extLst>
          </p:cNvPr>
          <p:cNvSpPr>
            <a:spLocks noGrp="1"/>
          </p:cNvSpPr>
          <p:nvPr>
            <p:ph type="title"/>
          </p:nvPr>
        </p:nvSpPr>
        <p:spPr/>
        <p:txBody>
          <a:bodyPr>
            <a:normAutofit/>
          </a:bodyPr>
          <a:lstStyle/>
          <a:p>
            <a:pPr fontAlgn="auto">
              <a:spcAft>
                <a:spcPts val="0"/>
              </a:spcAft>
              <a:defRPr/>
            </a:pPr>
            <a:r>
              <a:rPr lang="en-US" altLang="en-US" sz="4000" b="1" dirty="0">
                <a:latin typeface="Times New Roman" panose="02020603050405020304" pitchFamily="18" charset="0"/>
                <a:ea typeface="ＭＳ Ｐゴシック"/>
                <a:cs typeface="Times New Roman" panose="02020603050405020304" pitchFamily="18" charset="0"/>
              </a:rPr>
              <a:t>SCIF Application Review</a:t>
            </a:r>
          </a:p>
        </p:txBody>
      </p:sp>
      <p:graphicFrame>
        <p:nvGraphicFramePr>
          <p:cNvPr id="48134" name="Content Placeholder 3">
            <a:extLst>
              <a:ext uri="{FF2B5EF4-FFF2-40B4-BE49-F238E27FC236}">
                <a16:creationId xmlns:a16="http://schemas.microsoft.com/office/drawing/2014/main" id="{A27E1E79-12EC-4E9E-86B0-D9237B306792}"/>
              </a:ext>
            </a:extLst>
          </p:cNvPr>
          <p:cNvGraphicFramePr>
            <a:graphicFrameLocks noGrp="1"/>
          </p:cNvGraphicFramePr>
          <p:nvPr>
            <p:ph idx="1"/>
            <p:extLst>
              <p:ext uri="{D42A27DB-BD31-4B8C-83A1-F6EECF244321}">
                <p14:modId xmlns:p14="http://schemas.microsoft.com/office/powerpoint/2010/main" val="209604777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5795C89B-19EB-B430-0389-3F4025976316}"/>
              </a:ext>
            </a:extLst>
          </p:cNvPr>
          <p:cNvSpPr>
            <a:spLocks noGrp="1"/>
          </p:cNvSpPr>
          <p:nvPr>
            <p:ph type="sldNum" sz="quarter" idx="12"/>
          </p:nvPr>
        </p:nvSpPr>
        <p:spPr/>
        <p:txBody>
          <a:bodyPr/>
          <a:lstStyle/>
          <a:p>
            <a:fld id="{8E75EF7F-F8BA-4738-89CD-A97909FC6BBE}" type="slidenum">
              <a:rPr lang="en-US" dirty="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8" name="Rectangle 20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319" name="Rectangle 20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290" name="Rectangle 2">
            <a:extLst>
              <a:ext uri="{FF2B5EF4-FFF2-40B4-BE49-F238E27FC236}">
                <a16:creationId xmlns:a16="http://schemas.microsoft.com/office/drawing/2014/main" id="{B1D423E6-9AFD-4FCD-A797-5B30DB0F81A5}"/>
              </a:ext>
            </a:extLst>
          </p:cNvPr>
          <p:cNvSpPr>
            <a:spLocks noGrp="1"/>
          </p:cNvSpPr>
          <p:nvPr>
            <p:ph type="title"/>
          </p:nvPr>
        </p:nvSpPr>
        <p:spPr>
          <a:xfrm>
            <a:off x="120073" y="605896"/>
            <a:ext cx="2738277" cy="2283406"/>
          </a:xfrm>
        </p:spPr>
        <p:txBody>
          <a:bodyPr anchor="ctr">
            <a:normAutofit/>
          </a:bodyPr>
          <a:lstStyle/>
          <a:p>
            <a:pPr algn="ctr" fontAlgn="auto">
              <a:spcAft>
                <a:spcPts val="0"/>
              </a:spcAft>
              <a:defRPr/>
            </a:pPr>
            <a:br>
              <a:rPr lang="en-US" altLang="en-US" sz="3100" b="1" dirty="0">
                <a:latin typeface="Times New Roman"/>
                <a:ea typeface="Tahoma"/>
                <a:cs typeface="Times New Roman"/>
              </a:rPr>
            </a:br>
            <a:br>
              <a:rPr lang="en-US" altLang="en-US" sz="3100" b="1" dirty="0">
                <a:latin typeface="Times New Roman" panose="02020603050405020304" pitchFamily="18" charset="0"/>
                <a:ea typeface="Tahoma"/>
                <a:cs typeface="Times New Roman" panose="02020603050405020304" pitchFamily="18" charset="0"/>
              </a:rPr>
            </a:br>
            <a:endParaRPr lang="en-US" altLang="en-US" sz="5400" b="1" dirty="0">
              <a:solidFill>
                <a:srgbClr val="FFFFFF"/>
              </a:solidFill>
              <a:latin typeface="Times New Roman"/>
              <a:ea typeface="Tahoma"/>
              <a:cs typeface="Times New Roman"/>
            </a:endParaRPr>
          </a:p>
        </p:txBody>
      </p:sp>
      <p:sp>
        <p:nvSpPr>
          <p:cNvPr id="13320" name="Rectangle 20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13326" name="Rectangle 3">
            <a:extLst>
              <a:ext uri="{FF2B5EF4-FFF2-40B4-BE49-F238E27FC236}">
                <a16:creationId xmlns:a16="http://schemas.microsoft.com/office/drawing/2014/main" id="{13BE698C-A405-7995-7276-198D0B234BE1}"/>
              </a:ext>
            </a:extLst>
          </p:cNvPr>
          <p:cNvGraphicFramePr>
            <a:graphicFrameLocks noGrp="1"/>
          </p:cNvGraphicFramePr>
          <p:nvPr>
            <p:ph idx="1"/>
            <p:extLst>
              <p:ext uri="{D42A27DB-BD31-4B8C-83A1-F6EECF244321}">
                <p14:modId xmlns:p14="http://schemas.microsoft.com/office/powerpoint/2010/main" val="2272459930"/>
              </p:ext>
            </p:extLst>
          </p:nvPr>
        </p:nvGraphicFramePr>
        <p:xfrm>
          <a:off x="3095476" y="248433"/>
          <a:ext cx="6047491" cy="7115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9D66187-909B-FE29-E483-F01BA836D2D4}"/>
              </a:ext>
            </a:extLst>
          </p:cNvPr>
          <p:cNvSpPr txBox="1"/>
          <p:nvPr/>
        </p:nvSpPr>
        <p:spPr>
          <a:xfrm>
            <a:off x="3653392" y="469822"/>
            <a:ext cx="44527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Times New Roman"/>
                <a:cs typeface="Calibri"/>
              </a:rPr>
              <a:t>PURPOSE</a:t>
            </a:r>
            <a:endParaRPr lang="en-US" sz="4000" dirty="0">
              <a:latin typeface="Times New Roman"/>
              <a:cs typeface="Times New Roman"/>
            </a:endParaRPr>
          </a:p>
        </p:txBody>
      </p:sp>
      <p:sp>
        <p:nvSpPr>
          <p:cNvPr id="3" name="TextBox 2">
            <a:extLst>
              <a:ext uri="{FF2B5EF4-FFF2-40B4-BE49-F238E27FC236}">
                <a16:creationId xmlns:a16="http://schemas.microsoft.com/office/drawing/2014/main" id="{767FE57B-9ECA-5D1E-E6E8-7C4E45C38936}"/>
              </a:ext>
            </a:extLst>
          </p:cNvPr>
          <p:cNvSpPr txBox="1"/>
          <p:nvPr/>
        </p:nvSpPr>
        <p:spPr>
          <a:xfrm>
            <a:off x="395287" y="1813579"/>
            <a:ext cx="247032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Times New Roman"/>
                <a:cs typeface="Calibri"/>
              </a:rPr>
              <a:t>SCIF WORKSHOP</a:t>
            </a:r>
            <a:endParaRPr lang="en-US" sz="3200" dirty="0">
              <a:solidFill>
                <a:schemeClr val="bg1"/>
              </a:solidFill>
              <a:latin typeface="Times New Roman"/>
              <a:cs typeface="Times New Roman"/>
            </a:endParaRPr>
          </a:p>
        </p:txBody>
      </p:sp>
      <p:sp>
        <p:nvSpPr>
          <p:cNvPr id="19" name="Slide Number Placeholder 18">
            <a:extLst>
              <a:ext uri="{FF2B5EF4-FFF2-40B4-BE49-F238E27FC236}">
                <a16:creationId xmlns:a16="http://schemas.microsoft.com/office/drawing/2014/main" id="{E7F0CC6B-F73A-3627-564A-DD0CF93EA2D3}"/>
              </a:ext>
            </a:extLst>
          </p:cNvPr>
          <p:cNvSpPr>
            <a:spLocks noGrp="1"/>
          </p:cNvSpPr>
          <p:nvPr>
            <p:ph type="sldNum" sz="quarter" idx="12"/>
          </p:nvPr>
        </p:nvSpPr>
        <p:spPr/>
        <p:txBody>
          <a:bodyPr/>
          <a:lstStyle/>
          <a:p>
            <a:fld id="{8E75EF7F-F8BA-4738-89CD-A97909FC6BBE}" type="slidenum">
              <a:rPr lang="en-US" dirty="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1D8C63F-D8D2-4278-89BB-F74512FF26FE}"/>
              </a:ext>
            </a:extLst>
          </p:cNvPr>
          <p:cNvSpPr>
            <a:spLocks noGrp="1"/>
          </p:cNvSpPr>
          <p:nvPr>
            <p:ph type="title"/>
          </p:nvPr>
        </p:nvSpPr>
        <p:spPr>
          <a:xfrm>
            <a:off x="822960" y="286603"/>
            <a:ext cx="7543800" cy="1450757"/>
          </a:xfrm>
        </p:spPr>
        <p:txBody>
          <a:bodyPr>
            <a:normAutofit/>
          </a:bodyPr>
          <a:lstStyle/>
          <a:p>
            <a:pPr fontAlgn="auto">
              <a:spcAft>
                <a:spcPts val="600"/>
              </a:spcAft>
              <a:defRPr/>
            </a:pPr>
            <a:r>
              <a:rPr lang="en-US" altLang="en-US" sz="4000" dirty="0">
                <a:latin typeface="Times New Roman" panose="02020603050405020304" pitchFamily="18" charset="0"/>
                <a:ea typeface="ＭＳ Ｐゴシック"/>
                <a:cs typeface="Times New Roman" panose="02020603050405020304" pitchFamily="18" charset="0"/>
              </a:rPr>
              <a:t>SCIF Submission Requirements</a:t>
            </a:r>
            <a:endParaRPr lang="en-US" sz="4000" dirty="0">
              <a:latin typeface="Times New Roman" panose="02020603050405020304" pitchFamily="18" charset="0"/>
              <a:cs typeface="Times New Roman" panose="02020603050405020304" pitchFamily="18" charset="0"/>
            </a:endParaRPr>
          </a:p>
        </p:txBody>
      </p:sp>
      <p:graphicFrame>
        <p:nvGraphicFramePr>
          <p:cNvPr id="34822" name="Content Placeholder 3">
            <a:extLst>
              <a:ext uri="{FF2B5EF4-FFF2-40B4-BE49-F238E27FC236}">
                <a16:creationId xmlns:a16="http://schemas.microsoft.com/office/drawing/2014/main" id="{B848A243-38FF-4A09-92A4-9F1840CEB11A}"/>
              </a:ext>
            </a:extLst>
          </p:cNvPr>
          <p:cNvGraphicFramePr>
            <a:graphicFrameLocks noGrp="1"/>
          </p:cNvGraphicFramePr>
          <p:nvPr>
            <p:ph idx="1"/>
            <p:extLst>
              <p:ext uri="{D42A27DB-BD31-4B8C-83A1-F6EECF244321}">
                <p14:modId xmlns:p14="http://schemas.microsoft.com/office/powerpoint/2010/main" val="345083197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07CEEA13-A302-CC40-C362-841081DC1634}"/>
              </a:ext>
            </a:extLst>
          </p:cNvPr>
          <p:cNvSpPr>
            <a:spLocks noGrp="1"/>
          </p:cNvSpPr>
          <p:nvPr>
            <p:ph type="sldNum" sz="quarter" idx="12"/>
          </p:nvPr>
        </p:nvSpPr>
        <p:spPr/>
        <p:txBody>
          <a:bodyPr/>
          <a:lstStyle/>
          <a:p>
            <a:fld id="{8E75EF7F-F8BA-4738-89CD-A97909FC6BBE}" type="slidenum">
              <a:rPr lang="en-US" dirty="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EF963D55-39AB-4C43-9246-D2B6A9E96E5F}"/>
              </a:ext>
            </a:extLst>
          </p:cNvPr>
          <p:cNvSpPr txBox="1"/>
          <p:nvPr/>
        </p:nvSpPr>
        <p:spPr>
          <a:xfrm>
            <a:off x="1" y="2323426"/>
            <a:ext cx="9069648" cy="3892168"/>
          </a:xfrm>
          <a:prstGeom prst="rect">
            <a:avLst/>
          </a:prstGeom>
        </p:spPr>
        <p:txBody>
          <a:bodyPr vert="horz" lIns="91440" tIns="45720" rIns="91440" bIns="45720" rtlCol="0" anchor="b">
            <a:normAutofit/>
          </a:bodyPr>
          <a:lstStyle/>
          <a:p>
            <a:pPr defTabSz="914400" eaLnBrk="1" hangingPunct="1">
              <a:lnSpc>
                <a:spcPct val="85000"/>
              </a:lnSpc>
              <a:spcAft>
                <a:spcPts val="600"/>
              </a:spcAft>
            </a:pPr>
            <a:r>
              <a:rPr lang="en-US" altLang="en-US" sz="6000" b="1" spc="-50" dirty="0">
                <a:solidFill>
                  <a:srgbClr val="FFFFFF"/>
                </a:solidFill>
                <a:latin typeface="+mj-lt"/>
                <a:ea typeface="+mj-ea"/>
                <a:cs typeface="+mj-cs"/>
              </a:rPr>
              <a:t>Submitting Your Grant</a:t>
            </a:r>
          </a:p>
          <a:p>
            <a:pPr defTabSz="914400" eaLnBrk="1" hangingPunct="1">
              <a:lnSpc>
                <a:spcPct val="85000"/>
              </a:lnSpc>
              <a:spcAft>
                <a:spcPts val="600"/>
              </a:spcAft>
            </a:pPr>
            <a:r>
              <a:rPr lang="en-US" altLang="en-US" sz="6000" b="1" spc="-50" dirty="0">
                <a:solidFill>
                  <a:srgbClr val="FFFFFF"/>
                </a:solidFill>
                <a:latin typeface="+mj-lt"/>
                <a:ea typeface="+mj-ea"/>
                <a:cs typeface="+mj-cs"/>
              </a:rPr>
              <a:t>  </a:t>
            </a:r>
            <a:br>
              <a:rPr lang="en-US" altLang="en-US" sz="6800" b="1" spc="-50" dirty="0">
                <a:solidFill>
                  <a:srgbClr val="FFFFFF"/>
                </a:solidFill>
                <a:latin typeface="+mj-lt"/>
                <a:ea typeface="+mj-ea"/>
                <a:cs typeface="+mj-cs"/>
              </a:rPr>
            </a:br>
            <a:r>
              <a:rPr lang="en-US" altLang="en-US" sz="3200" spc="-50" dirty="0">
                <a:solidFill>
                  <a:srgbClr val="FFFFFF"/>
                </a:solidFill>
                <a:latin typeface="+mj-lt"/>
                <a:ea typeface="+mj-ea"/>
                <a:cs typeface="+mj-cs"/>
              </a:rPr>
              <a:t>FY26</a:t>
            </a:r>
            <a:endParaRPr lang="en-US" sz="6800" spc="-50" dirty="0">
              <a:solidFill>
                <a:srgbClr val="FFFFFF"/>
              </a:solidFill>
              <a:latin typeface="+mj-lt"/>
              <a:ea typeface="+mj-ea"/>
              <a:cs typeface="+mj-cs"/>
            </a:endParaRPr>
          </a:p>
        </p:txBody>
      </p:sp>
      <p:sp>
        <p:nvSpPr>
          <p:cNvPr id="2" name="Slide Number Placeholder 1">
            <a:extLst>
              <a:ext uri="{FF2B5EF4-FFF2-40B4-BE49-F238E27FC236}">
                <a16:creationId xmlns:a16="http://schemas.microsoft.com/office/drawing/2014/main" id="{C2B96B7A-0B4F-A127-5976-44B500A57B51}"/>
              </a:ext>
            </a:extLst>
          </p:cNvPr>
          <p:cNvSpPr>
            <a:spLocks noGrp="1"/>
          </p:cNvSpPr>
          <p:nvPr>
            <p:ph type="sldNum" sz="quarter" idx="12"/>
          </p:nvPr>
        </p:nvSpPr>
        <p:spPr/>
        <p:txBody>
          <a:bodyPr/>
          <a:lstStyle/>
          <a:p>
            <a:fld id="{4FAB73BC-B049-4115-A692-8D63A059BFB8}" type="slidenum">
              <a:rPr lang="en-US" dirty="0"/>
              <a:t>31</a:t>
            </a:fld>
            <a:endParaRPr lang="en-US" dirty="0"/>
          </a:p>
        </p:txBody>
      </p:sp>
    </p:spTree>
    <p:extLst>
      <p:ext uri="{BB962C8B-B14F-4D97-AF65-F5344CB8AC3E}">
        <p14:creationId xmlns:p14="http://schemas.microsoft.com/office/powerpoint/2010/main" val="181028495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63" name="Rectangle 39962">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8" name="Title 1">
            <a:extLst>
              <a:ext uri="{FF2B5EF4-FFF2-40B4-BE49-F238E27FC236}">
                <a16:creationId xmlns:a16="http://schemas.microsoft.com/office/drawing/2014/main" id="{C8592748-2B49-4617-9D7F-4A7F05AE7611}"/>
              </a:ext>
            </a:extLst>
          </p:cNvPr>
          <p:cNvSpPr>
            <a:spLocks noGrp="1"/>
          </p:cNvSpPr>
          <p:nvPr>
            <p:ph type="title"/>
          </p:nvPr>
        </p:nvSpPr>
        <p:spPr>
          <a:xfrm>
            <a:off x="6132909" y="634946"/>
            <a:ext cx="2529396" cy="5055904"/>
          </a:xfrm>
        </p:spPr>
        <p:txBody>
          <a:bodyPr anchor="ctr">
            <a:normAutofit/>
          </a:bodyPr>
          <a:lstStyle/>
          <a:p>
            <a:pPr fontAlgn="auto">
              <a:spcAft>
                <a:spcPts val="0"/>
              </a:spcAft>
              <a:defRPr/>
            </a:pPr>
            <a:r>
              <a:rPr lang="en-US" altLang="en-US" sz="3700" b="1" dirty="0">
                <a:latin typeface="Times New Roman" panose="02020603050405020304" pitchFamily="18" charset="0"/>
                <a:ea typeface="ＭＳ Ｐゴシック"/>
                <a:cs typeface="Times New Roman" panose="02020603050405020304" pitchFamily="18" charset="0"/>
              </a:rPr>
              <a:t>Electronic Submission Process</a:t>
            </a:r>
          </a:p>
        </p:txBody>
      </p:sp>
      <p:cxnSp>
        <p:nvCxnSpPr>
          <p:cNvPr id="39965" name="Straight Connector 3996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967" name="Rectangle 39966">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69" name="Rectangle 39968">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39944" name="Content Placeholder 2">
            <a:extLst>
              <a:ext uri="{FF2B5EF4-FFF2-40B4-BE49-F238E27FC236}">
                <a16:creationId xmlns:a16="http://schemas.microsoft.com/office/drawing/2014/main" id="{D24A37BC-B712-47A7-BC86-F98E116ADC8D}"/>
              </a:ext>
            </a:extLst>
          </p:cNvPr>
          <p:cNvGraphicFramePr/>
          <p:nvPr>
            <p:extLst>
              <p:ext uri="{D42A27DB-BD31-4B8C-83A1-F6EECF244321}">
                <p14:modId xmlns:p14="http://schemas.microsoft.com/office/powerpoint/2010/main" val="833372922"/>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a:extLst>
              <a:ext uri="{FF2B5EF4-FFF2-40B4-BE49-F238E27FC236}">
                <a16:creationId xmlns:a16="http://schemas.microsoft.com/office/drawing/2014/main" id="{EFB3ABCA-03A1-115B-8D64-B669E454CCC1}"/>
              </a:ext>
            </a:extLst>
          </p:cNvPr>
          <p:cNvSpPr>
            <a:spLocks noGrp="1"/>
          </p:cNvSpPr>
          <p:nvPr>
            <p:ph type="sldNum" sz="quarter" idx="12"/>
          </p:nvPr>
        </p:nvSpPr>
        <p:spPr/>
        <p:txBody>
          <a:bodyPr/>
          <a:lstStyle/>
          <a:p>
            <a:fld id="{8E75EF7F-F8BA-4738-89CD-A97909FC6BBE}" type="slidenum">
              <a:rPr lang="en-US" dirty="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a:extLst>
              <a:ext uri="{FF2B5EF4-FFF2-40B4-BE49-F238E27FC236}">
                <a16:creationId xmlns:a16="http://schemas.microsoft.com/office/drawing/2014/main" id="{FC42BF16-0843-4AC4-AA44-94689A7E2C0A}"/>
              </a:ext>
            </a:extLst>
          </p:cNvPr>
          <p:cNvSpPr>
            <a:spLocks noGrp="1"/>
          </p:cNvSpPr>
          <p:nvPr>
            <p:ph type="title"/>
          </p:nvPr>
        </p:nvSpPr>
        <p:spPr>
          <a:xfrm>
            <a:off x="799080" y="436933"/>
            <a:ext cx="7547044" cy="824045"/>
          </a:xfrm>
        </p:spPr>
        <p:txBody>
          <a:bodyPr>
            <a:normAutofit/>
          </a:bodyPr>
          <a:lstStyle/>
          <a:p>
            <a:pPr algn="ctr">
              <a:defRPr/>
            </a:pPr>
            <a:r>
              <a:rPr lang="en-US" altLang="en-US" sz="4000" b="1" dirty="0">
                <a:latin typeface="Times New Roman"/>
                <a:ea typeface="ＭＳ Ｐゴシック"/>
                <a:cs typeface="Times New Roman"/>
              </a:rPr>
              <a:t>Neighborly Application Portal</a:t>
            </a:r>
            <a:endParaRPr lang="en-US" altLang="en-US" sz="3600" dirty="0">
              <a:ea typeface="ＭＳ Ｐゴシック"/>
              <a:cs typeface="Calibri Light"/>
            </a:endParaRPr>
          </a:p>
        </p:txBody>
      </p:sp>
      <p:pic>
        <p:nvPicPr>
          <p:cNvPr id="2" name="Picture 1">
            <a:extLst>
              <a:ext uri="{FF2B5EF4-FFF2-40B4-BE49-F238E27FC236}">
                <a16:creationId xmlns:a16="http://schemas.microsoft.com/office/drawing/2014/main" id="{06E36CF7-DB43-4745-22E0-F46027B4F9E7}"/>
              </a:ext>
            </a:extLst>
          </p:cNvPr>
          <p:cNvPicPr>
            <a:picLocks noChangeAspect="1"/>
          </p:cNvPicPr>
          <p:nvPr/>
        </p:nvPicPr>
        <p:blipFill rotWithShape="1">
          <a:blip r:embed="rId2"/>
          <a:srcRect l="50172" t="9895" r="-459" b="3158"/>
          <a:stretch/>
        </p:blipFill>
        <p:spPr>
          <a:xfrm>
            <a:off x="706583" y="1272267"/>
            <a:ext cx="7854643" cy="4775011"/>
          </a:xfrm>
          <a:prstGeom prst="rect">
            <a:avLst/>
          </a:prstGeom>
        </p:spPr>
      </p:pic>
      <p:sp>
        <p:nvSpPr>
          <p:cNvPr id="3" name="Slide Number Placeholder 2">
            <a:extLst>
              <a:ext uri="{FF2B5EF4-FFF2-40B4-BE49-F238E27FC236}">
                <a16:creationId xmlns:a16="http://schemas.microsoft.com/office/drawing/2014/main" id="{D6D71B55-ABB3-18BB-6E8D-081D5045D8C5}"/>
              </a:ext>
            </a:extLst>
          </p:cNvPr>
          <p:cNvSpPr>
            <a:spLocks noGrp="1"/>
          </p:cNvSpPr>
          <p:nvPr>
            <p:ph type="sldNum" sz="quarter" idx="12"/>
          </p:nvPr>
        </p:nvSpPr>
        <p:spPr/>
        <p:txBody>
          <a:bodyPr/>
          <a:lstStyle/>
          <a:p>
            <a:fld id="{4FAB73BC-B049-4115-A692-8D63A059BFB8}" type="slidenum">
              <a:rPr lang="en-US" dirty="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34D630D-6700-4F74-98F8-04CA9C007572}"/>
              </a:ext>
            </a:extLst>
          </p:cNvPr>
          <p:cNvSpPr>
            <a:spLocks noGrp="1"/>
          </p:cNvSpPr>
          <p:nvPr>
            <p:ph type="title"/>
          </p:nvPr>
        </p:nvSpPr>
        <p:spPr>
          <a:xfrm>
            <a:off x="156296" y="516835"/>
            <a:ext cx="2782192" cy="5772840"/>
          </a:xfrm>
        </p:spPr>
        <p:txBody>
          <a:bodyPr anchor="ctr">
            <a:normAutofit/>
          </a:bodyPr>
          <a:lstStyle/>
          <a:p>
            <a:pPr algn="ctr" fontAlgn="auto">
              <a:spcAft>
                <a:spcPts val="0"/>
              </a:spcAft>
              <a:defRPr/>
            </a:pPr>
            <a:r>
              <a:rPr lang="en-US" altLang="en-US" sz="2800" b="1" dirty="0">
                <a:solidFill>
                  <a:schemeClr val="tx1"/>
                </a:solidFill>
                <a:latin typeface="Times New Roman"/>
                <a:ea typeface="ＭＳ Ｐゴシック"/>
                <a:cs typeface="Times New Roman"/>
              </a:rPr>
              <a:t>Electronic Submission Process Trainings</a:t>
            </a:r>
            <a:br>
              <a:rPr lang="en-US" altLang="en-US" sz="2800" b="1" dirty="0">
                <a:latin typeface="Times New Roman" panose="02020603050405020304" pitchFamily="18" charset="0"/>
                <a:ea typeface="ＭＳ Ｐゴシック"/>
                <a:cs typeface="Times New Roman" panose="02020603050405020304" pitchFamily="18" charset="0"/>
              </a:rPr>
            </a:br>
            <a:br>
              <a:rPr lang="en-US" altLang="en-US" sz="3100" b="1" dirty="0">
                <a:ea typeface="ＭＳ Ｐゴシック" panose="020B0600070205080204" pitchFamily="34" charset="-128"/>
                <a:cs typeface="Calibri Light"/>
              </a:rPr>
            </a:br>
            <a:endParaRPr lang="en-US" altLang="en-US" sz="3100" b="1" dirty="0">
              <a:solidFill>
                <a:schemeClr val="tx1"/>
              </a:solidFill>
              <a:ea typeface="ＭＳ Ｐゴシック" panose="020B0600070205080204" pitchFamily="34" charset="-128"/>
              <a:cs typeface="Calibri Light"/>
            </a:endParaRPr>
          </a:p>
        </p:txBody>
      </p:sp>
      <p:graphicFrame>
        <p:nvGraphicFramePr>
          <p:cNvPr id="45062" name="Content Placeholder 2">
            <a:extLst>
              <a:ext uri="{FF2B5EF4-FFF2-40B4-BE49-F238E27FC236}">
                <a16:creationId xmlns:a16="http://schemas.microsoft.com/office/drawing/2014/main" id="{FD9E5234-9854-458D-86E7-2A27C00700B3}"/>
              </a:ext>
            </a:extLst>
          </p:cNvPr>
          <p:cNvGraphicFramePr>
            <a:graphicFrameLocks noGrp="1"/>
          </p:cNvGraphicFramePr>
          <p:nvPr>
            <p:ph idx="1"/>
            <p:extLst>
              <p:ext uri="{D42A27DB-BD31-4B8C-83A1-F6EECF244321}">
                <p14:modId xmlns:p14="http://schemas.microsoft.com/office/powerpoint/2010/main" val="222184143"/>
              </p:ext>
            </p:extLst>
          </p:nvPr>
        </p:nvGraphicFramePr>
        <p:xfrm>
          <a:off x="3378057" y="639763"/>
          <a:ext cx="527659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Box 42">
            <a:extLst>
              <a:ext uri="{FF2B5EF4-FFF2-40B4-BE49-F238E27FC236}">
                <a16:creationId xmlns:a16="http://schemas.microsoft.com/office/drawing/2014/main" id="{D7B76711-8358-49EF-9919-1DAC5EDD7275}"/>
              </a:ext>
            </a:extLst>
          </p:cNvPr>
          <p:cNvSpPr txBox="1"/>
          <p:nvPr/>
        </p:nvSpPr>
        <p:spPr>
          <a:xfrm>
            <a:off x="107906" y="5389791"/>
            <a:ext cx="28376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Calibri"/>
                <a:cs typeface="Calibri"/>
              </a:rPr>
              <a:t>*</a:t>
            </a:r>
            <a:r>
              <a:rPr lang="en-US" sz="1600" dirty="0">
                <a:solidFill>
                  <a:schemeClr val="bg1"/>
                </a:solidFill>
                <a:latin typeface="Times New Roman"/>
                <a:cs typeface="Calibri"/>
              </a:rPr>
              <a:t> Don't forget the "How To" Submit SCIF Grants Workshop – January 16th)</a:t>
            </a:r>
            <a:endParaRPr lang="en-US" sz="1600" dirty="0">
              <a:solidFill>
                <a:schemeClr val="bg1"/>
              </a:solidFill>
              <a:latin typeface="Times New Roman"/>
              <a:cs typeface="Times New Roman"/>
            </a:endParaRPr>
          </a:p>
        </p:txBody>
      </p:sp>
      <p:sp>
        <p:nvSpPr>
          <p:cNvPr id="6" name="Slide Number Placeholder 5">
            <a:extLst>
              <a:ext uri="{FF2B5EF4-FFF2-40B4-BE49-F238E27FC236}">
                <a16:creationId xmlns:a16="http://schemas.microsoft.com/office/drawing/2014/main" id="{69D56A34-4DB9-8F30-7EBA-B021EC7DC50F}"/>
              </a:ext>
            </a:extLst>
          </p:cNvPr>
          <p:cNvSpPr>
            <a:spLocks noGrp="1"/>
          </p:cNvSpPr>
          <p:nvPr>
            <p:ph type="sldNum" sz="quarter" idx="12"/>
          </p:nvPr>
        </p:nvSpPr>
        <p:spPr/>
        <p:txBody>
          <a:bodyPr/>
          <a:lstStyle/>
          <a:p>
            <a:fld id="{8E75EF7F-F8BA-4738-89CD-A97909FC6BBE}" type="slidenum">
              <a:rPr lang="en-US" dirty="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0" name="Rectangle 4608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46092" name="Rectangle 4609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6082" name="Title 1">
            <a:extLst>
              <a:ext uri="{FF2B5EF4-FFF2-40B4-BE49-F238E27FC236}">
                <a16:creationId xmlns:a16="http://schemas.microsoft.com/office/drawing/2014/main" id="{AE9269A0-E0E6-4FF7-8820-92B992ED1691}"/>
              </a:ext>
            </a:extLst>
          </p:cNvPr>
          <p:cNvSpPr>
            <a:spLocks noGrp="1"/>
          </p:cNvSpPr>
          <p:nvPr>
            <p:ph type="title"/>
          </p:nvPr>
        </p:nvSpPr>
        <p:spPr>
          <a:xfrm>
            <a:off x="369277" y="516835"/>
            <a:ext cx="2313633" cy="5772840"/>
          </a:xfrm>
        </p:spPr>
        <p:txBody>
          <a:bodyPr anchor="ctr">
            <a:normAutofit/>
          </a:bodyPr>
          <a:lstStyle/>
          <a:p>
            <a:pPr fontAlgn="auto">
              <a:spcBef>
                <a:spcPts val="1200"/>
              </a:spcBef>
              <a:spcAft>
                <a:spcPts val="1200"/>
              </a:spcAft>
              <a:defRPr/>
            </a:pPr>
            <a:r>
              <a:rPr lang="en-US" altLang="en-US" sz="2900" b="1" dirty="0">
                <a:solidFill>
                  <a:srgbClr val="FFFFFF"/>
                </a:solidFill>
                <a:latin typeface="Times New Roman" panose="02020603050405020304" pitchFamily="18" charset="0"/>
                <a:ea typeface="ＭＳ Ｐゴシック"/>
                <a:cs typeface="Times New Roman" panose="02020603050405020304" pitchFamily="18" charset="0"/>
              </a:rPr>
              <a:t>Electronic Submission Process Tips/Updates</a:t>
            </a:r>
            <a:endParaRPr lang="en-US" sz="2900" dirty="0">
              <a:solidFill>
                <a:srgbClr val="FFFFFF"/>
              </a:solidFill>
              <a:latin typeface="Times New Roman" panose="02020603050405020304" pitchFamily="18" charset="0"/>
              <a:cs typeface="Times New Roman" panose="02020603050405020304" pitchFamily="18" charset="0"/>
            </a:endParaRPr>
          </a:p>
        </p:txBody>
      </p:sp>
      <p:sp>
        <p:nvSpPr>
          <p:cNvPr id="46094" name="Rectangle 4609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6084" name="Slide Number Placeholder 1">
            <a:extLst>
              <a:ext uri="{FF2B5EF4-FFF2-40B4-BE49-F238E27FC236}">
                <a16:creationId xmlns:a16="http://schemas.microsoft.com/office/drawing/2014/main" id="{37AD4C44-C96D-429C-B727-B6050EB30E25}"/>
              </a:ext>
            </a:extLst>
          </p:cNvPr>
          <p:cNvSpPr>
            <a:spLocks noGrp="1" noChangeArrowheads="1"/>
          </p:cNvSpPr>
          <p:nvPr>
            <p:ph type="sldNum" sz="quarter" idx="12"/>
          </p:nvPr>
        </p:nvSpPr>
        <p:spPr bwMode="auto">
          <a:xfrm>
            <a:off x="7592291" y="6459785"/>
            <a:ext cx="8170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3653E5BA-DE53-4F64-A8D2-27F60967D889}" type="slidenum">
              <a:rPr lang="en-US" altLang="en-US">
                <a:solidFill>
                  <a:schemeClr val="tx2"/>
                </a:solidFill>
                <a:latin typeface="Times New Roman" panose="02020603050405020304" pitchFamily="18" charset="0"/>
                <a:ea typeface="ＭＳ Ｐゴシック" panose="020B0600070205080204" pitchFamily="34" charset="-128"/>
              </a:rPr>
              <a:pPr fontAlgn="base">
                <a:spcBef>
                  <a:spcPct val="0"/>
                </a:spcBef>
                <a:spcAft>
                  <a:spcPts val="600"/>
                </a:spcAft>
              </a:pPr>
              <a:t>35</a:t>
            </a:fld>
            <a:endParaRPr lang="en-US" altLang="en-US" dirty="0">
              <a:solidFill>
                <a:schemeClr val="tx2"/>
              </a:solidFill>
              <a:latin typeface="Times New Roman" panose="02020603050405020304" pitchFamily="18" charset="0"/>
              <a:ea typeface="ＭＳ Ｐゴシック" panose="020B0600070205080204" pitchFamily="34" charset="-128"/>
            </a:endParaRPr>
          </a:p>
        </p:txBody>
      </p:sp>
      <p:graphicFrame>
        <p:nvGraphicFramePr>
          <p:cNvPr id="46086" name="Content Placeholder 2">
            <a:extLst>
              <a:ext uri="{FF2B5EF4-FFF2-40B4-BE49-F238E27FC236}">
                <a16:creationId xmlns:a16="http://schemas.microsoft.com/office/drawing/2014/main" id="{9D5392E7-C0BB-8A95-D5B8-820126B1A460}"/>
              </a:ext>
            </a:extLst>
          </p:cNvPr>
          <p:cNvGraphicFramePr>
            <a:graphicFrameLocks noGrp="1"/>
          </p:cNvGraphicFramePr>
          <p:nvPr>
            <p:ph idx="1"/>
            <p:extLst>
              <p:ext uri="{D42A27DB-BD31-4B8C-83A1-F6EECF244321}">
                <p14:modId xmlns:p14="http://schemas.microsoft.com/office/powerpoint/2010/main" val="3682045220"/>
              </p:ext>
            </p:extLst>
          </p:nvPr>
        </p:nvGraphicFramePr>
        <p:xfrm>
          <a:off x="3373132" y="234650"/>
          <a:ext cx="5561242" cy="632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4" name="Rectangle 47113">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6" name="Title 1">
            <a:extLst>
              <a:ext uri="{FF2B5EF4-FFF2-40B4-BE49-F238E27FC236}">
                <a16:creationId xmlns:a16="http://schemas.microsoft.com/office/drawing/2014/main" id="{DA31D398-1E7D-4E73-A9B9-0A95E2C72CC1}"/>
              </a:ext>
            </a:extLst>
          </p:cNvPr>
          <p:cNvSpPr>
            <a:spLocks noGrp="1"/>
          </p:cNvSpPr>
          <p:nvPr>
            <p:ph type="title"/>
          </p:nvPr>
        </p:nvSpPr>
        <p:spPr>
          <a:xfrm>
            <a:off x="6132909" y="634946"/>
            <a:ext cx="2529396" cy="5055904"/>
          </a:xfrm>
        </p:spPr>
        <p:txBody>
          <a:bodyPr anchor="ctr">
            <a:normAutofit/>
          </a:bodyPr>
          <a:lstStyle/>
          <a:p>
            <a:pPr fontAlgn="auto">
              <a:spcAft>
                <a:spcPts val="0"/>
              </a:spcAft>
              <a:defRPr/>
            </a:pPr>
            <a:r>
              <a:rPr lang="en-US" altLang="en-US" sz="3700" b="1" dirty="0">
                <a:latin typeface="Times New Roman"/>
                <a:ea typeface="ＭＳ Ｐゴシック"/>
                <a:cs typeface="Times New Roman"/>
              </a:rPr>
              <a:t>Electronic Submission Process Tips</a:t>
            </a:r>
          </a:p>
        </p:txBody>
      </p:sp>
      <p:cxnSp>
        <p:nvCxnSpPr>
          <p:cNvPr id="47116" name="Straight Connector 47115">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118" name="Rectangle 47117">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7120" name="Rectangle 47119">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7110" name="Content Placeholder 2">
            <a:extLst>
              <a:ext uri="{FF2B5EF4-FFF2-40B4-BE49-F238E27FC236}">
                <a16:creationId xmlns:a16="http://schemas.microsoft.com/office/drawing/2014/main" id="{40969D90-AA8C-1FAD-E47B-9C0827027DCC}"/>
              </a:ext>
            </a:extLst>
          </p:cNvPr>
          <p:cNvGraphicFramePr>
            <a:graphicFrameLocks noGrp="1"/>
          </p:cNvGraphicFramePr>
          <p:nvPr>
            <p:ph idx="1"/>
            <p:extLst>
              <p:ext uri="{D42A27DB-BD31-4B8C-83A1-F6EECF244321}">
                <p14:modId xmlns:p14="http://schemas.microsoft.com/office/powerpoint/2010/main" val="1263596382"/>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DB396A0-FCF0-C883-8630-0DA3060EC93C}"/>
              </a:ext>
            </a:extLst>
          </p:cNvPr>
          <p:cNvSpPr>
            <a:spLocks noGrp="1"/>
          </p:cNvSpPr>
          <p:nvPr>
            <p:ph type="sldNum" sz="quarter" idx="12"/>
          </p:nvPr>
        </p:nvSpPr>
        <p:spPr/>
        <p:txBody>
          <a:bodyPr/>
          <a:lstStyle/>
          <a:p>
            <a:fld id="{8E75EF7F-F8BA-4738-89CD-A97909FC6BBE}" type="slidenum">
              <a:rPr lang="en-US" dirty="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3F4A-A4C3-9186-AE55-C1BB4E75F8C0}"/>
              </a:ext>
            </a:extLst>
          </p:cNvPr>
          <p:cNvSpPr>
            <a:spLocks noGrp="1"/>
          </p:cNvSpPr>
          <p:nvPr>
            <p:ph type="title"/>
          </p:nvPr>
        </p:nvSpPr>
        <p:spPr>
          <a:xfrm>
            <a:off x="822960" y="286605"/>
            <a:ext cx="7543800" cy="1009535"/>
          </a:xfrm>
        </p:spPr>
        <p:txBody>
          <a:bodyPr>
            <a:normAutofit/>
          </a:bodyPr>
          <a:lstStyle/>
          <a:p>
            <a:pPr algn="ctr"/>
            <a:r>
              <a:rPr lang="en-US" sz="4000" b="1" dirty="0">
                <a:latin typeface="Times New Roman"/>
                <a:cs typeface="Times New Roman"/>
              </a:rPr>
              <a:t>Past SCIF Recipient's</a:t>
            </a:r>
          </a:p>
        </p:txBody>
      </p:sp>
      <p:pic>
        <p:nvPicPr>
          <p:cNvPr id="5" name="Content Placeholder 4" descr="Company name&#10;&#10;Description automatically generated">
            <a:extLst>
              <a:ext uri="{FF2B5EF4-FFF2-40B4-BE49-F238E27FC236}">
                <a16:creationId xmlns:a16="http://schemas.microsoft.com/office/drawing/2014/main" id="{332C94FA-B170-8F66-384C-685EEFBB9E6E}"/>
              </a:ext>
            </a:extLst>
          </p:cNvPr>
          <p:cNvPicPr>
            <a:picLocks noGrp="1" noChangeAspect="1"/>
          </p:cNvPicPr>
          <p:nvPr>
            <p:ph idx="1"/>
          </p:nvPr>
        </p:nvPicPr>
        <p:blipFill>
          <a:blip r:embed="rId2"/>
          <a:stretch>
            <a:fillRect/>
          </a:stretch>
        </p:blipFill>
        <p:spPr>
          <a:xfrm>
            <a:off x="822960" y="1491449"/>
            <a:ext cx="7543800" cy="4377539"/>
          </a:xfrm>
        </p:spPr>
      </p:pic>
      <p:sp>
        <p:nvSpPr>
          <p:cNvPr id="3" name="Slide Number Placeholder 2">
            <a:extLst>
              <a:ext uri="{FF2B5EF4-FFF2-40B4-BE49-F238E27FC236}">
                <a16:creationId xmlns:a16="http://schemas.microsoft.com/office/drawing/2014/main" id="{0A386D8E-8D63-5B1A-6EC3-C59125BF89FB}"/>
              </a:ext>
            </a:extLst>
          </p:cNvPr>
          <p:cNvSpPr>
            <a:spLocks noGrp="1"/>
          </p:cNvSpPr>
          <p:nvPr>
            <p:ph type="sldNum" sz="quarter" idx="12"/>
          </p:nvPr>
        </p:nvSpPr>
        <p:spPr/>
        <p:txBody>
          <a:bodyPr/>
          <a:lstStyle/>
          <a:p>
            <a:fld id="{8E75EF7F-F8BA-4738-89CD-A97909FC6BBE}" type="slidenum">
              <a:rPr lang="en-US" dirty="0"/>
              <a:t>37</a:t>
            </a:fld>
            <a:endParaRPr lang="en-US" dirty="0"/>
          </a:p>
        </p:txBody>
      </p:sp>
    </p:spTree>
    <p:extLst>
      <p:ext uri="{BB962C8B-B14F-4D97-AF65-F5344CB8AC3E}">
        <p14:creationId xmlns:p14="http://schemas.microsoft.com/office/powerpoint/2010/main" val="2706529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1860-9D8A-7F24-0F60-EBD9708396F0}"/>
              </a:ext>
            </a:extLst>
          </p:cNvPr>
          <p:cNvSpPr>
            <a:spLocks noGrp="1"/>
          </p:cNvSpPr>
          <p:nvPr>
            <p:ph type="title"/>
          </p:nvPr>
        </p:nvSpPr>
        <p:spPr>
          <a:xfrm>
            <a:off x="822960" y="286605"/>
            <a:ext cx="7543800" cy="1009536"/>
          </a:xfrm>
        </p:spPr>
        <p:txBody>
          <a:bodyPr>
            <a:normAutofit/>
          </a:bodyPr>
          <a:lstStyle/>
          <a:p>
            <a:pPr algn="ctr"/>
            <a:r>
              <a:rPr lang="en-US" sz="4000" b="1" dirty="0">
                <a:latin typeface="Times New Roman"/>
                <a:cs typeface="Times New Roman"/>
              </a:rPr>
              <a:t>Past SCIF Recipient's</a:t>
            </a:r>
            <a:endParaRPr lang="en-US" sz="4000" dirty="0">
              <a:latin typeface="Times New Roman"/>
              <a:ea typeface="Calibri Light"/>
              <a:cs typeface="Times New Roman"/>
            </a:endParaRPr>
          </a:p>
        </p:txBody>
      </p:sp>
      <p:pic>
        <p:nvPicPr>
          <p:cNvPr id="5" name="Content Placeholder 4" descr="A picture containing text&#10;&#10;Description automatically generated">
            <a:extLst>
              <a:ext uri="{FF2B5EF4-FFF2-40B4-BE49-F238E27FC236}">
                <a16:creationId xmlns:a16="http://schemas.microsoft.com/office/drawing/2014/main" id="{F4E48388-6494-021E-E22A-15509B800DD4}"/>
              </a:ext>
            </a:extLst>
          </p:cNvPr>
          <p:cNvPicPr>
            <a:picLocks noGrp="1" noChangeAspect="1"/>
          </p:cNvPicPr>
          <p:nvPr>
            <p:ph idx="1"/>
          </p:nvPr>
        </p:nvPicPr>
        <p:blipFill>
          <a:blip r:embed="rId2"/>
          <a:stretch>
            <a:fillRect/>
          </a:stretch>
        </p:blipFill>
        <p:spPr>
          <a:xfrm>
            <a:off x="822961" y="1417637"/>
            <a:ext cx="7543800" cy="4548157"/>
          </a:xfrm>
        </p:spPr>
      </p:pic>
      <p:sp>
        <p:nvSpPr>
          <p:cNvPr id="3" name="Slide Number Placeholder 2">
            <a:extLst>
              <a:ext uri="{FF2B5EF4-FFF2-40B4-BE49-F238E27FC236}">
                <a16:creationId xmlns:a16="http://schemas.microsoft.com/office/drawing/2014/main" id="{6F0E3E3F-E9E9-6515-D7CA-4C1A37C966F9}"/>
              </a:ext>
            </a:extLst>
          </p:cNvPr>
          <p:cNvSpPr>
            <a:spLocks noGrp="1"/>
          </p:cNvSpPr>
          <p:nvPr>
            <p:ph type="sldNum" sz="quarter" idx="12"/>
          </p:nvPr>
        </p:nvSpPr>
        <p:spPr/>
        <p:txBody>
          <a:bodyPr/>
          <a:lstStyle/>
          <a:p>
            <a:fld id="{8E75EF7F-F8BA-4738-89CD-A97909FC6BBE}" type="slidenum">
              <a:rPr lang="en-US" dirty="0"/>
              <a:t>38</a:t>
            </a:fld>
            <a:endParaRPr lang="en-US" dirty="0"/>
          </a:p>
        </p:txBody>
      </p:sp>
    </p:spTree>
    <p:extLst>
      <p:ext uri="{BB962C8B-B14F-4D97-AF65-F5344CB8AC3E}">
        <p14:creationId xmlns:p14="http://schemas.microsoft.com/office/powerpoint/2010/main" val="2556277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0E065C7-152E-4881-9A1A-79C828F1A247}"/>
              </a:ext>
            </a:extLst>
          </p:cNvPr>
          <p:cNvSpPr>
            <a:spLocks noGrp="1"/>
          </p:cNvSpPr>
          <p:nvPr>
            <p:ph type="title"/>
          </p:nvPr>
        </p:nvSpPr>
        <p:spPr>
          <a:xfrm>
            <a:off x="774538" y="376184"/>
            <a:ext cx="7730750" cy="1106387"/>
          </a:xfrm>
        </p:spPr>
        <p:txBody>
          <a:bodyPr vert="horz" lIns="91440" tIns="45720" rIns="91440" bIns="45720" rtlCol="0" anchor="b">
            <a:normAutofit/>
          </a:bodyPr>
          <a:lstStyle/>
          <a:p>
            <a:pPr algn="ctr">
              <a:defRPr/>
            </a:pPr>
            <a:r>
              <a:rPr lang="en-US" altLang="en-US" sz="4000" b="1" dirty="0">
                <a:latin typeface="Times New Roman"/>
                <a:cs typeface="Times New Roman"/>
              </a:rPr>
              <a:t>Additional Funding Programs</a:t>
            </a:r>
            <a:endParaRPr lang="en-US" sz="4000" b="1" dirty="0">
              <a:solidFill>
                <a:schemeClr val="tx1">
                  <a:lumMod val="75000"/>
                  <a:lumOff val="25000"/>
                </a:schemeClr>
              </a:solidFill>
              <a:latin typeface="Calibri Light" panose="020F0302020204030204"/>
              <a:ea typeface="Calibri Light" panose="020F0302020204030204"/>
              <a:cs typeface="Calibri Light" panose="020F0302020204030204"/>
            </a:endParaRPr>
          </a:p>
        </p:txBody>
      </p:sp>
      <p:sp>
        <p:nvSpPr>
          <p:cNvPr id="33797" name="Slide Number Placeholder 4">
            <a:extLst>
              <a:ext uri="{FF2B5EF4-FFF2-40B4-BE49-F238E27FC236}">
                <a16:creationId xmlns:a16="http://schemas.microsoft.com/office/drawing/2014/main" id="{545E1A83-809A-48C1-8FE6-AF8B41C6682C}"/>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ts val="600"/>
              </a:spcAft>
            </a:pPr>
            <a:fld id="{85D34B6D-3A8B-4F43-AE5A-5EFD57128786}" type="slidenum">
              <a:rPr lang="en-US" altLang="en-US">
                <a:solidFill>
                  <a:srgbClr val="FFFFFF"/>
                </a:solidFill>
                <a:latin typeface="+mn-lt"/>
              </a:rPr>
              <a:pPr defTabSz="914400" fontAlgn="base">
                <a:spcBef>
                  <a:spcPct val="0"/>
                </a:spcBef>
                <a:spcAft>
                  <a:spcPts val="600"/>
                </a:spcAft>
              </a:pPr>
              <a:t>39</a:t>
            </a:fld>
            <a:endParaRPr lang="en-US" altLang="en-US" dirty="0">
              <a:solidFill>
                <a:srgbClr val="FFFFFF"/>
              </a:solidFill>
              <a:latin typeface="+mn-lt"/>
            </a:endParaRPr>
          </a:p>
        </p:txBody>
      </p:sp>
      <p:sp>
        <p:nvSpPr>
          <p:cNvPr id="3" name="Title 1">
            <a:extLst>
              <a:ext uri="{FF2B5EF4-FFF2-40B4-BE49-F238E27FC236}">
                <a16:creationId xmlns:a16="http://schemas.microsoft.com/office/drawing/2014/main" id="{09E333C9-DBB0-4AF4-BB82-422745C4C621}"/>
              </a:ext>
            </a:extLst>
          </p:cNvPr>
          <p:cNvSpPr txBox="1">
            <a:spLocks/>
          </p:cNvSpPr>
          <p:nvPr/>
        </p:nvSpPr>
        <p:spPr>
          <a:xfrm>
            <a:off x="1969198" y="4676682"/>
            <a:ext cx="5332607" cy="68467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US" altLang="en-US" sz="4000" b="1" u="sng" dirty="0">
                <a:latin typeface="Times New Roman"/>
                <a:cs typeface="Times New Roman"/>
              </a:rPr>
              <a:t>Contract Opportunities</a:t>
            </a:r>
            <a:endParaRPr lang="en-US" sz="4000" b="1" u="sng" dirty="0">
              <a:latin typeface="Calibri Light" panose="020F0302020204030204"/>
              <a:cs typeface="Calibri Light" panose="020F0302020204030204"/>
            </a:endParaRPr>
          </a:p>
        </p:txBody>
      </p:sp>
      <p:sp>
        <p:nvSpPr>
          <p:cNvPr id="5" name="Content Placeholder 2">
            <a:extLst>
              <a:ext uri="{FF2B5EF4-FFF2-40B4-BE49-F238E27FC236}">
                <a16:creationId xmlns:a16="http://schemas.microsoft.com/office/drawing/2014/main" id="{87F2DE81-F152-4A10-939C-C9184EB72AC3}"/>
              </a:ext>
            </a:extLst>
          </p:cNvPr>
          <p:cNvSpPr txBox="1">
            <a:spLocks noChangeArrowheads="1"/>
          </p:cNvSpPr>
          <p:nvPr/>
        </p:nvSpPr>
        <p:spPr>
          <a:xfrm>
            <a:off x="1939542" y="5361032"/>
            <a:ext cx="5395399" cy="750921"/>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457200" algn="ctr" fontAlgn="auto">
              <a:spcBef>
                <a:spcPts val="600"/>
              </a:spcBef>
              <a:spcAft>
                <a:spcPts val="600"/>
              </a:spcAft>
              <a:buFont typeface="Wingdings" panose="05000000000000000000" pitchFamily="2" charset="2"/>
              <a:buChar char="v"/>
            </a:pPr>
            <a:r>
              <a:rPr lang="en-US" altLang="en-US" sz="1700" dirty="0"/>
              <a:t>Lead Hazard Reduction Program</a:t>
            </a:r>
            <a:endParaRPr lang="en-US" sz="1700" dirty="0">
              <a:ea typeface="Calibri" panose="020F0502020204030204"/>
              <a:cs typeface="Calibri" panose="020F0502020204030204"/>
            </a:endParaRPr>
          </a:p>
          <a:p>
            <a:pPr marL="274320" indent="-457200" algn="ctr">
              <a:spcBef>
                <a:spcPts val="600"/>
              </a:spcBef>
              <a:spcAft>
                <a:spcPts val="600"/>
              </a:spcAft>
              <a:buFont typeface="Wingdings" panose="05000000000000000000" pitchFamily="2" charset="2"/>
              <a:buChar char="v"/>
            </a:pPr>
            <a:r>
              <a:rPr lang="en-US" altLang="en-US" sz="1700" dirty="0"/>
              <a:t>Weatherization Program</a:t>
            </a:r>
            <a:endParaRPr lang="en-US" altLang="en-US" sz="1700" dirty="0">
              <a:ea typeface="Calibri" panose="020F0502020204030204"/>
              <a:cs typeface="Calibri"/>
            </a:endParaRPr>
          </a:p>
          <a:p>
            <a:pPr marL="0" indent="0" fontAlgn="auto">
              <a:spcBef>
                <a:spcPts val="600"/>
              </a:spcBef>
              <a:spcAft>
                <a:spcPts val="600"/>
              </a:spcAft>
              <a:buNone/>
            </a:pPr>
            <a:endParaRPr lang="en-US" altLang="en-US" sz="1700" dirty="0">
              <a:cs typeface="Calibri"/>
            </a:endParaRPr>
          </a:p>
        </p:txBody>
      </p:sp>
      <p:sp>
        <p:nvSpPr>
          <p:cNvPr id="6" name="Content Placeholder 2">
            <a:extLst>
              <a:ext uri="{FF2B5EF4-FFF2-40B4-BE49-F238E27FC236}">
                <a16:creationId xmlns:a16="http://schemas.microsoft.com/office/drawing/2014/main" id="{A97F7C99-3BE3-D8D7-E526-FCAFA4361A9A}"/>
              </a:ext>
            </a:extLst>
          </p:cNvPr>
          <p:cNvSpPr>
            <a:spLocks noGrp="1" noChangeArrowheads="1"/>
          </p:cNvSpPr>
          <p:nvPr>
            <p:ph sz="half" idx="1"/>
          </p:nvPr>
        </p:nvSpPr>
        <p:spPr>
          <a:xfrm>
            <a:off x="2168954" y="1731147"/>
            <a:ext cx="5527986" cy="3204838"/>
          </a:xfrm>
        </p:spPr>
        <p:txBody>
          <a:bodyPr vert="horz" lIns="0" tIns="45720" rIns="0" bIns="45720" rtlCol="0" anchor="t">
            <a:normAutofit/>
          </a:bodyPr>
          <a:lstStyle/>
          <a:p>
            <a:pPr marL="274320" indent="-457200">
              <a:spcBef>
                <a:spcPts val="600"/>
              </a:spcBef>
              <a:spcAft>
                <a:spcPts val="600"/>
              </a:spcAft>
              <a:buFont typeface="Wingdings" panose="05000000000000000000" pitchFamily="2" charset="2"/>
              <a:buChar char="v"/>
            </a:pPr>
            <a:r>
              <a:rPr lang="en-US" altLang="en-US" sz="1400" dirty="0"/>
              <a:t>Memphis Affordable Housing Trust Fund</a:t>
            </a:r>
            <a:endParaRPr lang="en-US" sz="1400" dirty="0"/>
          </a:p>
          <a:p>
            <a:pPr marL="274320" indent="-457200">
              <a:spcBef>
                <a:spcPts val="600"/>
              </a:spcBef>
              <a:spcAft>
                <a:spcPts val="600"/>
              </a:spcAft>
              <a:buFont typeface="Wingdings" panose="05000000000000000000" pitchFamily="2" charset="2"/>
              <a:buChar char="v"/>
            </a:pPr>
            <a:r>
              <a:rPr lang="en-US" altLang="en-US" sz="1400" dirty="0"/>
              <a:t>Neighborhood Economic Development Opportunities</a:t>
            </a:r>
            <a:endParaRPr lang="en-US" altLang="en-US" sz="1400" dirty="0">
              <a:cs typeface="Calibri"/>
            </a:endParaRPr>
          </a:p>
          <a:p>
            <a:pPr marL="274320" indent="-457200">
              <a:spcBef>
                <a:spcPts val="600"/>
              </a:spcBef>
              <a:spcAft>
                <a:spcPts val="600"/>
              </a:spcAft>
              <a:buFont typeface="Wingdings" panose="05000000000000000000" pitchFamily="2" charset="2"/>
              <a:buChar char="v"/>
            </a:pPr>
            <a:r>
              <a:rPr lang="en-US" altLang="en-US" sz="1400" dirty="0"/>
              <a:t>Multi-Family Housing Program/Affordable Rental</a:t>
            </a:r>
            <a:endParaRPr lang="en-US" altLang="en-US" sz="1400" dirty="0">
              <a:cs typeface="Calibri"/>
            </a:endParaRPr>
          </a:p>
          <a:p>
            <a:pPr marL="274320" indent="-457200">
              <a:spcBef>
                <a:spcPts val="600"/>
              </a:spcBef>
              <a:spcAft>
                <a:spcPts val="600"/>
              </a:spcAft>
              <a:buFont typeface="Wingdings" panose="05000000000000000000" pitchFamily="2" charset="2"/>
              <a:buChar char="v"/>
            </a:pPr>
            <a:r>
              <a:rPr lang="en-US" altLang="en-US" sz="1400" dirty="0"/>
              <a:t>Single-Family Housing Program/Affordable Home-Build</a:t>
            </a:r>
          </a:p>
          <a:p>
            <a:pPr marL="274320" indent="-457200">
              <a:spcBef>
                <a:spcPts val="600"/>
              </a:spcBef>
              <a:spcAft>
                <a:spcPts val="600"/>
              </a:spcAft>
              <a:buFont typeface="Wingdings" panose="05000000000000000000" pitchFamily="2" charset="2"/>
              <a:buChar char="v"/>
            </a:pPr>
            <a:r>
              <a:rPr lang="en-US" altLang="en-US" sz="1400" dirty="0"/>
              <a:t>HOME-ARP</a:t>
            </a:r>
          </a:p>
          <a:p>
            <a:pPr marL="274320" indent="-457200">
              <a:spcBef>
                <a:spcPts val="600"/>
              </a:spcBef>
              <a:spcAft>
                <a:spcPts val="600"/>
              </a:spcAft>
              <a:buFont typeface="Wingdings" panose="05000000000000000000" pitchFamily="2" charset="2"/>
              <a:buChar char="v"/>
            </a:pPr>
            <a:r>
              <a:rPr lang="en-US" altLang="en-US" sz="1400" dirty="0"/>
              <a:t>Community Collation Program (CCP)</a:t>
            </a:r>
          </a:p>
          <a:p>
            <a:pPr marL="274320" indent="-457200">
              <a:spcBef>
                <a:spcPts val="600"/>
              </a:spcBef>
              <a:spcAft>
                <a:spcPts val="600"/>
              </a:spcAft>
              <a:buFont typeface="Wingdings" panose="05000000000000000000" pitchFamily="2" charset="2"/>
              <a:buChar char="v"/>
            </a:pPr>
            <a:r>
              <a:rPr lang="en-US" altLang="en-US" sz="1400" dirty="0"/>
              <a:t>Neighborhood Economic Development Opportunity (NEDO)</a:t>
            </a:r>
          </a:p>
          <a:p>
            <a:pPr marL="274320" indent="-457200">
              <a:spcBef>
                <a:spcPts val="600"/>
              </a:spcBef>
              <a:spcAft>
                <a:spcPts val="600"/>
              </a:spcAft>
              <a:buFont typeface="Wingdings" panose="05000000000000000000" pitchFamily="2" charset="2"/>
              <a:buChar char="v"/>
            </a:pPr>
            <a:r>
              <a:rPr lang="en-US" altLang="en-US" sz="1400" dirty="0"/>
              <a:t>Middle Income </a:t>
            </a:r>
            <a:r>
              <a:rPr lang="en-US" altLang="en-US" sz="1400"/>
              <a:t>Pilot Program (MIP)</a:t>
            </a:r>
            <a:endParaRPr lang="en-US" altLang="en-US" sz="1400" dirty="0"/>
          </a:p>
          <a:p>
            <a:pPr marL="274320" indent="-457200">
              <a:spcBef>
                <a:spcPts val="600"/>
              </a:spcBef>
              <a:spcAft>
                <a:spcPts val="600"/>
              </a:spcAft>
              <a:buFont typeface="Wingdings" panose="05000000000000000000" pitchFamily="2" charset="2"/>
              <a:buChar char="v"/>
            </a:pPr>
            <a:endParaRPr lang="en-US" altLang="en-US" sz="1700" dirty="0"/>
          </a:p>
          <a:p>
            <a:pPr marL="274320" indent="-457200">
              <a:spcBef>
                <a:spcPts val="600"/>
              </a:spcBef>
              <a:spcAft>
                <a:spcPts val="600"/>
              </a:spcAft>
              <a:buFont typeface="Wingdings" panose="05000000000000000000" pitchFamily="2" charset="2"/>
              <a:buChar char="v"/>
            </a:pPr>
            <a:endParaRPr lang="en-US" altLang="en-US" sz="1700" dirty="0"/>
          </a:p>
          <a:p>
            <a:pPr marL="274320" indent="-457200">
              <a:spcBef>
                <a:spcPts val="600"/>
              </a:spcBef>
              <a:spcAft>
                <a:spcPts val="600"/>
              </a:spcAft>
              <a:buFont typeface="Wingdings" panose="05000000000000000000" pitchFamily="2" charset="2"/>
              <a:buChar char="v"/>
            </a:pPr>
            <a:endParaRPr lang="en-US" altLang="en-US" sz="1700" dirty="0"/>
          </a:p>
          <a:p>
            <a:pPr marL="274320" indent="-457200">
              <a:spcBef>
                <a:spcPts val="600"/>
              </a:spcBef>
              <a:spcAft>
                <a:spcPts val="600"/>
              </a:spcAft>
              <a:buFont typeface="Wingdings" panose="05000000000000000000" pitchFamily="2" charset="2"/>
              <a:buChar char="v"/>
            </a:pPr>
            <a:endParaRPr lang="en-US" altLang="en-US" sz="1700" dirty="0">
              <a:cs typeface="Calibri"/>
            </a:endParaRPr>
          </a:p>
          <a:p>
            <a:pPr marL="274320" indent="-457200">
              <a:spcBef>
                <a:spcPts val="600"/>
              </a:spcBef>
              <a:spcAft>
                <a:spcPts val="600"/>
              </a:spcAft>
              <a:buFont typeface="Calibri" panose="020F0502020204030204" pitchFamily="34" charset="0"/>
              <a:buChar char="§"/>
            </a:pPr>
            <a:endParaRPr lang="en-US" altLang="en-US" sz="1700" dirty="0">
              <a:cs typeface="Calibri"/>
            </a:endParaRPr>
          </a:p>
          <a:p>
            <a:pPr marL="274320" indent="-457200">
              <a:spcBef>
                <a:spcPts val="600"/>
              </a:spcBef>
              <a:spcAft>
                <a:spcPts val="600"/>
              </a:spcAft>
              <a:buFont typeface="Calibri" panose="020F0502020204030204" pitchFamily="34" charset="0"/>
              <a:buChar char="§"/>
            </a:pPr>
            <a:endParaRPr lang="en-US" altLang="en-US" sz="1700" dirty="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85" name="Straight Connector 11284">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276" name="Rectangle 11275">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 y="6400800"/>
            <a:ext cx="914161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278" name="Rectangle 11277">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4482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useBgFill="1">
        <p:nvSpPr>
          <p:cNvPr id="11280" name="Rectangle 1127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282" name="Rectangle 1128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85D31B8-FA41-4E7F-B4F3-9DF558CA280E}"/>
              </a:ext>
            </a:extLst>
          </p:cNvPr>
          <p:cNvSpPr>
            <a:spLocks noGrp="1"/>
          </p:cNvSpPr>
          <p:nvPr>
            <p:ph type="title"/>
          </p:nvPr>
        </p:nvSpPr>
        <p:spPr>
          <a:xfrm>
            <a:off x="369277" y="516835"/>
            <a:ext cx="2313633" cy="5772840"/>
          </a:xfrm>
        </p:spPr>
        <p:txBody>
          <a:bodyPr vert="horz" lIns="91440" tIns="45720" rIns="91440" bIns="45720" rtlCol="0" anchor="ctr">
            <a:normAutofit/>
          </a:bodyPr>
          <a:lstStyle/>
          <a:p>
            <a:pPr>
              <a:defRPr/>
            </a:pPr>
            <a:r>
              <a:rPr lang="en-US" sz="3100" b="1" dirty="0">
                <a:solidFill>
                  <a:srgbClr val="FFFFFF"/>
                </a:solidFill>
              </a:rPr>
              <a:t>Strategic Community Investment Funds (SCIF)</a:t>
            </a:r>
            <a:br>
              <a:rPr lang="en-US" sz="3100" b="1" dirty="0">
                <a:solidFill>
                  <a:srgbClr val="FFFFFF"/>
                </a:solidFill>
              </a:rPr>
            </a:br>
            <a:br>
              <a:rPr lang="en-US" sz="3100" b="1" dirty="0">
                <a:solidFill>
                  <a:srgbClr val="FFFFFF"/>
                </a:solidFill>
              </a:rPr>
            </a:br>
            <a:endParaRPr lang="en-US" sz="3100" b="1" dirty="0">
              <a:solidFill>
                <a:srgbClr val="FFFFFF"/>
              </a:solidFill>
            </a:endParaRPr>
          </a:p>
        </p:txBody>
      </p:sp>
      <p:sp>
        <p:nvSpPr>
          <p:cNvPr id="11284" name="Rectangle 1128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268" name="Slide Number Placeholder 2">
            <a:extLst>
              <a:ext uri="{FF2B5EF4-FFF2-40B4-BE49-F238E27FC236}">
                <a16:creationId xmlns:a16="http://schemas.microsoft.com/office/drawing/2014/main" id="{E1E31142-57EB-430E-B5AE-CB7EDCB3CE60}"/>
              </a:ext>
            </a:extLst>
          </p:cNvPr>
          <p:cNvSpPr>
            <a:spLocks noGrp="1" noChangeArrowheads="1"/>
          </p:cNvSpPr>
          <p:nvPr>
            <p:ph type="sldNum" sz="quarter" idx="12"/>
          </p:nvPr>
        </p:nvSpPr>
        <p:spPr bwMode="auto">
          <a:xfrm>
            <a:off x="7592291" y="6459785"/>
            <a:ext cx="8170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2EBA34E4-23BA-4F6D-90DF-4E5E01A7CFA6}" type="slidenum">
              <a:rPr lang="en-US" altLang="en-US">
                <a:solidFill>
                  <a:schemeClr val="tx2"/>
                </a:solidFill>
                <a:latin typeface="+mn-lt"/>
              </a:rPr>
              <a:pPr eaLnBrk="1" fontAlgn="base" hangingPunct="1">
                <a:spcBef>
                  <a:spcPct val="0"/>
                </a:spcBef>
                <a:spcAft>
                  <a:spcPts val="600"/>
                </a:spcAft>
              </a:pPr>
              <a:t>4</a:t>
            </a:fld>
            <a:endParaRPr lang="en-US" altLang="en-US" dirty="0">
              <a:solidFill>
                <a:schemeClr val="tx2"/>
              </a:solidFill>
              <a:latin typeface="+mn-lt"/>
            </a:endParaRPr>
          </a:p>
        </p:txBody>
      </p:sp>
      <p:sp>
        <p:nvSpPr>
          <p:cNvPr id="5" name="Rectangle 3">
            <a:extLst>
              <a:ext uri="{FF2B5EF4-FFF2-40B4-BE49-F238E27FC236}">
                <a16:creationId xmlns:a16="http://schemas.microsoft.com/office/drawing/2014/main" id="{85A6C66E-7DA7-BEF6-F2F3-1FB033B74A5F}"/>
              </a:ext>
            </a:extLst>
          </p:cNvPr>
          <p:cNvSpPr>
            <a:spLocks noGrp="1" noChangeArrowheads="1"/>
          </p:cNvSpPr>
          <p:nvPr>
            <p:ph sz="half" idx="1"/>
          </p:nvPr>
        </p:nvSpPr>
        <p:spPr>
          <a:xfrm>
            <a:off x="3403119" y="1150268"/>
            <a:ext cx="5607716" cy="4602461"/>
          </a:xfrm>
        </p:spPr>
        <p:txBody>
          <a:bodyPr vert="horz" lIns="0" tIns="45720" rIns="0" bIns="45720" rtlCol="0" anchor="t">
            <a:normAutofit fontScale="70000" lnSpcReduction="20000"/>
          </a:bodyPr>
          <a:lstStyle/>
          <a:p>
            <a:pPr marL="90170" indent="-90170">
              <a:buFont typeface="Wingdings" panose="020F0502020204030204" pitchFamily="34" charset="0"/>
              <a:buChar char="v"/>
            </a:pPr>
            <a:r>
              <a:rPr lang="en-US" sz="2600" dirty="0">
                <a:latin typeface="Times New Roman"/>
                <a:ea typeface="ＭＳ Ｐゴシック"/>
                <a:cs typeface="Times New Roman"/>
              </a:rPr>
              <a:t> FY26 (July 1, 2025 – June 30, 2026)</a:t>
            </a:r>
          </a:p>
          <a:p>
            <a:pPr marL="90170" indent="-90170">
              <a:buFont typeface="Wingdings" panose="020F0502020204030204" pitchFamily="34" charset="0"/>
              <a:buChar char="v"/>
            </a:pPr>
            <a:r>
              <a:rPr lang="en-US" altLang="en-US" sz="2600" dirty="0">
                <a:latin typeface="Times New Roman"/>
                <a:ea typeface="ＭＳ Ｐゴシック"/>
                <a:cs typeface="Times New Roman"/>
              </a:rPr>
              <a:t>Competitive Funding Process</a:t>
            </a:r>
            <a:endParaRPr lang="en-US" sz="2600" dirty="0">
              <a:latin typeface="Times New Roman"/>
              <a:ea typeface="ＭＳ Ｐゴシック"/>
              <a:cs typeface="Times New Roman"/>
            </a:endParaRPr>
          </a:p>
          <a:p>
            <a:pPr marL="90170" indent="-90170">
              <a:buFont typeface="Wingdings" panose="020F0502020204030204" pitchFamily="34" charset="0"/>
              <a:buChar char="v"/>
            </a:pPr>
            <a:r>
              <a:rPr lang="en-US" altLang="en-US" sz="2600" dirty="0">
                <a:latin typeface="Times New Roman"/>
                <a:ea typeface="ＭＳ Ｐゴシック"/>
                <a:cs typeface="Times New Roman"/>
              </a:rPr>
              <a:t> Application and selection process consistent and clear.</a:t>
            </a:r>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dirty="0">
                <a:latin typeface="Times New Roman"/>
                <a:ea typeface="ＭＳ Ｐゴシック"/>
                <a:cs typeface="Times New Roman"/>
              </a:rPr>
              <a:t> Available for projects benefiting low/mod persons.  </a:t>
            </a:r>
          </a:p>
          <a:p>
            <a:pPr marL="90170" indent="-90170">
              <a:buFont typeface="Wingdings" panose="020F0502020204030204" pitchFamily="34" charset="0"/>
              <a:buChar char="v"/>
            </a:pPr>
            <a:r>
              <a:rPr lang="en-US" altLang="en-US" sz="2600" dirty="0">
                <a:latin typeface="Times New Roman"/>
                <a:ea typeface="ＭＳ Ｐゴシック"/>
                <a:cs typeface="Times New Roman"/>
              </a:rPr>
              <a:t> Consolidated Plan Alignment (Priorities/Goals)</a:t>
            </a:r>
          </a:p>
          <a:p>
            <a:pPr marL="90170" indent="-90170">
              <a:buFont typeface="Wingdings" panose="020F0502020204030204" pitchFamily="34" charset="0"/>
              <a:buChar char="v"/>
            </a:pPr>
            <a:r>
              <a:rPr lang="en-US" altLang="en-US" sz="2600" dirty="0">
                <a:latin typeface="Times New Roman"/>
                <a:ea typeface="ＭＳ Ｐゴシック"/>
                <a:cs typeface="Times New Roman"/>
              </a:rPr>
              <a:t> </a:t>
            </a:r>
            <a:r>
              <a:rPr lang="en-US" altLang="en-US" sz="2600" dirty="0">
                <a:solidFill>
                  <a:schemeClr val="tx1"/>
                </a:solidFill>
                <a:latin typeface="Times New Roman"/>
                <a:ea typeface="ＭＳ Ｐゴシック"/>
                <a:cs typeface="Times New Roman"/>
              </a:rPr>
              <a:t>Threshold Requirements MUST b</a:t>
            </a:r>
            <a:r>
              <a:rPr lang="en-US" altLang="en-US" sz="2600" dirty="0">
                <a:latin typeface="Times New Roman"/>
                <a:ea typeface="ＭＳ Ｐゴシック"/>
                <a:cs typeface="Times New Roman"/>
              </a:rPr>
              <a:t>e met. </a:t>
            </a:r>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dirty="0">
                <a:latin typeface="Times New Roman"/>
                <a:ea typeface="ＭＳ Ｐゴシック"/>
                <a:cs typeface="Times New Roman"/>
              </a:rPr>
              <a:t> Deficient applications will not be considered for review.</a:t>
            </a:r>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90170" indent="-90170">
              <a:buFont typeface="Wingdings" panose="020F0502020204030204" pitchFamily="34" charset="0"/>
              <a:buChar char="v"/>
            </a:pPr>
            <a:r>
              <a:rPr lang="en-US" altLang="en-US" sz="2600" dirty="0">
                <a:latin typeface="Times New Roman"/>
                <a:ea typeface="ＭＳ Ｐゴシック"/>
                <a:cs typeface="Times New Roman"/>
              </a:rPr>
              <a:t> Cash Reimbursement. </a:t>
            </a:r>
            <a:r>
              <a:rPr lang="en-US" altLang="en-US" sz="2600" b="1" dirty="0">
                <a:latin typeface="Times New Roman"/>
                <a:ea typeface="ＭＳ Ｐゴシック"/>
                <a:cs typeface="Times New Roman"/>
              </a:rPr>
              <a:t>Monthly invoices requested.</a:t>
            </a:r>
          </a:p>
          <a:p>
            <a:pPr marL="90170" indent="-90170">
              <a:buFont typeface="Wingdings" panose="020F0502020204030204" pitchFamily="34" charset="0"/>
              <a:buChar char="v"/>
            </a:pPr>
            <a:r>
              <a:rPr lang="en-US" altLang="en-US" sz="2600" dirty="0">
                <a:latin typeface="Times New Roman"/>
                <a:ea typeface="ＭＳ Ｐゴシック"/>
                <a:cs typeface="Times New Roman"/>
              </a:rPr>
              <a:t> City of Memphis Insurance Requirements</a:t>
            </a:r>
          </a:p>
          <a:p>
            <a:pPr marL="90170" indent="-90170">
              <a:buFont typeface="Wingdings" panose="020F0502020204030204" pitchFamily="34" charset="0"/>
              <a:buChar char="v"/>
            </a:pPr>
            <a:r>
              <a:rPr lang="en-US" altLang="en-US" sz="2600" dirty="0">
                <a:latin typeface="Times New Roman"/>
                <a:ea typeface="ＭＳ Ｐゴシック"/>
                <a:cs typeface="Times New Roman"/>
              </a:rPr>
              <a:t> Funds Awarded </a:t>
            </a:r>
            <a:endParaRPr lang="en-US" altLang="en-US"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382270" lvl="1" indent="-182245">
              <a:buFont typeface="Wingdings" panose="05000000000000000000" pitchFamily="2" charset="2"/>
              <a:buChar char="§"/>
            </a:pPr>
            <a:r>
              <a:rPr lang="en-US" altLang="en-US" sz="1900" dirty="0">
                <a:latin typeface="Times New Roman"/>
                <a:ea typeface="ＭＳ Ｐゴシック"/>
                <a:cs typeface="Times New Roman"/>
              </a:rPr>
              <a:t>Eligible Nonprofit Organizations.</a:t>
            </a:r>
          </a:p>
          <a:p>
            <a:pPr marL="382270" lvl="1" indent="-182245">
              <a:buFont typeface="Wingdings" panose="05000000000000000000" pitchFamily="2" charset="2"/>
              <a:buChar char="§"/>
            </a:pPr>
            <a:r>
              <a:rPr lang="en-US" altLang="en-US" sz="1900" dirty="0">
                <a:latin typeface="Times New Roman"/>
                <a:ea typeface="ＭＳ Ｐゴシック"/>
                <a:cs typeface="Times New Roman"/>
              </a:rPr>
              <a:t>For community development and service programs.</a:t>
            </a:r>
          </a:p>
          <a:p>
            <a:pPr marL="382270" lvl="1" indent="-182245">
              <a:buFont typeface="Wingdings" panose="05000000000000000000" pitchFamily="2" charset="2"/>
              <a:buChar char="§"/>
            </a:pPr>
            <a:r>
              <a:rPr lang="en-US" altLang="en-US" sz="1900" dirty="0">
                <a:latin typeface="Times New Roman"/>
                <a:ea typeface="ＭＳ Ｐゴシック"/>
                <a:cs typeface="Times New Roman"/>
              </a:rPr>
              <a:t>Applications must ha</a:t>
            </a:r>
            <a:r>
              <a:rPr lang="en-US" altLang="en-US" sz="1900" dirty="0">
                <a:solidFill>
                  <a:schemeClr val="tx1"/>
                </a:solidFill>
                <a:latin typeface="Times New Roman"/>
                <a:ea typeface="ＭＳ Ｐゴシック"/>
                <a:cs typeface="Times New Roman"/>
              </a:rPr>
              <a:t>ve a minimum score of 75 to be considered.</a:t>
            </a:r>
          </a:p>
          <a:p>
            <a:pPr marL="0" indent="0">
              <a:buNone/>
            </a:pPr>
            <a:endParaRPr lang="en-US" altLang="en-US" sz="1800" dirty="0">
              <a:latin typeface="Times New Roman"/>
              <a:ea typeface="ＭＳ Ｐゴシック"/>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7" name="Rectangle 75">
            <a:extLst>
              <a:ext uri="{FF2B5EF4-FFF2-40B4-BE49-F238E27FC236}">
                <a16:creationId xmlns:a16="http://schemas.microsoft.com/office/drawing/2014/main" id="{D3F00AEE-431D-494F-88C1-EC58DFF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0188" name="Rectangle 77">
            <a:extLst>
              <a:ext uri="{FF2B5EF4-FFF2-40B4-BE49-F238E27FC236}">
                <a16:creationId xmlns:a16="http://schemas.microsoft.com/office/drawing/2014/main" id="{CDAB6AAC-029F-41DE-BE2F-A9D439D2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50189" name="Straight Connector 79">
            <a:extLst>
              <a:ext uri="{FF2B5EF4-FFF2-40B4-BE49-F238E27FC236}">
                <a16:creationId xmlns:a16="http://schemas.microsoft.com/office/drawing/2014/main" id="{48CAA1E7-B772-4FC1-9062-39237998D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190" name="Rectangle 81">
            <a:extLst>
              <a:ext uri="{FF2B5EF4-FFF2-40B4-BE49-F238E27FC236}">
                <a16:creationId xmlns:a16="http://schemas.microsoft.com/office/drawing/2014/main" id="{CC90B2FC-5754-43E9-B9FA-D0B9A6B20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78" name="Rectangle 3">
            <a:extLst>
              <a:ext uri="{FF2B5EF4-FFF2-40B4-BE49-F238E27FC236}">
                <a16:creationId xmlns:a16="http://schemas.microsoft.com/office/drawing/2014/main" id="{FE43221F-E773-4467-8A0E-E6F4BF35D29F}"/>
              </a:ext>
            </a:extLst>
          </p:cNvPr>
          <p:cNvSpPr>
            <a:spLocks noGrp="1"/>
          </p:cNvSpPr>
          <p:nvPr>
            <p:ph type="title"/>
          </p:nvPr>
        </p:nvSpPr>
        <p:spPr>
          <a:xfrm>
            <a:off x="245732" y="2187071"/>
            <a:ext cx="2485276" cy="2182518"/>
          </a:xfrm>
        </p:spPr>
        <p:txBody>
          <a:bodyPr vert="horz" lIns="91440" tIns="45720" rIns="91440" bIns="45720" rtlCol="0" anchor="b">
            <a:noAutofit/>
          </a:bodyPr>
          <a:lstStyle/>
          <a:p>
            <a:pPr algn="ctr" fontAlgn="auto">
              <a:spcAft>
                <a:spcPts val="0"/>
              </a:spcAft>
              <a:defRPr/>
            </a:pPr>
            <a:r>
              <a:rPr lang="en-US" altLang="en-US" sz="4400" b="1" dirty="0">
                <a:solidFill>
                  <a:schemeClr val="tx1">
                    <a:lumMod val="85000"/>
                    <a:lumOff val="15000"/>
                  </a:schemeClr>
                </a:solidFill>
                <a:latin typeface="Times New Roman"/>
                <a:cs typeface="Times New Roman"/>
              </a:rPr>
              <a:t>ASK</a:t>
            </a:r>
            <a:r>
              <a:rPr lang="en-US" altLang="en-US" sz="4400" b="1" dirty="0">
                <a:solidFill>
                  <a:schemeClr val="tx1">
                    <a:lumMod val="85000"/>
                    <a:lumOff val="15000"/>
                  </a:schemeClr>
                </a:solidFill>
              </a:rPr>
              <a:t> </a:t>
            </a:r>
            <a:br>
              <a:rPr lang="en-US" altLang="en-US" sz="4400" b="1" dirty="0"/>
            </a:br>
            <a:br>
              <a:rPr lang="en-US" altLang="en-US" sz="4400" b="1" dirty="0"/>
            </a:br>
            <a:r>
              <a:rPr lang="en-US" altLang="en-US" sz="4400" b="1" dirty="0">
                <a:solidFill>
                  <a:schemeClr val="tx1">
                    <a:lumMod val="85000"/>
                    <a:lumOff val="15000"/>
                  </a:schemeClr>
                </a:solidFill>
                <a:latin typeface="Times New Roman"/>
                <a:cs typeface="Times New Roman"/>
              </a:rPr>
              <a:t>THE</a:t>
            </a:r>
            <a:br>
              <a:rPr lang="en-US" altLang="en-US" sz="4400" b="1" dirty="0">
                <a:latin typeface="Times New Roman"/>
              </a:rPr>
            </a:br>
            <a:br>
              <a:rPr lang="en-US" altLang="en-US" sz="4400" b="1" dirty="0">
                <a:latin typeface="Times New Roman"/>
              </a:rPr>
            </a:br>
            <a:r>
              <a:rPr lang="en-US" altLang="en-US" sz="4400" b="1" dirty="0">
                <a:solidFill>
                  <a:schemeClr val="tx1">
                    <a:lumMod val="85000"/>
                    <a:lumOff val="15000"/>
                  </a:schemeClr>
                </a:solidFill>
                <a:latin typeface="Times New Roman"/>
                <a:cs typeface="Times New Roman"/>
              </a:rPr>
              <a:t> PANEL</a:t>
            </a:r>
          </a:p>
        </p:txBody>
      </p:sp>
      <p:sp>
        <p:nvSpPr>
          <p:cNvPr id="77" name="TextBox 76">
            <a:extLst>
              <a:ext uri="{FF2B5EF4-FFF2-40B4-BE49-F238E27FC236}">
                <a16:creationId xmlns:a16="http://schemas.microsoft.com/office/drawing/2014/main" id="{1ED2A984-3D80-4825-9E72-5EDD5DBB042C}"/>
              </a:ext>
            </a:extLst>
          </p:cNvPr>
          <p:cNvSpPr txBox="1"/>
          <p:nvPr/>
        </p:nvSpPr>
        <p:spPr>
          <a:xfrm>
            <a:off x="540813" y="5718620"/>
            <a:ext cx="2933865" cy="61569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eaLnBrk="1" hangingPunct="1">
              <a:lnSpc>
                <a:spcPct val="90000"/>
              </a:lnSpc>
              <a:spcBef>
                <a:spcPts val="1200"/>
              </a:spcBef>
              <a:spcAft>
                <a:spcPts val="200"/>
              </a:spcAft>
              <a:buClr>
                <a:schemeClr val="accent1"/>
              </a:buClr>
              <a:buSzPct val="100000"/>
            </a:pPr>
            <a:r>
              <a:rPr lang="en-US" sz="1200" b="1" spc="200" dirty="0">
                <a:solidFill>
                  <a:srgbClr val="FF0000"/>
                </a:solidFill>
                <a:latin typeface="Times New Roman"/>
                <a:cs typeface="Times New Roman"/>
              </a:rPr>
              <a:t>Program related questions should be directed to the respective program staff. </a:t>
            </a:r>
          </a:p>
        </p:txBody>
      </p:sp>
      <p:sp>
        <p:nvSpPr>
          <p:cNvPr id="50191" name="Rectangle 83">
            <a:extLst>
              <a:ext uri="{FF2B5EF4-FFF2-40B4-BE49-F238E27FC236}">
                <a16:creationId xmlns:a16="http://schemas.microsoft.com/office/drawing/2014/main" id="{9C047C1F-3D26-4A7E-9062-9190DB1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92" name="Rectangle 85">
            <a:extLst>
              <a:ext uri="{FF2B5EF4-FFF2-40B4-BE49-F238E27FC236}">
                <a16:creationId xmlns:a16="http://schemas.microsoft.com/office/drawing/2014/main" id="{0BC35EC2-C14F-497A-9E1C-D9E83016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193" name="Straight Connector 87">
            <a:extLst>
              <a:ext uri="{FF2B5EF4-FFF2-40B4-BE49-F238E27FC236}">
                <a16:creationId xmlns:a16="http://schemas.microsoft.com/office/drawing/2014/main" id="{F79AE2A0-0689-4CEA-B92C-1F56FAD69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0194" name="Rectangle 89">
            <a:extLst>
              <a:ext uri="{FF2B5EF4-FFF2-40B4-BE49-F238E27FC236}">
                <a16:creationId xmlns:a16="http://schemas.microsoft.com/office/drawing/2014/main" id="{F25B651D-AB52-44B4-9F7B-DC23F5A7E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0195" name="Rectangle 91">
            <a:extLst>
              <a:ext uri="{FF2B5EF4-FFF2-40B4-BE49-F238E27FC236}">
                <a16:creationId xmlns:a16="http://schemas.microsoft.com/office/drawing/2014/main" id="{B2857A16-A25E-49D3-A064-B19068C5A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0180" name="Slide Number Placeholder 1">
            <a:extLst>
              <a:ext uri="{FF2B5EF4-FFF2-40B4-BE49-F238E27FC236}">
                <a16:creationId xmlns:a16="http://schemas.microsoft.com/office/drawing/2014/main" id="{3637E831-C8A3-4333-9D53-E49F3EF3830A}"/>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88F53DE0-A250-4740-A41E-590A1F8BE425}" type="slidenum">
              <a:rPr lang="en-US" altLang="en-US">
                <a:solidFill>
                  <a:srgbClr val="FFFFFF"/>
                </a:solidFill>
                <a:latin typeface="+mn-lt"/>
              </a:rPr>
              <a:pPr eaLnBrk="1" fontAlgn="base" hangingPunct="1">
                <a:spcBef>
                  <a:spcPct val="0"/>
                </a:spcBef>
                <a:spcAft>
                  <a:spcPts val="600"/>
                </a:spcAft>
              </a:pPr>
              <a:t>40</a:t>
            </a:fld>
            <a:endParaRPr lang="en-US" altLang="en-US" dirty="0">
              <a:solidFill>
                <a:srgbClr val="FFFFFF"/>
              </a:solidFill>
              <a:latin typeface="+mn-lt"/>
            </a:endParaRPr>
          </a:p>
        </p:txBody>
      </p:sp>
      <p:graphicFrame>
        <p:nvGraphicFramePr>
          <p:cNvPr id="50182" name="Rectangle 5">
            <a:extLst>
              <a:ext uri="{FF2B5EF4-FFF2-40B4-BE49-F238E27FC236}">
                <a16:creationId xmlns:a16="http://schemas.microsoft.com/office/drawing/2014/main" id="{21E8AA0F-BE78-4C0C-BBAF-C834B7688F3B}"/>
              </a:ext>
            </a:extLst>
          </p:cNvPr>
          <p:cNvGraphicFramePr>
            <a:graphicFrameLocks noGrp="1"/>
          </p:cNvGraphicFramePr>
          <p:nvPr>
            <p:ph idx="1"/>
            <p:extLst>
              <p:ext uri="{D42A27DB-BD31-4B8C-83A1-F6EECF244321}">
                <p14:modId xmlns:p14="http://schemas.microsoft.com/office/powerpoint/2010/main" val="322174877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BEFF-0DCE-4542-9515-C0CA9EA6803A}"/>
              </a:ext>
            </a:extLst>
          </p:cNvPr>
          <p:cNvSpPr>
            <a:spLocks noGrp="1"/>
          </p:cNvSpPr>
          <p:nvPr>
            <p:ph type="title"/>
          </p:nvPr>
        </p:nvSpPr>
        <p:spPr>
          <a:xfrm>
            <a:off x="822960" y="286603"/>
            <a:ext cx="7543800" cy="1450757"/>
          </a:xfrm>
        </p:spPr>
        <p:txBody>
          <a:bodyPr>
            <a:normAutofit/>
          </a:bodyPr>
          <a:lstStyle/>
          <a:p>
            <a:r>
              <a:rPr lang="en-US" sz="4000" b="1" dirty="0">
                <a:latin typeface="Times New Roman"/>
                <a:cs typeface="Calibri Light"/>
              </a:rPr>
              <a:t>Next…</a:t>
            </a:r>
            <a:br>
              <a:rPr lang="en-US" sz="4000" b="1" dirty="0">
                <a:latin typeface="Times New Roman"/>
                <a:cs typeface="Calibri Light"/>
              </a:rPr>
            </a:br>
            <a:r>
              <a:rPr lang="en-US" sz="4000" b="1" dirty="0">
                <a:latin typeface="Times New Roman"/>
                <a:cs typeface="Calibri Light"/>
              </a:rPr>
              <a:t>Breakout Sessions </a:t>
            </a:r>
            <a:endParaRPr lang="en-US" sz="4000" b="1" dirty="0">
              <a:latin typeface="Times New Roman"/>
              <a:ea typeface="Calibri Light"/>
              <a:cs typeface="Calibri Light"/>
            </a:endParaRPr>
          </a:p>
        </p:txBody>
      </p:sp>
      <p:sp>
        <p:nvSpPr>
          <p:cNvPr id="4" name="Slide Number Placeholder 3">
            <a:extLst>
              <a:ext uri="{FF2B5EF4-FFF2-40B4-BE49-F238E27FC236}">
                <a16:creationId xmlns:a16="http://schemas.microsoft.com/office/drawing/2014/main" id="{0700C004-D5A7-47AF-8625-52678723C758}"/>
              </a:ext>
            </a:extLst>
          </p:cNvPr>
          <p:cNvSpPr>
            <a:spLocks noGrp="1"/>
          </p:cNvSpPr>
          <p:nvPr>
            <p:ph type="sldNum" sz="quarter" idx="12"/>
          </p:nvPr>
        </p:nvSpPr>
        <p:spPr>
          <a:xfrm>
            <a:off x="7425343" y="6459785"/>
            <a:ext cx="984019" cy="365125"/>
          </a:xfrm>
        </p:spPr>
        <p:txBody>
          <a:bodyPr>
            <a:normAutofit/>
          </a:bodyPr>
          <a:lstStyle/>
          <a:p>
            <a:pPr>
              <a:spcAft>
                <a:spcPts val="600"/>
              </a:spcAft>
              <a:defRPr/>
            </a:pPr>
            <a:fld id="{C081BCE6-62F4-4BDA-A24A-E49D3910AD72}" type="slidenum">
              <a:rPr lang="en-US" altLang="en-US" dirty="0"/>
              <a:pPr>
                <a:spcAft>
                  <a:spcPts val="600"/>
                </a:spcAft>
                <a:defRPr/>
              </a:pPr>
              <a:t>41</a:t>
            </a:fld>
            <a:endParaRPr lang="en-US" altLang="en-US" dirty="0"/>
          </a:p>
        </p:txBody>
      </p:sp>
      <p:graphicFrame>
        <p:nvGraphicFramePr>
          <p:cNvPr id="6" name="Content Placeholder 2">
            <a:extLst>
              <a:ext uri="{FF2B5EF4-FFF2-40B4-BE49-F238E27FC236}">
                <a16:creationId xmlns:a16="http://schemas.microsoft.com/office/drawing/2014/main" id="{E824AC3D-9D75-471E-BC4F-95F74884BF7C}"/>
              </a:ext>
            </a:extLst>
          </p:cNvPr>
          <p:cNvGraphicFramePr>
            <a:graphicFrameLocks noGrp="1"/>
          </p:cNvGraphicFramePr>
          <p:nvPr>
            <p:ph idx="1"/>
            <p:extLst>
              <p:ext uri="{D42A27DB-BD31-4B8C-83A1-F6EECF244321}">
                <p14:modId xmlns:p14="http://schemas.microsoft.com/office/powerpoint/2010/main" val="365904458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39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31" name="Rectangle 33830">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833" name="Rectangle 33832">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3835" name="Straight Connector 33834">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837" name="Rectangle 33836">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4" name="Title 1">
            <a:extLst>
              <a:ext uri="{FF2B5EF4-FFF2-40B4-BE49-F238E27FC236}">
                <a16:creationId xmlns:a16="http://schemas.microsoft.com/office/drawing/2014/main" id="{60E065C7-152E-4881-9A1A-79C828F1A247}"/>
              </a:ext>
            </a:extLst>
          </p:cNvPr>
          <p:cNvSpPr>
            <a:spLocks noGrp="1"/>
          </p:cNvSpPr>
          <p:nvPr>
            <p:ph type="title"/>
          </p:nvPr>
        </p:nvSpPr>
        <p:spPr>
          <a:xfrm>
            <a:off x="337351" y="334854"/>
            <a:ext cx="8316791" cy="1759675"/>
          </a:xfrm>
        </p:spPr>
        <p:txBody>
          <a:bodyPr vert="horz" lIns="91440" tIns="45720" rIns="91440" bIns="45720" rtlCol="0" anchor="b">
            <a:normAutofit/>
          </a:bodyPr>
          <a:lstStyle/>
          <a:p>
            <a:pPr>
              <a:defRPr/>
            </a:pPr>
            <a:r>
              <a:rPr lang="en-US" altLang="en-US" sz="4000" b="1" dirty="0">
                <a:latin typeface="Times New Roman"/>
                <a:cs typeface="Times New Roman"/>
              </a:rPr>
              <a:t>The End – Thank You for Attending!</a:t>
            </a:r>
            <a:endParaRPr lang="en-US" sz="4000" b="1" dirty="0">
              <a:latin typeface="Times New Roman"/>
              <a:ea typeface="Calibri Light"/>
              <a:cs typeface="Times New Roman"/>
            </a:endParaRPr>
          </a:p>
        </p:txBody>
      </p:sp>
      <p:pic>
        <p:nvPicPr>
          <p:cNvPr id="4" name="Picture 3" descr="A black background with blue text&#10;&#10;Description automatically generated">
            <a:extLst>
              <a:ext uri="{FF2B5EF4-FFF2-40B4-BE49-F238E27FC236}">
                <a16:creationId xmlns:a16="http://schemas.microsoft.com/office/drawing/2014/main" id="{7E23A136-289D-C074-9F20-80E992253C3E}"/>
              </a:ext>
            </a:extLst>
          </p:cNvPr>
          <p:cNvPicPr>
            <a:picLocks noChangeAspect="1"/>
          </p:cNvPicPr>
          <p:nvPr/>
        </p:nvPicPr>
        <p:blipFill>
          <a:blip r:embed="rId2"/>
          <a:stretch>
            <a:fillRect/>
          </a:stretch>
        </p:blipFill>
        <p:spPr>
          <a:xfrm>
            <a:off x="5270454" y="3665549"/>
            <a:ext cx="3246227" cy="3246227"/>
          </a:xfrm>
          <a:prstGeom prst="rect">
            <a:avLst/>
          </a:prstGeom>
        </p:spPr>
      </p:pic>
      <p:cxnSp>
        <p:nvCxnSpPr>
          <p:cNvPr id="33839" name="Straight Connector 33838">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7F2DE81-F152-4A10-939C-C9184EB72AC3}"/>
              </a:ext>
            </a:extLst>
          </p:cNvPr>
          <p:cNvSpPr txBox="1">
            <a:spLocks noChangeArrowheads="1"/>
          </p:cNvSpPr>
          <p:nvPr/>
        </p:nvSpPr>
        <p:spPr>
          <a:xfrm>
            <a:off x="1384917" y="2198914"/>
            <a:ext cx="7269226"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spcBef>
                <a:spcPts val="600"/>
              </a:spcBef>
              <a:spcAft>
                <a:spcPts val="600"/>
              </a:spcAft>
              <a:buFont typeface="Calibri" panose="020F0502020204030204" pitchFamily="34" charset="0"/>
              <a:buNone/>
            </a:pPr>
            <a:r>
              <a:rPr lang="en-US" altLang="en-US" sz="1700" b="1" dirty="0"/>
              <a:t>For More Information Contact</a:t>
            </a:r>
          </a:p>
          <a:p>
            <a:pPr marL="0" indent="0">
              <a:spcBef>
                <a:spcPts val="0"/>
              </a:spcBef>
              <a:spcAft>
                <a:spcPts val="0"/>
              </a:spcAft>
              <a:buFont typeface="Calibri" panose="020F0502020204030204" pitchFamily="34" charset="0"/>
              <a:buNone/>
            </a:pPr>
            <a:r>
              <a:rPr lang="en-US" altLang="en-US" sz="1700" dirty="0"/>
              <a:t>Ebunoluwa Odeyemi, Administrator, Planning and Policy Department</a:t>
            </a:r>
          </a:p>
          <a:p>
            <a:pPr marL="0" indent="0">
              <a:spcBef>
                <a:spcPts val="0"/>
              </a:spcBef>
              <a:spcAft>
                <a:spcPts val="0"/>
              </a:spcAft>
              <a:buFont typeface="Calibri" panose="020F0502020204030204" pitchFamily="34" charset="0"/>
              <a:buNone/>
            </a:pPr>
            <a:r>
              <a:rPr lang="en-US" altLang="en-US" sz="1700" dirty="0">
                <a:hlinkClick r:id="rId3"/>
              </a:rPr>
              <a:t>Ebunoluwa.Odeyemi@memphistn.gov</a:t>
            </a:r>
            <a:endParaRPr lang="en-US" altLang="en-US" sz="1700" dirty="0"/>
          </a:p>
          <a:p>
            <a:pPr marL="0" indent="0">
              <a:spcBef>
                <a:spcPts val="0"/>
              </a:spcBef>
              <a:spcAft>
                <a:spcPts val="0"/>
              </a:spcAft>
              <a:buFont typeface="Calibri" panose="020F0502020204030204" pitchFamily="34" charset="0"/>
              <a:buNone/>
            </a:pPr>
            <a:r>
              <a:rPr lang="en-US" altLang="en-US" sz="1700" dirty="0"/>
              <a:t>(901) 636-7434</a:t>
            </a:r>
          </a:p>
          <a:p>
            <a:pPr marL="0" indent="0">
              <a:spcBef>
                <a:spcPts val="600"/>
              </a:spcBef>
              <a:spcAft>
                <a:spcPts val="600"/>
              </a:spcAft>
              <a:buFont typeface="Calibri" panose="020F0502020204030204" pitchFamily="34" charset="0"/>
              <a:buNone/>
            </a:pPr>
            <a:endParaRPr lang="en-US" altLang="en-US" sz="1700" dirty="0"/>
          </a:p>
          <a:p>
            <a:pPr marL="0" indent="0">
              <a:spcBef>
                <a:spcPts val="0"/>
              </a:spcBef>
              <a:spcAft>
                <a:spcPts val="0"/>
              </a:spcAft>
              <a:buFont typeface="Calibri" panose="020F0502020204030204" pitchFamily="34" charset="0"/>
              <a:buNone/>
            </a:pPr>
            <a:r>
              <a:rPr lang="en-US" altLang="en-US" sz="1700" dirty="0"/>
              <a:t>Tonya Johnson, Grants Coordinator</a:t>
            </a:r>
          </a:p>
          <a:p>
            <a:pPr marL="0" indent="0">
              <a:spcBef>
                <a:spcPts val="0"/>
              </a:spcBef>
              <a:spcAft>
                <a:spcPts val="0"/>
              </a:spcAft>
              <a:buFont typeface="Calibri" panose="020F0502020204030204" pitchFamily="34" charset="0"/>
              <a:buNone/>
            </a:pPr>
            <a:r>
              <a:rPr lang="en-US" altLang="en-US" sz="1700" dirty="0">
                <a:hlinkClick r:id="rId4"/>
              </a:rPr>
              <a:t>Tonya.Johnson@memphistn.gov</a:t>
            </a:r>
            <a:endParaRPr lang="en-US" altLang="en-US" sz="1700" dirty="0"/>
          </a:p>
          <a:p>
            <a:pPr marL="0" indent="0">
              <a:spcBef>
                <a:spcPts val="0"/>
              </a:spcBef>
              <a:spcAft>
                <a:spcPts val="0"/>
              </a:spcAft>
              <a:buFont typeface="Calibri" panose="020F0502020204030204" pitchFamily="34" charset="0"/>
              <a:buNone/>
            </a:pPr>
            <a:r>
              <a:rPr lang="en-US" altLang="en-US" sz="1700" dirty="0"/>
              <a:t>(901) 636-7387</a:t>
            </a:r>
          </a:p>
          <a:p>
            <a:pPr marL="0" indent="0">
              <a:spcBef>
                <a:spcPts val="0"/>
              </a:spcBef>
              <a:spcAft>
                <a:spcPts val="0"/>
              </a:spcAft>
              <a:buFont typeface="Calibri" panose="020F0502020204030204" pitchFamily="34" charset="0"/>
              <a:buNone/>
            </a:pPr>
            <a:endParaRPr lang="en-US" altLang="en-US" sz="1700" dirty="0"/>
          </a:p>
          <a:p>
            <a:pPr marL="0" indent="0">
              <a:spcBef>
                <a:spcPts val="0"/>
              </a:spcBef>
              <a:spcAft>
                <a:spcPts val="0"/>
              </a:spcAft>
              <a:buFont typeface="Calibri" panose="020F0502020204030204" pitchFamily="34" charset="0"/>
              <a:buNone/>
            </a:pPr>
            <a:r>
              <a:rPr lang="en-US" altLang="en-US" sz="1700" dirty="0"/>
              <a:t>Program Staff (request connection)</a:t>
            </a:r>
          </a:p>
          <a:p>
            <a:pPr marL="0" indent="0">
              <a:spcBef>
                <a:spcPts val="0"/>
              </a:spcBef>
              <a:spcAft>
                <a:spcPts val="0"/>
              </a:spcAft>
              <a:buFont typeface="Calibri" panose="020F0502020204030204" pitchFamily="34" charset="0"/>
              <a:buNone/>
            </a:pPr>
            <a:r>
              <a:rPr lang="en-US" altLang="en-US" sz="1700" dirty="0"/>
              <a:t>HCD – Receptionist (901) 636-7300</a:t>
            </a:r>
          </a:p>
          <a:p>
            <a:pPr marL="0" indent="0" fontAlgn="auto">
              <a:spcBef>
                <a:spcPts val="600"/>
              </a:spcBef>
              <a:spcAft>
                <a:spcPts val="600"/>
              </a:spcAft>
              <a:buFont typeface="Calibri" panose="020F0502020204030204" pitchFamily="34" charset="0"/>
              <a:buNone/>
            </a:pPr>
            <a:endParaRPr lang="en-US" altLang="en-US" sz="1700" dirty="0"/>
          </a:p>
        </p:txBody>
      </p:sp>
      <p:sp>
        <p:nvSpPr>
          <p:cNvPr id="33841" name="Rectangle 33840">
            <a:extLst>
              <a:ext uri="{FF2B5EF4-FFF2-40B4-BE49-F238E27FC236}">
                <a16:creationId xmlns:a16="http://schemas.microsoft.com/office/drawing/2014/main" id="{6587DBF8-5C50-4034-8B79-FE54A01A8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A7883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843" name="Rectangle 33842">
            <a:extLst>
              <a:ext uri="{FF2B5EF4-FFF2-40B4-BE49-F238E27FC236}">
                <a16:creationId xmlns:a16="http://schemas.microsoft.com/office/drawing/2014/main" id="{14720853-E885-4BE5-BFE2-24004CEF6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797" name="Slide Number Placeholder 4">
            <a:extLst>
              <a:ext uri="{FF2B5EF4-FFF2-40B4-BE49-F238E27FC236}">
                <a16:creationId xmlns:a16="http://schemas.microsoft.com/office/drawing/2014/main" id="{545E1A83-809A-48C1-8FE6-AF8B41C6682C}"/>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914400" eaLnBrk="1" fontAlgn="base" hangingPunct="1">
              <a:spcBef>
                <a:spcPct val="0"/>
              </a:spcBef>
              <a:spcAft>
                <a:spcPts val="600"/>
              </a:spcAft>
            </a:pPr>
            <a:fld id="{85D34B6D-3A8B-4F43-AE5A-5EFD57128786}" type="slidenum">
              <a:rPr lang="en-US" altLang="en-US">
                <a:solidFill>
                  <a:srgbClr val="FFFFFF"/>
                </a:solidFill>
                <a:latin typeface="+mn-lt"/>
              </a:rPr>
              <a:pPr defTabSz="914400" eaLnBrk="1" fontAlgn="base" hangingPunct="1">
                <a:spcBef>
                  <a:spcPct val="0"/>
                </a:spcBef>
                <a:spcAft>
                  <a:spcPts val="600"/>
                </a:spcAft>
              </a:pPr>
              <a:t>42</a:t>
            </a:fld>
            <a:endParaRPr lang="en-US" altLang="en-US" dirty="0">
              <a:solidFill>
                <a:srgbClr val="FFFFFF"/>
              </a:solidFill>
              <a:latin typeface="+mn-lt"/>
            </a:endParaRPr>
          </a:p>
        </p:txBody>
      </p:sp>
    </p:spTree>
    <p:extLst>
      <p:ext uri="{BB962C8B-B14F-4D97-AF65-F5344CB8AC3E}">
        <p14:creationId xmlns:p14="http://schemas.microsoft.com/office/powerpoint/2010/main" val="3658444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3108C-B189-6A76-CC07-ACF43AC6BC50}"/>
              </a:ext>
            </a:extLst>
          </p:cNvPr>
          <p:cNvSpPr>
            <a:spLocks noGrp="1"/>
          </p:cNvSpPr>
          <p:nvPr>
            <p:ph type="sldNum" sz="quarter" idx="12"/>
          </p:nvPr>
        </p:nvSpPr>
        <p:spPr/>
        <p:txBody>
          <a:bodyPr/>
          <a:lstStyle/>
          <a:p>
            <a:fld id="{4FAB73BC-B049-4115-A692-8D63A059BFB8}" type="slidenum">
              <a:rPr lang="en-US" smtClean="0"/>
              <a:pPr/>
              <a:t>43</a:t>
            </a:fld>
            <a:endParaRPr lang="en-US" dirty="0"/>
          </a:p>
        </p:txBody>
      </p:sp>
      <p:pic>
        <p:nvPicPr>
          <p:cNvPr id="4" name="Picture 3" descr="Qr code&#10;&#10;Description automatically generated">
            <a:extLst>
              <a:ext uri="{FF2B5EF4-FFF2-40B4-BE49-F238E27FC236}">
                <a16:creationId xmlns:a16="http://schemas.microsoft.com/office/drawing/2014/main" id="{1D047EA5-72BB-87D9-123A-2ED94A020FFE}"/>
              </a:ext>
            </a:extLst>
          </p:cNvPr>
          <p:cNvPicPr>
            <a:picLocks noChangeAspect="1"/>
          </p:cNvPicPr>
          <p:nvPr/>
        </p:nvPicPr>
        <p:blipFill>
          <a:blip r:embed="rId2"/>
          <a:stretch>
            <a:fillRect/>
          </a:stretch>
        </p:blipFill>
        <p:spPr>
          <a:xfrm>
            <a:off x="3132708" y="880709"/>
            <a:ext cx="1714500" cy="1714500"/>
          </a:xfrm>
          <a:prstGeom prst="rect">
            <a:avLst/>
          </a:prstGeom>
        </p:spPr>
      </p:pic>
      <p:pic>
        <p:nvPicPr>
          <p:cNvPr id="6" name="Picture 5" descr="Qr code&#10;&#10;Description automatically generated">
            <a:extLst>
              <a:ext uri="{FF2B5EF4-FFF2-40B4-BE49-F238E27FC236}">
                <a16:creationId xmlns:a16="http://schemas.microsoft.com/office/drawing/2014/main" id="{7DD50433-3815-ECA0-2592-8F7D12AE9C11}"/>
              </a:ext>
            </a:extLst>
          </p:cNvPr>
          <p:cNvPicPr>
            <a:picLocks noChangeAspect="1"/>
          </p:cNvPicPr>
          <p:nvPr/>
        </p:nvPicPr>
        <p:blipFill>
          <a:blip r:embed="rId3"/>
          <a:stretch>
            <a:fillRect/>
          </a:stretch>
        </p:blipFill>
        <p:spPr>
          <a:xfrm>
            <a:off x="3132708" y="3685343"/>
            <a:ext cx="1714500" cy="1714500"/>
          </a:xfrm>
          <a:prstGeom prst="rect">
            <a:avLst/>
          </a:prstGeom>
        </p:spPr>
      </p:pic>
      <p:sp>
        <p:nvSpPr>
          <p:cNvPr id="3" name="Title 1">
            <a:extLst>
              <a:ext uri="{FF2B5EF4-FFF2-40B4-BE49-F238E27FC236}">
                <a16:creationId xmlns:a16="http://schemas.microsoft.com/office/drawing/2014/main" id="{BE872975-51A6-38AD-125F-E0F57ECE4201}"/>
              </a:ext>
            </a:extLst>
          </p:cNvPr>
          <p:cNvSpPr txBox="1">
            <a:spLocks/>
          </p:cNvSpPr>
          <p:nvPr/>
        </p:nvSpPr>
        <p:spPr>
          <a:xfrm>
            <a:off x="156296" y="516835"/>
            <a:ext cx="2782192" cy="5772840"/>
          </a:xfrm>
          <a:prstGeom prst="rect">
            <a:avLst/>
          </a:prstGeom>
        </p:spPr>
        <p:txBody>
          <a:bodyPr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2800" b="1" dirty="0">
                <a:solidFill>
                  <a:schemeClr val="tx1"/>
                </a:solidFill>
                <a:latin typeface="Times New Roman"/>
                <a:ea typeface="ＭＳ Ｐゴシック"/>
                <a:cs typeface="Times New Roman"/>
              </a:rPr>
              <a:t>Electronic Submission Process Trainings</a:t>
            </a:r>
            <a:br>
              <a:rPr lang="en-US" altLang="en-US" sz="2800" b="1" dirty="0">
                <a:latin typeface="Times New Roman" panose="02020603050405020304" pitchFamily="18" charset="0"/>
                <a:ea typeface="ＭＳ Ｐゴシック"/>
                <a:cs typeface="Times New Roman" panose="02020603050405020304" pitchFamily="18" charset="0"/>
              </a:rPr>
            </a:br>
            <a:br>
              <a:rPr lang="en-US" altLang="en-US" sz="3100" b="1" dirty="0">
                <a:ea typeface="ＭＳ Ｐゴシック" panose="020B0600070205080204" pitchFamily="34" charset="-128"/>
                <a:cs typeface="Calibri Light"/>
              </a:rPr>
            </a:br>
            <a:endParaRPr lang="en-US" altLang="en-US" sz="3100" b="1" dirty="0">
              <a:solidFill>
                <a:schemeClr val="tx1"/>
              </a:solidFill>
              <a:ea typeface="ＭＳ Ｐゴシック" panose="020B0600070205080204" pitchFamily="34" charset="-128"/>
              <a:cs typeface="Calibri Light"/>
            </a:endParaRPr>
          </a:p>
        </p:txBody>
      </p:sp>
      <p:graphicFrame>
        <p:nvGraphicFramePr>
          <p:cNvPr id="45062" name="Content Placeholder 2">
            <a:extLst>
              <a:ext uri="{FF2B5EF4-FFF2-40B4-BE49-F238E27FC236}">
                <a16:creationId xmlns:a16="http://schemas.microsoft.com/office/drawing/2014/main" id="{FD9E5234-9854-458D-86E7-2A27C00700B3}"/>
              </a:ext>
            </a:extLst>
          </p:cNvPr>
          <p:cNvGraphicFramePr>
            <a:graphicFrameLocks/>
          </p:cNvGraphicFramePr>
          <p:nvPr>
            <p:extLst>
              <p:ext uri="{D42A27DB-BD31-4B8C-83A1-F6EECF244321}">
                <p14:modId xmlns:p14="http://schemas.microsoft.com/office/powerpoint/2010/main" val="3764129825"/>
              </p:ext>
            </p:extLst>
          </p:nvPr>
        </p:nvGraphicFramePr>
        <p:xfrm>
          <a:off x="4847208" y="738666"/>
          <a:ext cx="3887344" cy="4771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68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51D389E-E0B2-44A4-B062-6AE83EB2999A}"/>
              </a:ext>
            </a:extLst>
          </p:cNvPr>
          <p:cNvSpPr>
            <a:spLocks noGrp="1"/>
          </p:cNvSpPr>
          <p:nvPr>
            <p:ph type="title"/>
          </p:nvPr>
        </p:nvSpPr>
        <p:spPr>
          <a:xfrm>
            <a:off x="701601" y="781906"/>
            <a:ext cx="7741462" cy="929037"/>
          </a:xfrm>
        </p:spPr>
        <p:txBody>
          <a:bodyPr>
            <a:noAutofit/>
          </a:bodyPr>
          <a:lstStyle/>
          <a:p>
            <a:pPr algn="ctr" fontAlgn="auto">
              <a:spcAft>
                <a:spcPts val="0"/>
              </a:spcAft>
              <a:defRPr/>
            </a:pPr>
            <a:r>
              <a:rPr lang="en-US" altLang="en-US" sz="4000" b="1" dirty="0">
                <a:latin typeface="Times New Roman"/>
                <a:ea typeface="ＭＳ Ｐゴシック"/>
                <a:cs typeface="Times New Roman"/>
              </a:rPr>
              <a:t>HCD Programs &amp; SCIF Funding Areas</a:t>
            </a:r>
            <a:endParaRPr lang="en-US" altLang="en-US" sz="4000" b="1" dirty="0">
              <a:latin typeface="Times New Roman" panose="02020603050405020304" pitchFamily="18" charset="0"/>
              <a:ea typeface="ＭＳ Ｐゴシック"/>
              <a:cs typeface="Times New Roman" panose="02020603050405020304" pitchFamily="18" charset="0"/>
            </a:endParaRPr>
          </a:p>
        </p:txBody>
      </p:sp>
      <p:sp>
        <p:nvSpPr>
          <p:cNvPr id="21507" name="Content Placeholder 1">
            <a:extLst>
              <a:ext uri="{FF2B5EF4-FFF2-40B4-BE49-F238E27FC236}">
                <a16:creationId xmlns:a16="http://schemas.microsoft.com/office/drawing/2014/main" id="{EA369697-B2C3-4389-A1AC-EC2F218F9D1A}"/>
              </a:ext>
            </a:extLst>
          </p:cNvPr>
          <p:cNvSpPr>
            <a:spLocks noGrp="1"/>
          </p:cNvSpPr>
          <p:nvPr>
            <p:ph sz="half" idx="1"/>
          </p:nvPr>
        </p:nvSpPr>
        <p:spPr>
          <a:xfrm>
            <a:off x="914335" y="2429972"/>
            <a:ext cx="8046857" cy="4116526"/>
          </a:xfrm>
        </p:spPr>
        <p:txBody>
          <a:bodyPr vert="horz" lIns="0" tIns="45720" rIns="0" bIns="45720" rtlCol="0" anchor="t">
            <a:normAutofit/>
          </a:bodyPr>
          <a:lstStyle/>
          <a:p>
            <a:pPr marL="0" indent="0">
              <a:buNone/>
              <a:defRPr/>
            </a:pPr>
            <a:r>
              <a:rPr lang="en-US" altLang="en-US" sz="2100" b="1" dirty="0">
                <a:latin typeface="Times New Roman"/>
                <a:ea typeface="ＭＳ Ｐゴシック"/>
                <a:cs typeface="Times New Roman"/>
              </a:rPr>
              <a:t>HOMELESS and SPECIAL NEEDS DEPARTMENT</a:t>
            </a:r>
            <a:endParaRPr lang="en-US" dirty="0">
              <a:latin typeface="Times New Roman"/>
              <a:ea typeface="ＭＳ Ｐゴシック"/>
              <a:cs typeface="Times New Roman"/>
            </a:endParaRPr>
          </a:p>
          <a:p>
            <a:pPr>
              <a:buFont typeface="Wingdings" panose="05000000000000000000" pitchFamily="2" charset="2"/>
              <a:buChar char="v"/>
              <a:defRPr/>
            </a:pPr>
            <a:r>
              <a:rPr lang="en-US" altLang="en-US" sz="1800" dirty="0">
                <a:solidFill>
                  <a:schemeClr val="tx1"/>
                </a:solidFill>
                <a:latin typeface="Times New Roman"/>
                <a:ea typeface="ＭＳ Ｐゴシック"/>
                <a:cs typeface="Times New Roman"/>
              </a:rPr>
              <a:t>Emergency Solutions Program Grant (ESG) -</a:t>
            </a:r>
            <a:r>
              <a:rPr lang="en-US" altLang="en-US" sz="1800" b="1" dirty="0">
                <a:solidFill>
                  <a:schemeClr val="tx1"/>
                </a:solidFill>
                <a:latin typeface="Times New Roman"/>
                <a:ea typeface="ＭＳ Ｐゴシック"/>
                <a:cs typeface="Times New Roman"/>
              </a:rPr>
              <a:t> $560K</a:t>
            </a:r>
            <a:endParaRPr lang="en-US" sz="1800" b="1" dirty="0">
              <a:solidFill>
                <a:schemeClr val="tx1"/>
              </a:solidFill>
              <a:latin typeface="Times New Roman"/>
              <a:ea typeface="ＭＳ Ｐゴシック"/>
              <a:cs typeface="Times New Roman"/>
            </a:endParaRPr>
          </a:p>
          <a:p>
            <a:pPr>
              <a:buFont typeface="Wingdings" panose="05000000000000000000" pitchFamily="2" charset="2"/>
              <a:buChar char="v"/>
              <a:defRPr/>
            </a:pPr>
            <a:r>
              <a:rPr lang="en-US" altLang="en-US" sz="1800" dirty="0">
                <a:solidFill>
                  <a:schemeClr val="tx1"/>
                </a:solidFill>
                <a:latin typeface="Times New Roman"/>
                <a:ea typeface="ＭＳ Ｐゴシック"/>
                <a:cs typeface="Times New Roman"/>
              </a:rPr>
              <a:t>Housing Opportunities for Persons with AIDS (HOPWA) - </a:t>
            </a:r>
            <a:r>
              <a:rPr lang="en-US" altLang="en-US" sz="1800" b="1" dirty="0">
                <a:solidFill>
                  <a:schemeClr val="tx1"/>
                </a:solidFill>
                <a:latin typeface="Times New Roman"/>
                <a:ea typeface="ＭＳ Ｐゴシック"/>
                <a:cs typeface="Times New Roman"/>
              </a:rPr>
              <a:t>$3.0M</a:t>
            </a:r>
          </a:p>
          <a:p>
            <a:pPr>
              <a:buFont typeface="Wingdings" panose="05000000000000000000" pitchFamily="2" charset="2"/>
              <a:buChar char="v"/>
              <a:defRPr/>
            </a:pPr>
            <a:r>
              <a:rPr lang="en-US" altLang="en-US" sz="1800" dirty="0">
                <a:solidFill>
                  <a:schemeClr val="tx1"/>
                </a:solidFill>
                <a:latin typeface="Times New Roman"/>
                <a:ea typeface="ＭＳ Ｐゴシック"/>
                <a:cs typeface="Times New Roman"/>
              </a:rPr>
              <a:t>HOME Funded Tenant-Based Rental Assistance (Home TBRA) - </a:t>
            </a:r>
            <a:r>
              <a:rPr lang="en-US" altLang="en-US" sz="1800" b="1" dirty="0">
                <a:solidFill>
                  <a:schemeClr val="tx1"/>
                </a:solidFill>
                <a:latin typeface="Times New Roman"/>
                <a:ea typeface="ＭＳ Ｐゴシック"/>
                <a:cs typeface="Times New Roman"/>
              </a:rPr>
              <a:t>$600K</a:t>
            </a:r>
          </a:p>
          <a:p>
            <a:pPr>
              <a:buFont typeface="Wingdings" panose="05000000000000000000" pitchFamily="2" charset="2"/>
              <a:buChar char="v"/>
              <a:defRPr/>
            </a:pPr>
            <a:r>
              <a:rPr lang="en-US" altLang="en-US" sz="1800" dirty="0">
                <a:solidFill>
                  <a:schemeClr val="tx1"/>
                </a:solidFill>
                <a:latin typeface="Times New Roman"/>
                <a:ea typeface="ＭＳ Ｐゴシック"/>
                <a:cs typeface="Times New Roman"/>
              </a:rPr>
              <a:t>Community Service Grant (CSG) - </a:t>
            </a:r>
            <a:r>
              <a:rPr lang="en-US" altLang="en-US" sz="1800" b="1" dirty="0">
                <a:solidFill>
                  <a:schemeClr val="tx1"/>
                </a:solidFill>
                <a:latin typeface="Times New Roman"/>
                <a:ea typeface="ＭＳ Ｐゴシック"/>
                <a:cs typeface="Times New Roman"/>
              </a:rPr>
              <a:t>$250K</a:t>
            </a:r>
          </a:p>
          <a:p>
            <a:pPr>
              <a:buFont typeface="Wingdings" panose="05000000000000000000" pitchFamily="2" charset="2"/>
              <a:buChar char="v"/>
              <a:defRPr/>
            </a:pPr>
            <a:endParaRPr lang="en-US" altLang="en-US" sz="1800" b="1" dirty="0">
              <a:solidFill>
                <a:schemeClr val="tx1"/>
              </a:solidFill>
              <a:latin typeface="Times New Roman"/>
              <a:ea typeface="ＭＳ Ｐゴシック"/>
              <a:cs typeface="Times New Roman"/>
            </a:endParaRPr>
          </a:p>
          <a:p>
            <a:pPr marL="0" indent="0">
              <a:buNone/>
              <a:defRPr/>
            </a:pPr>
            <a:r>
              <a:rPr lang="en-US" altLang="en-US" sz="2100" b="1" dirty="0">
                <a:solidFill>
                  <a:schemeClr val="tx1"/>
                </a:solidFill>
                <a:latin typeface="Times New Roman"/>
                <a:ea typeface="ＭＳ Ｐゴシック"/>
                <a:cs typeface="Times New Roman"/>
              </a:rPr>
              <a:t>OFFICE OF NEIGHBORHOOD ENGAGEMENT</a:t>
            </a:r>
            <a:endParaRPr lang="en-US" dirty="0">
              <a:solidFill>
                <a:schemeClr val="tx1"/>
              </a:solidFill>
              <a:latin typeface="Times New Roman"/>
              <a:ea typeface="ＭＳ Ｐゴシック"/>
              <a:cs typeface="Times New Roman"/>
            </a:endParaRPr>
          </a:p>
          <a:p>
            <a:pPr>
              <a:buFont typeface="Wingdings" panose="05000000000000000000" pitchFamily="2" charset="2"/>
              <a:buChar char="v"/>
              <a:defRPr/>
            </a:pPr>
            <a:r>
              <a:rPr lang="en-US" sz="1800" dirty="0">
                <a:solidFill>
                  <a:schemeClr val="tx1"/>
                </a:solidFill>
                <a:latin typeface="Times New Roman"/>
                <a:ea typeface="ＭＳ Ｐゴシック"/>
                <a:cs typeface="Times New Roman"/>
              </a:rPr>
              <a:t>Neighborhood Partnership Grant (NPG) - </a:t>
            </a:r>
            <a:r>
              <a:rPr lang="en-US" sz="1800" b="1" dirty="0">
                <a:solidFill>
                  <a:schemeClr val="tx1"/>
                </a:solidFill>
                <a:latin typeface="Times New Roman"/>
                <a:ea typeface="ＭＳ Ｐゴシック"/>
                <a:cs typeface="Times New Roman"/>
              </a:rPr>
              <a:t>$200K</a:t>
            </a:r>
            <a:endParaRPr lang="en-US" altLang="en-US" sz="1800" b="1" dirty="0">
              <a:solidFill>
                <a:schemeClr val="tx1"/>
              </a:solidFill>
              <a:latin typeface="Times New Roman"/>
              <a:ea typeface="ＭＳ Ｐゴシック"/>
              <a:cs typeface="Times New Roman"/>
            </a:endParaRPr>
          </a:p>
          <a:p>
            <a:pPr marL="0" indent="0" fontAlgn="auto">
              <a:buNone/>
              <a:defRPr/>
            </a:pPr>
            <a:endParaRPr lang="en-US" sz="18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175895" indent="-175895" fontAlgn="auto">
              <a:buFont typeface="Wingdings" panose="05000000000000000000" pitchFamily="2" charset="2"/>
              <a:buChar char="§"/>
              <a:defRPr/>
            </a:pPr>
            <a:endParaRPr lang="en-US" altLang="en-US" sz="2100" b="1" dirty="0">
              <a:solidFill>
                <a:schemeClr val="tx1">
                  <a:lumMod val="75000"/>
                  <a:lumOff val="2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91440" indent="-91440" fontAlgn="auto">
              <a:buFont typeface="Wingdings" panose="05000000000000000000" pitchFamily="2" charset="2"/>
              <a:buChar char="§"/>
              <a:defRPr/>
            </a:pPr>
            <a:endParaRPr lang="en-US" altLang="en-US" dirty="0">
              <a:solidFill>
                <a:schemeClr val="tx1">
                  <a:lumMod val="75000"/>
                  <a:lumOff val="25000"/>
                </a:schemeClr>
              </a:solidFill>
              <a:ea typeface="ＭＳ Ｐゴシック" panose="020B0600070205080204" pitchFamily="34" charset="-128"/>
              <a:cs typeface="Calibri" panose="020F0502020204030204"/>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cs typeface="Calibri" panose="020F0502020204030204"/>
            </a:endParaRPr>
          </a:p>
        </p:txBody>
      </p:sp>
      <p:sp>
        <p:nvSpPr>
          <p:cNvPr id="21508" name="Content Placeholder 1">
            <a:extLst>
              <a:ext uri="{FF2B5EF4-FFF2-40B4-BE49-F238E27FC236}">
                <a16:creationId xmlns:a16="http://schemas.microsoft.com/office/drawing/2014/main" id="{1C91F8DB-6236-4F88-800C-5F8F1F736BE3}"/>
              </a:ext>
            </a:extLst>
          </p:cNvPr>
          <p:cNvSpPr>
            <a:spLocks noGrp="1"/>
          </p:cNvSpPr>
          <p:nvPr>
            <p:ph sz="half" idx="2"/>
          </p:nvPr>
        </p:nvSpPr>
        <p:spPr>
          <a:xfrm>
            <a:off x="736061" y="5981836"/>
            <a:ext cx="8405034" cy="1814919"/>
          </a:xfrm>
        </p:spPr>
        <p:txBody>
          <a:bodyPr rtlCol="0" anchor="ctr">
            <a:normAutofit/>
          </a:bodyPr>
          <a:lstStyle/>
          <a:p>
            <a:pPr marL="0" indent="0" fontAlgn="auto">
              <a:buNone/>
              <a:defRPr/>
            </a:pPr>
            <a:r>
              <a:rPr lang="en-US" altLang="en-US" sz="1600" b="1" i="1" dirty="0">
                <a:solidFill>
                  <a:schemeClr val="bg1"/>
                </a:solidFill>
                <a:ea typeface="ＭＳ Ｐゴシック"/>
              </a:rPr>
              <a:t>* Estimated Amounts. Pending availability of funds and federal budget allocations.</a:t>
            </a:r>
            <a:endParaRPr lang="en-US" altLang="en-US" sz="1600" b="1" i="1" dirty="0">
              <a:solidFill>
                <a:schemeClr val="bg1"/>
              </a:solidFill>
              <a:ea typeface="ＭＳ Ｐゴシック"/>
              <a:cs typeface="Calibri"/>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DAA593E-0EED-AD74-CDE9-20EA91115CC7}"/>
              </a:ext>
            </a:extLst>
          </p:cNvPr>
          <p:cNvSpPr>
            <a:spLocks noGrp="1"/>
          </p:cNvSpPr>
          <p:nvPr>
            <p:ph type="sldNum" sz="quarter" idx="12"/>
          </p:nvPr>
        </p:nvSpPr>
        <p:spPr/>
        <p:txBody>
          <a:bodyPr/>
          <a:lstStyle/>
          <a:p>
            <a:fld id="{4FAB73BC-B049-4115-A692-8D63A059BFB8}" type="slidenum">
              <a:rPr lang="en-US" dirty="0"/>
              <a:t>5</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3" name="Rectangle 38922">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4" name="Title 1">
            <a:extLst>
              <a:ext uri="{FF2B5EF4-FFF2-40B4-BE49-F238E27FC236}">
                <a16:creationId xmlns:a16="http://schemas.microsoft.com/office/drawing/2014/main" id="{EBD86385-96E2-4448-BE0C-085013574BA7}"/>
              </a:ext>
            </a:extLst>
          </p:cNvPr>
          <p:cNvSpPr>
            <a:spLocks noGrp="1"/>
          </p:cNvSpPr>
          <p:nvPr>
            <p:ph type="title"/>
          </p:nvPr>
        </p:nvSpPr>
        <p:spPr>
          <a:xfrm>
            <a:off x="822960" y="286603"/>
            <a:ext cx="7543800" cy="1450757"/>
          </a:xfrm>
        </p:spPr>
        <p:txBody>
          <a:bodyPr>
            <a:normAutofit/>
          </a:bodyPr>
          <a:lstStyle/>
          <a:p>
            <a:pPr>
              <a:defRPr/>
            </a:pPr>
            <a:br>
              <a:rPr lang="en-US" altLang="en-US" sz="2600" b="1" dirty="0">
                <a:latin typeface="Times New Roman"/>
                <a:ea typeface="ＭＳ Ｐゴシック"/>
                <a:cs typeface="Times New Roman"/>
              </a:rPr>
            </a:br>
            <a:endParaRPr lang="en-US" altLang="en-US" sz="2600" b="1" dirty="0">
              <a:latin typeface="Times New Roman" panose="02020603050405020304" pitchFamily="18" charset="0"/>
              <a:ea typeface="ＭＳ Ｐゴシック"/>
              <a:cs typeface="Times New Roman" panose="02020603050405020304" pitchFamily="18" charset="0"/>
            </a:endParaRPr>
          </a:p>
        </p:txBody>
      </p:sp>
      <p:cxnSp>
        <p:nvCxnSpPr>
          <p:cNvPr id="38925" name="Straight Connector 38924">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915" name="Content Placeholder 2">
            <a:extLst>
              <a:ext uri="{FF2B5EF4-FFF2-40B4-BE49-F238E27FC236}">
                <a16:creationId xmlns:a16="http://schemas.microsoft.com/office/drawing/2014/main" id="{9E105C26-C987-42C9-9F53-C872051CBFC9}"/>
              </a:ext>
            </a:extLst>
          </p:cNvPr>
          <p:cNvSpPr>
            <a:spLocks noGrp="1" noChangeArrowheads="1"/>
          </p:cNvSpPr>
          <p:nvPr>
            <p:ph idx="1"/>
          </p:nvPr>
        </p:nvSpPr>
        <p:spPr>
          <a:xfrm>
            <a:off x="822958" y="1845734"/>
            <a:ext cx="5302633" cy="4023360"/>
          </a:xfrm>
        </p:spPr>
        <p:txBody>
          <a:bodyPr vert="horz" lIns="0" tIns="45720" rIns="0" bIns="45720" numCol="1" rtlCol="0" anchorCtr="0" compatLnSpc="1">
            <a:prstTxWarp prst="textNoShape">
              <a:avLst/>
            </a:prstTxWarp>
            <a:noAutofit/>
          </a:bodyPr>
          <a:lstStyle/>
          <a:p>
            <a:pPr marL="274320">
              <a:spcBef>
                <a:spcPts val="600"/>
              </a:spcBef>
              <a:spcAft>
                <a:spcPts val="600"/>
              </a:spcAft>
              <a:buFont typeface="Wingdings,Sans-Serif" panose="05000000000000000000" pitchFamily="2" charset="2"/>
              <a:buChar char="§"/>
            </a:pPr>
            <a:r>
              <a:rPr lang="en-US" sz="1400" b="1" dirty="0">
                <a:latin typeface="Times New Roman"/>
                <a:ea typeface="ＭＳ Ｐゴシック"/>
                <a:cs typeface="Times New Roman"/>
              </a:rPr>
              <a:t>SCIF Grant Opens - December 3, 2024 @ 8:00 a.m.  (Note: all grants must be submitted via online portal)</a:t>
            </a:r>
          </a:p>
          <a:p>
            <a:pPr marL="274320">
              <a:spcBef>
                <a:spcPts val="600"/>
              </a:spcBef>
              <a:spcAft>
                <a:spcPts val="600"/>
              </a:spcAft>
              <a:buFont typeface="Wingdings,Sans-Serif" panose="05000000000000000000" pitchFamily="2" charset="2"/>
              <a:buChar char="§"/>
            </a:pPr>
            <a:endParaRPr lang="en-US" sz="1400" b="1" dirty="0">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400" b="1" dirty="0">
                <a:latin typeface="Times New Roman"/>
                <a:ea typeface="ＭＳ Ｐゴシック"/>
                <a:cs typeface="Times New Roman"/>
              </a:rPr>
              <a:t>SCIF Workshop December 3, 2024 @ 10:00 a.m. (Memphis Public Library) </a:t>
            </a:r>
          </a:p>
          <a:p>
            <a:pPr marL="274320">
              <a:spcBef>
                <a:spcPts val="600"/>
              </a:spcBef>
              <a:spcAft>
                <a:spcPts val="600"/>
              </a:spcAft>
              <a:buFont typeface="Wingdings,Sans-Serif" panose="05000000000000000000" pitchFamily="2" charset="2"/>
              <a:buChar char="§"/>
            </a:pPr>
            <a:endParaRPr lang="en-US" sz="1400" b="1" dirty="0">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400" b="1" dirty="0">
                <a:latin typeface="Times New Roman"/>
                <a:ea typeface="ＭＳ Ｐゴシック"/>
                <a:cs typeface="Times New Roman"/>
              </a:rPr>
              <a:t> "How-2" Submit HCD Grants Workshop – January 15, 2025 (6:00 p.m.) Virtual Workshop</a:t>
            </a:r>
          </a:p>
          <a:p>
            <a:pPr marL="274320">
              <a:spcBef>
                <a:spcPts val="600"/>
              </a:spcBef>
              <a:spcAft>
                <a:spcPts val="600"/>
              </a:spcAft>
              <a:buFont typeface="Wingdings,Sans-Serif" panose="05000000000000000000" pitchFamily="2" charset="2"/>
              <a:buChar char="§"/>
            </a:pPr>
            <a:endParaRPr lang="en-US" sz="1400" b="1" dirty="0">
              <a:latin typeface="Times New Roman"/>
              <a:ea typeface="ＭＳ Ｐゴシック"/>
              <a:cs typeface="Times New Roman"/>
            </a:endParaRPr>
          </a:p>
          <a:p>
            <a:pPr marL="274320">
              <a:spcBef>
                <a:spcPts val="600"/>
              </a:spcBef>
              <a:spcAft>
                <a:spcPts val="600"/>
              </a:spcAft>
              <a:buFont typeface="Wingdings,Sans-Serif" panose="05000000000000000000" pitchFamily="2" charset="2"/>
              <a:buChar char="§"/>
            </a:pPr>
            <a:r>
              <a:rPr lang="en-US" sz="1400" b="1" dirty="0">
                <a:latin typeface="Times New Roman"/>
                <a:ea typeface="ＭＳ Ｐゴシック"/>
                <a:cs typeface="Calibri"/>
              </a:rPr>
              <a:t>Online Portal Training  – December 10, 2024, at 10:00 am and January 14, 2025, at 2:00pm (Virtual Training)</a:t>
            </a:r>
          </a:p>
          <a:p>
            <a:pPr marL="274320">
              <a:spcBef>
                <a:spcPts val="600"/>
              </a:spcBef>
              <a:spcAft>
                <a:spcPts val="600"/>
              </a:spcAft>
              <a:buFont typeface="Wingdings,Sans-Serif" panose="05000000000000000000" pitchFamily="2" charset="2"/>
              <a:buChar char="§"/>
            </a:pPr>
            <a:endParaRPr lang="en-US" sz="1400" b="1" dirty="0">
              <a:latin typeface="Times New Roman"/>
              <a:ea typeface="ＭＳ Ｐゴシック"/>
              <a:cs typeface="Calibri"/>
            </a:endParaRPr>
          </a:p>
          <a:p>
            <a:pPr marL="274320">
              <a:spcBef>
                <a:spcPts val="600"/>
              </a:spcBef>
              <a:spcAft>
                <a:spcPts val="600"/>
              </a:spcAft>
              <a:buFont typeface="Wingdings,Sans-Serif" panose="05000000000000000000" pitchFamily="2" charset="2"/>
              <a:buChar char="§"/>
            </a:pPr>
            <a:r>
              <a:rPr lang="en-US" sz="1400" b="1" dirty="0">
                <a:latin typeface="Times New Roman"/>
                <a:ea typeface="ＭＳ Ｐゴシック"/>
                <a:cs typeface="Times New Roman"/>
              </a:rPr>
              <a:t>Application Period Closes – January 31, 2025 @ 4:00 p.m.</a:t>
            </a:r>
          </a:p>
        </p:txBody>
      </p:sp>
      <p:pic>
        <p:nvPicPr>
          <p:cNvPr id="38920" name="Graphic 38919" descr="Daily Calendar">
            <a:extLst>
              <a:ext uri="{FF2B5EF4-FFF2-40B4-BE49-F238E27FC236}">
                <a16:creationId xmlns:a16="http://schemas.microsoft.com/office/drawing/2014/main" id="{10456FC4-8DEA-5A24-1FA1-B64E43371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427" y="2476158"/>
            <a:ext cx="2351332" cy="2351332"/>
          </a:xfrm>
          <a:prstGeom prst="rect">
            <a:avLst/>
          </a:prstGeom>
        </p:spPr>
      </p:pic>
      <p:sp>
        <p:nvSpPr>
          <p:cNvPr id="38927" name="Rectangle 38926">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8929" name="Rectangle 38928">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8916" name="Slide Number Placeholder 3">
            <a:extLst>
              <a:ext uri="{FF2B5EF4-FFF2-40B4-BE49-F238E27FC236}">
                <a16:creationId xmlns:a16="http://schemas.microsoft.com/office/drawing/2014/main" id="{6D579CE6-0375-495D-9983-C35DF30FCFF2}"/>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7E93966D-6D4A-469D-9952-D57B9C753B40}" type="slidenum">
              <a:rPr lang="en-US" altLang="en-US" dirty="0">
                <a:latin typeface="Times New Roman" panose="02020603050405020304" pitchFamily="18" charset="0"/>
                <a:ea typeface="ＭＳ Ｐゴシック" panose="020B0600070205080204" pitchFamily="34" charset="-128"/>
              </a:rPr>
              <a:pPr fontAlgn="base">
                <a:spcBef>
                  <a:spcPct val="0"/>
                </a:spcBef>
                <a:spcAft>
                  <a:spcPts val="600"/>
                </a:spcAft>
              </a:pPr>
              <a:t>6</a:t>
            </a:fld>
            <a:endParaRPr lang="en-US" altLang="en-US" dirty="0">
              <a:latin typeface="Times New Roman" panose="02020603050405020304" pitchFamily="18" charset="0"/>
              <a:ea typeface="ＭＳ Ｐゴシック" panose="020B0600070205080204" pitchFamily="34" charset="-128"/>
            </a:endParaRPr>
          </a:p>
        </p:txBody>
      </p:sp>
      <p:sp>
        <p:nvSpPr>
          <p:cNvPr id="2" name="Rectangle 2">
            <a:extLst>
              <a:ext uri="{FF2B5EF4-FFF2-40B4-BE49-F238E27FC236}">
                <a16:creationId xmlns:a16="http://schemas.microsoft.com/office/drawing/2014/main" id="{88FD6BD7-6992-8D8A-A1BE-1AE00D753282}"/>
              </a:ext>
            </a:extLst>
          </p:cNvPr>
          <p:cNvSpPr txBox="1">
            <a:spLocks/>
          </p:cNvSpPr>
          <p:nvPr/>
        </p:nvSpPr>
        <p:spPr>
          <a:xfrm>
            <a:off x="701601" y="781906"/>
            <a:ext cx="7741462" cy="9290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4000" b="1" dirty="0">
                <a:latin typeface="Times New Roman"/>
                <a:ea typeface="ＭＳ Ｐゴシック"/>
                <a:cs typeface="Times New Roman"/>
              </a:rPr>
              <a:t>SCIF FY26 Timeline</a:t>
            </a:r>
            <a:endParaRPr lang="en-US" altLang="en-US" sz="4000" b="1" dirty="0">
              <a:latin typeface="Times New Roman" panose="02020603050405020304" pitchFamily="18" charset="0"/>
              <a:ea typeface="ＭＳ Ｐゴシック"/>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1714"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F963D55-39AB-4C43-9246-D2B6A9E96E5F}"/>
              </a:ext>
            </a:extLst>
          </p:cNvPr>
          <p:cNvSpPr txBox="1"/>
          <p:nvPr/>
        </p:nvSpPr>
        <p:spPr>
          <a:xfrm>
            <a:off x="221673" y="2203833"/>
            <a:ext cx="8829963" cy="3892168"/>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Emergency Solutions Grant (ESG)</a:t>
            </a:r>
          </a:p>
          <a:p>
            <a:pPr marL="0" marR="0" lvl="0" indent="0" algn="l" defTabSz="914400" rtl="0" eaLnBrk="1" fontAlgn="base" latinLnBrk="0" hangingPunct="1">
              <a:lnSpc>
                <a:spcPct val="85000"/>
              </a:lnSpc>
              <a:spcBef>
                <a:spcPct val="0"/>
              </a:spcBef>
              <a:spcAft>
                <a:spcPts val="600"/>
              </a:spcAft>
              <a:buClrTx/>
              <a:buSzTx/>
              <a:buFontTx/>
              <a:buNone/>
              <a:tabLst/>
              <a:defRPr/>
            </a:pPr>
            <a:r>
              <a:rPr kumimoji="0" lang="en-US" altLang="en-US" sz="6000" b="1" i="0" u="none" strike="noStrike" kern="1200" cap="none" spc="-50" normalizeH="0" baseline="0" noProof="0" dirty="0">
                <a:ln>
                  <a:noFill/>
                </a:ln>
                <a:solidFill>
                  <a:srgbClr val="FFFFFF"/>
                </a:solidFill>
                <a:effectLst/>
                <a:uLnTx/>
                <a:uFillTx/>
                <a:latin typeface="Calibri Light" panose="020F0302020204030204"/>
                <a:ea typeface="+mn-ea"/>
                <a:cs typeface="+mn-cs"/>
              </a:rPr>
              <a:t>  </a:t>
            </a:r>
            <a:br>
              <a:rPr kumimoji="0" lang="en-US" altLang="en-US" sz="6800" b="1" i="0" u="none" strike="noStrike" kern="1200" cap="none" spc="-50" normalizeH="0" baseline="0" noProof="0" dirty="0">
                <a:ln>
                  <a:noFill/>
                </a:ln>
                <a:solidFill>
                  <a:srgbClr val="FFFFFF"/>
                </a:solidFill>
                <a:effectLst/>
                <a:uLnTx/>
                <a:uFillTx/>
                <a:latin typeface="Calibri Light" panose="020F0302020204030204"/>
                <a:ea typeface="+mn-ea"/>
                <a:cs typeface="+mn-cs"/>
              </a:rPr>
            </a:br>
            <a:r>
              <a:rPr kumimoji="0" lang="en-US" altLang="en-US" sz="3200" b="0" i="0" u="none" strike="noStrike" kern="1200" cap="none" spc="-50" normalizeH="0" baseline="0" noProof="0" dirty="0">
                <a:ln>
                  <a:noFill/>
                </a:ln>
                <a:solidFill>
                  <a:srgbClr val="FFFFFF"/>
                </a:solidFill>
                <a:effectLst/>
                <a:uLnTx/>
                <a:uFillTx/>
                <a:latin typeface="Calibri Light" panose="020F0302020204030204"/>
                <a:ea typeface="+mn-ea"/>
                <a:cs typeface="+mn-cs"/>
              </a:rPr>
              <a:t>Funding Source: ESG Federal Entitlement Funds</a:t>
            </a:r>
            <a:endParaRPr kumimoji="0" lang="en-US" sz="6800" b="0" i="0" u="none" strike="noStrike" kern="1200" cap="none" spc="-5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845767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19D59F61-B544-4A6C-945E-139800D00A81}"/>
              </a:ext>
            </a:extLst>
          </p:cNvPr>
          <p:cNvSpPr>
            <a:spLocks noGrp="1"/>
          </p:cNvSpPr>
          <p:nvPr>
            <p:ph type="title"/>
          </p:nvPr>
        </p:nvSpPr>
        <p:spPr>
          <a:xfrm>
            <a:off x="811616" y="626423"/>
            <a:ext cx="7522724" cy="880277"/>
          </a:xfrm>
        </p:spPr>
        <p:txBody>
          <a:bodyPr vert="horz" lIns="91440" tIns="45720" rIns="91440" bIns="45720" rtlCol="0" anchor="t">
            <a:noAutofit/>
          </a:bodyPr>
          <a:lstStyle/>
          <a:p>
            <a:pPr algn="ctr">
              <a:defRPr/>
            </a:pPr>
            <a:r>
              <a:rPr lang="en-US" altLang="en-US" sz="4000" b="1" dirty="0">
                <a:latin typeface="Times New Roman"/>
                <a:ea typeface="ＭＳ Ｐゴシック"/>
                <a:cs typeface="Times New Roman"/>
              </a:rPr>
              <a:t>Emergency Solutions Grant  </a:t>
            </a:r>
            <a:br>
              <a:rPr lang="en-US" altLang="en-US" sz="40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sz="4000" dirty="0">
                <a:latin typeface="Times New Roman"/>
                <a:ea typeface="ＭＳ Ｐゴシック"/>
                <a:cs typeface="Times New Roman"/>
              </a:rPr>
              <a:t> </a:t>
            </a:r>
            <a:r>
              <a:rPr lang="en-US" altLang="en-US" sz="3200" dirty="0">
                <a:latin typeface="Times New Roman"/>
                <a:ea typeface="ＭＳ Ｐゴシック"/>
                <a:cs typeface="Times New Roman"/>
              </a:rPr>
              <a:t>(Funding Source: ESG)</a:t>
            </a:r>
            <a:endParaRPr lang="en-US" sz="3200" dirty="0">
              <a:ea typeface="Calibri Light"/>
              <a:cs typeface="Calibri Light"/>
            </a:endParaRPr>
          </a:p>
        </p:txBody>
      </p:sp>
      <p:sp>
        <p:nvSpPr>
          <p:cNvPr id="2" name="Content Placeholder 1">
            <a:extLst>
              <a:ext uri="{FF2B5EF4-FFF2-40B4-BE49-F238E27FC236}">
                <a16:creationId xmlns:a16="http://schemas.microsoft.com/office/drawing/2014/main" id="{2038B7AE-F432-458E-AA98-D17293895172}"/>
              </a:ext>
            </a:extLst>
          </p:cNvPr>
          <p:cNvSpPr>
            <a:spLocks noGrp="1"/>
          </p:cNvSpPr>
          <p:nvPr>
            <p:ph sz="half" idx="1"/>
          </p:nvPr>
        </p:nvSpPr>
        <p:spPr>
          <a:xfrm>
            <a:off x="492800" y="1965075"/>
            <a:ext cx="8312806" cy="4215748"/>
          </a:xfrm>
        </p:spPr>
        <p:txBody>
          <a:bodyPr vert="horz" lIns="0" tIns="45720" rIns="0" bIns="45720" rtlCol="0" anchor="t">
            <a:normAutofit lnSpcReduction="10000"/>
          </a:bodyPr>
          <a:lstStyle/>
          <a:p>
            <a:pPr>
              <a:lnSpc>
                <a:spcPct val="110000"/>
              </a:lnSpc>
              <a:spcAft>
                <a:spcPts val="1200"/>
              </a:spcAft>
              <a:buFont typeface="Wingdings" panose="05000000000000000000" pitchFamily="2" charset="2"/>
              <a:buChar char="v"/>
              <a:defRPr/>
            </a:pPr>
            <a:r>
              <a:rPr lang="en-US" altLang="en-US" dirty="0">
                <a:latin typeface="Times New Roman"/>
                <a:ea typeface="ＭＳ Ｐゴシック"/>
                <a:cs typeface="Times New Roman"/>
              </a:rPr>
              <a:t> </a:t>
            </a:r>
            <a:r>
              <a:rPr lang="en-US" altLang="en-US" sz="1800" dirty="0">
                <a:latin typeface="Times New Roman"/>
                <a:ea typeface="ＭＳ Ｐゴシック"/>
                <a:cs typeface="Times New Roman"/>
              </a:rPr>
              <a:t>The Emergency Solutions Grant seek to improve the quality of life for homeless citizens through funding for activities to help homeless families move toward independent living and to prevent homelessness. </a:t>
            </a:r>
            <a:endParaRPr lang="en-US" sz="1800" dirty="0">
              <a:latin typeface="Calibri"/>
              <a:cs typeface="Calibri"/>
            </a:endParaRPr>
          </a:p>
          <a:p>
            <a:pPr>
              <a:lnSpc>
                <a:spcPct val="110000"/>
              </a:lnSpc>
              <a:spcAft>
                <a:spcPts val="1200"/>
              </a:spcAft>
              <a:buFont typeface="Wingdings" panose="05000000000000000000" pitchFamily="2" charset="2"/>
              <a:buChar char="v"/>
              <a:defRPr/>
            </a:pPr>
            <a:r>
              <a:rPr lang="en-US" altLang="en-US" sz="1800" dirty="0">
                <a:latin typeface="Times New Roman"/>
                <a:cs typeface="Times New Roman"/>
              </a:rPr>
              <a:t> Program activities are designed to be the first step in a continuum of services for homeless persons toward independent living.</a:t>
            </a:r>
            <a:endParaRPr lang="en-US" dirty="0">
              <a:cs typeface="Calibri" panose="020F0502020204030204"/>
            </a:endParaRPr>
          </a:p>
          <a:p>
            <a:pPr>
              <a:lnSpc>
                <a:spcPct val="80000"/>
              </a:lnSpc>
              <a:spcAft>
                <a:spcPts val="1200"/>
              </a:spcAft>
              <a:buFont typeface="Wingdings" panose="05000000000000000000" pitchFamily="2" charset="2"/>
              <a:buChar char="v"/>
              <a:defRPr/>
            </a:pPr>
            <a:r>
              <a:rPr lang="en-US" sz="1800" dirty="0">
                <a:latin typeface="Times New Roman"/>
                <a:cs typeface="Times New Roman"/>
              </a:rPr>
              <a:t> Match Requirements - dollar for dollar.</a:t>
            </a:r>
            <a:endParaRPr lang="en-US" altLang="en-US" sz="1800" dirty="0">
              <a:latin typeface="Times New Roman"/>
              <a:ea typeface="ＭＳ Ｐゴシック" panose="020B0600070205080204" pitchFamily="34" charset="-128"/>
              <a:cs typeface="Times New Roman"/>
            </a:endParaRPr>
          </a:p>
          <a:p>
            <a:pPr>
              <a:lnSpc>
                <a:spcPct val="80000"/>
              </a:lnSpc>
              <a:spcAft>
                <a:spcPts val="1200"/>
              </a:spcAft>
              <a:buFont typeface="Wingdings" panose="05000000000000000000" pitchFamily="2" charset="2"/>
              <a:buChar char="v"/>
              <a:defRPr/>
            </a:pPr>
            <a:r>
              <a:rPr lang="en-US" altLang="en-US" sz="1800" dirty="0">
                <a:latin typeface="Times New Roman"/>
                <a:ea typeface="ＭＳ Ｐゴシック"/>
                <a:cs typeface="Times New Roman"/>
              </a:rPr>
              <a:t> Average Award is </a:t>
            </a:r>
            <a:r>
              <a:rPr lang="en-US" altLang="en-US" sz="1800" b="1" dirty="0">
                <a:latin typeface="Times New Roman"/>
                <a:ea typeface="ＭＳ Ｐゴシック"/>
                <a:cs typeface="Times New Roman"/>
              </a:rPr>
              <a:t>$50k </a:t>
            </a:r>
            <a:r>
              <a:rPr lang="en-US" altLang="en-US" sz="1800" dirty="0">
                <a:latin typeface="Times New Roman"/>
                <a:ea typeface="ＭＳ Ｐゴシック"/>
                <a:cs typeface="Times New Roman"/>
              </a:rPr>
              <a:t>contingent on the availability of Federal funds.</a:t>
            </a:r>
            <a:endParaRPr lang="en-US" sz="1800" dirty="0">
              <a:latin typeface="Times New Roman"/>
              <a:ea typeface="ＭＳ Ｐゴシック"/>
              <a:cs typeface="Times New Roman"/>
            </a:endParaRPr>
          </a:p>
          <a:p>
            <a:pPr>
              <a:lnSpc>
                <a:spcPct val="80000"/>
              </a:lnSpc>
              <a:spcAft>
                <a:spcPts val="1200"/>
              </a:spcAft>
              <a:buFont typeface="Wingdings" panose="05000000000000000000" pitchFamily="2" charset="2"/>
              <a:buChar char="v"/>
              <a:defRPr/>
            </a:pPr>
            <a:r>
              <a:rPr lang="en-US" altLang="en-US" sz="1800" dirty="0">
                <a:latin typeface="Times New Roman"/>
                <a:ea typeface="ＭＳ Ｐゴシック"/>
                <a:cs typeface="Times New Roman"/>
              </a:rPr>
              <a:t> Eligible Applicants</a:t>
            </a:r>
          </a:p>
          <a:p>
            <a:pPr marL="383540" lvl="1" indent="-182880" fontAlgn="auto">
              <a:lnSpc>
                <a:spcPct val="80000"/>
              </a:lnSpc>
              <a:defRPr/>
            </a:pPr>
            <a:r>
              <a:rPr lang="en-US" altLang="en-US" dirty="0">
                <a:latin typeface="Times New Roman"/>
                <a:ea typeface="ＭＳ Ｐゴシック"/>
                <a:cs typeface="Times New Roman"/>
              </a:rPr>
              <a:t>Nonprofit organizations that serve the homeless population.</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383540" lvl="1">
              <a:lnSpc>
                <a:spcPct val="80000"/>
              </a:lnSpc>
              <a:defRPr/>
            </a:pPr>
            <a:r>
              <a:rPr lang="en-US" altLang="en-US" dirty="0">
                <a:latin typeface="Times New Roman"/>
                <a:ea typeface="ＭＳ Ｐゴシック"/>
                <a:cs typeface="Times New Roman"/>
              </a:rPr>
              <a:t>Demonstrate at least one year of operating experience and serving the community.</a:t>
            </a:r>
          </a:p>
          <a:p>
            <a:pPr marL="0" indent="0" fontAlgn="auto">
              <a:lnSpc>
                <a:spcPct val="80000"/>
              </a:lnSpc>
              <a:buFont typeface="Wingdings 2" panose="05020102010507070707" pitchFamily="18" charset="2"/>
              <a:buNone/>
              <a:defRPr/>
            </a:pPr>
            <a:endParaRPr lang="en-US" altLang="en-US" dirty="0">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lnSpc>
                <a:spcPct val="80000"/>
              </a:lnSpc>
              <a:defRPr/>
            </a:pPr>
            <a:endParaRPr lang="en-US" altLang="en-US" dirty="0">
              <a:solidFill>
                <a:schemeClr val="tx1">
                  <a:lumMod val="75000"/>
                  <a:lumOff val="25000"/>
                </a:schemeClr>
              </a:solidFill>
              <a:latin typeface="Tahoma" panose="020B0604030504040204" pitchFamily="34" charset="0"/>
              <a:ea typeface="ＭＳ Ｐゴシック" panose="020B0600070205080204" pitchFamily="34" charset="-128"/>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a:p>
            <a:pPr marL="383540" lvl="1" indent="-182880" fontAlgn="auto">
              <a:lnSpc>
                <a:spcPct val="80000"/>
              </a:lnSpc>
              <a:defRPr/>
            </a:pPr>
            <a:endParaRPr lang="en-US" altLang="en-US" b="1" dirty="0">
              <a:solidFill>
                <a:schemeClr val="tx1">
                  <a:lumMod val="75000"/>
                  <a:lumOff val="25000"/>
                </a:schemeClr>
              </a:solidFill>
              <a:latin typeface="Tahoma" panose="020B0604030504040204" pitchFamily="34" charset="0"/>
              <a:ea typeface="ＭＳ Ｐゴシック" panose="020B0600070205080204" pitchFamily="34" charset="-128"/>
              <a:cs typeface="Tahoma" panose="020B0604030504040204" pitchFamily="34" charset="0"/>
            </a:endParaRPr>
          </a:p>
          <a:p>
            <a:pPr marL="91440" indent="-91440" fontAlgn="auto">
              <a:defRPr/>
            </a:pPr>
            <a:endParaRPr lang="en-US" altLang="en-US" dirty="0">
              <a:solidFill>
                <a:schemeClr val="tx1">
                  <a:lumMod val="75000"/>
                  <a:lumOff val="25000"/>
                </a:schemeClr>
              </a:solidFill>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CD4757E1-D340-A62C-4771-86C268C594D5}"/>
              </a:ext>
            </a:extLst>
          </p:cNvPr>
          <p:cNvSpPr>
            <a:spLocks noGrp="1"/>
          </p:cNvSpPr>
          <p:nvPr>
            <p:ph type="sldNum" sz="quarter" idx="12"/>
          </p:nvPr>
        </p:nvSpPr>
        <p:spPr/>
        <p:txBody>
          <a:bodyPr/>
          <a:lstStyle/>
          <a:p>
            <a:fld id="{4FAB73BC-B049-4115-A692-8D63A059BFB8}" type="slidenum">
              <a:rPr lang="en-US" dirty="0"/>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34" name="Rectangle 34833">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835" name="Rectangle 34834">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34836" name="Straight Connector 34835">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838" name="Rectangle 34837">
            <a:extLst>
              <a:ext uri="{FF2B5EF4-FFF2-40B4-BE49-F238E27FC236}">
                <a16:creationId xmlns:a16="http://schemas.microsoft.com/office/drawing/2014/main" id="{EE6D0A0E-AC19-415C-B3AE-96786F30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a:extLst>
              <a:ext uri="{FF2B5EF4-FFF2-40B4-BE49-F238E27FC236}">
                <a16:creationId xmlns:a16="http://schemas.microsoft.com/office/drawing/2014/main" id="{3859BF49-44E7-4F6E-8DD6-36ACB959E586}"/>
              </a:ext>
            </a:extLst>
          </p:cNvPr>
          <p:cNvSpPr>
            <a:spLocks noGrp="1"/>
          </p:cNvSpPr>
          <p:nvPr>
            <p:ph type="title"/>
          </p:nvPr>
        </p:nvSpPr>
        <p:spPr>
          <a:xfrm>
            <a:off x="3858509" y="634946"/>
            <a:ext cx="4803797" cy="1450757"/>
          </a:xfrm>
        </p:spPr>
        <p:txBody>
          <a:bodyPr vert="horz" lIns="91440" tIns="45720" rIns="91440" bIns="45720" rtlCol="0" anchor="b">
            <a:normAutofit/>
          </a:bodyPr>
          <a:lstStyle/>
          <a:p>
            <a:pPr algn="ctr" fontAlgn="auto">
              <a:spcAft>
                <a:spcPts val="0"/>
              </a:spcAft>
              <a:defRPr/>
            </a:pPr>
            <a:r>
              <a:rPr lang="en-US" altLang="en-US" sz="4000" b="1" dirty="0">
                <a:latin typeface="Times New Roman"/>
                <a:cs typeface="Times New Roman"/>
              </a:rPr>
              <a:t>Emergency Solutions Grant</a:t>
            </a:r>
            <a:r>
              <a:rPr lang="en-US" altLang="en-US" sz="4000" b="1" dirty="0"/>
              <a:t> </a:t>
            </a:r>
            <a:endParaRPr lang="en-US" dirty="0"/>
          </a:p>
        </p:txBody>
      </p:sp>
      <p:pic>
        <p:nvPicPr>
          <p:cNvPr id="6" name="Picture 5" descr="Memphis cooling center">
            <a:extLst>
              <a:ext uri="{FF2B5EF4-FFF2-40B4-BE49-F238E27FC236}">
                <a16:creationId xmlns:a16="http://schemas.microsoft.com/office/drawing/2014/main" id="{B40279B5-7EF2-6B60-E9A9-C60DE6547876}"/>
              </a:ext>
            </a:extLst>
          </p:cNvPr>
          <p:cNvPicPr>
            <a:picLocks noChangeAspect="1"/>
          </p:cNvPicPr>
          <p:nvPr/>
        </p:nvPicPr>
        <p:blipFill>
          <a:blip r:embed="rId2"/>
          <a:srcRect l="8796" r="23013" b="1"/>
          <a:stretch/>
        </p:blipFill>
        <p:spPr>
          <a:xfrm>
            <a:off x="475499" y="581098"/>
            <a:ext cx="3015223" cy="2476136"/>
          </a:xfrm>
          <a:prstGeom prst="rect">
            <a:avLst/>
          </a:prstGeom>
        </p:spPr>
      </p:pic>
      <p:cxnSp>
        <p:nvCxnSpPr>
          <p:cNvPr id="34840" name="Straight Connector 34839">
            <a:extLst>
              <a:ext uri="{FF2B5EF4-FFF2-40B4-BE49-F238E27FC236}">
                <a16:creationId xmlns:a16="http://schemas.microsoft.com/office/drawing/2014/main" id="{D4B6B151-91C6-4075-8FB3-43E838C2A9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Memphis Ambassadors Program ...">
            <a:extLst>
              <a:ext uri="{FF2B5EF4-FFF2-40B4-BE49-F238E27FC236}">
                <a16:creationId xmlns:a16="http://schemas.microsoft.com/office/drawing/2014/main" id="{4BC950E6-731F-2591-951B-F20F55C85F15}"/>
              </a:ext>
            </a:extLst>
          </p:cNvPr>
          <p:cNvPicPr>
            <a:picLocks noChangeAspect="1"/>
          </p:cNvPicPr>
          <p:nvPr/>
        </p:nvPicPr>
        <p:blipFill>
          <a:blip r:embed="rId3"/>
          <a:srcRect l="1609" r="7183" b="3"/>
          <a:stretch/>
        </p:blipFill>
        <p:spPr>
          <a:xfrm>
            <a:off x="475499" y="3218101"/>
            <a:ext cx="3015222" cy="2476136"/>
          </a:xfrm>
          <a:prstGeom prst="rect">
            <a:avLst/>
          </a:prstGeom>
        </p:spPr>
      </p:pic>
      <p:sp>
        <p:nvSpPr>
          <p:cNvPr id="34819" name="Content Placeholder 1">
            <a:extLst>
              <a:ext uri="{FF2B5EF4-FFF2-40B4-BE49-F238E27FC236}">
                <a16:creationId xmlns:a16="http://schemas.microsoft.com/office/drawing/2014/main" id="{2038B7AE-F432-458E-AA98-D17293895172}"/>
              </a:ext>
            </a:extLst>
          </p:cNvPr>
          <p:cNvSpPr>
            <a:spLocks noGrp="1"/>
          </p:cNvSpPr>
          <p:nvPr>
            <p:ph sz="half" idx="1"/>
          </p:nvPr>
        </p:nvSpPr>
        <p:spPr>
          <a:xfrm>
            <a:off x="3858509" y="2198914"/>
            <a:ext cx="4803797" cy="3670180"/>
          </a:xfrm>
        </p:spPr>
        <p:txBody>
          <a:bodyPr vert="horz" lIns="0" tIns="45720" rIns="0" bIns="45720" rtlCol="0" anchor="t">
            <a:normAutofit/>
          </a:bodyPr>
          <a:lstStyle/>
          <a:p>
            <a:pPr marL="91440" indent="-91440" fontAlgn="auto">
              <a:buFont typeface="Wingdings" panose="020F0502020204030204" pitchFamily="34" charset="0"/>
              <a:buChar char="v"/>
              <a:defRPr/>
            </a:pPr>
            <a:r>
              <a:rPr lang="en-US" altLang="en-US" b="1" dirty="0">
                <a:latin typeface="Times New Roman"/>
                <a:cs typeface="Times New Roman"/>
              </a:rPr>
              <a:t>Eligible Activities:</a:t>
            </a:r>
            <a:endParaRPr lang="en-US" dirty="0">
              <a:ea typeface="Calibri" panose="020F0502020204030204"/>
              <a:cs typeface="Calibri" panose="020F0502020204030204"/>
            </a:endParaRPr>
          </a:p>
          <a:p>
            <a:pPr marL="383540" lvl="1">
              <a:lnSpc>
                <a:spcPct val="150000"/>
              </a:lnSpc>
              <a:buFont typeface="Wingdings" panose="020F0502020204030204" pitchFamily="34" charset="0"/>
              <a:buChar char="v"/>
              <a:defRPr/>
            </a:pPr>
            <a:r>
              <a:rPr lang="en-US" altLang="en-US" dirty="0">
                <a:latin typeface="Times New Roman"/>
                <a:cs typeface="Times New Roman"/>
              </a:rPr>
              <a:t> Street Outreach</a:t>
            </a:r>
          </a:p>
          <a:p>
            <a:pPr marL="383540" lvl="1">
              <a:buFont typeface="Wingdings" panose="020F0502020204030204" pitchFamily="34" charset="0"/>
              <a:buChar char="v"/>
              <a:defRPr/>
            </a:pPr>
            <a:r>
              <a:rPr lang="en-US" altLang="en-US" dirty="0">
                <a:latin typeface="Times New Roman"/>
                <a:cs typeface="Times New Roman"/>
              </a:rPr>
              <a:t> Emergency Shelter</a:t>
            </a:r>
          </a:p>
          <a:p>
            <a:pPr marL="383540" lvl="1">
              <a:buFont typeface="Wingdings" panose="020F0502020204030204" pitchFamily="34" charset="0"/>
              <a:buChar char="v"/>
              <a:defRPr/>
            </a:pPr>
            <a:r>
              <a:rPr lang="en-US" altLang="en-US" dirty="0">
                <a:latin typeface="Times New Roman"/>
                <a:cs typeface="Times New Roman"/>
              </a:rPr>
              <a:t> Homeless Prevention</a:t>
            </a:r>
          </a:p>
          <a:p>
            <a:pPr marL="383540" lvl="1">
              <a:buFont typeface="Wingdings" panose="020F0502020204030204" pitchFamily="34" charset="0"/>
              <a:buChar char="v"/>
              <a:defRPr/>
            </a:pPr>
            <a:r>
              <a:rPr lang="en-US" altLang="en-US" dirty="0">
                <a:latin typeface="Times New Roman"/>
                <a:cs typeface="Times New Roman"/>
              </a:rPr>
              <a:t> Rapid Re-housing</a:t>
            </a:r>
          </a:p>
          <a:p>
            <a:pPr marL="383540" lvl="1">
              <a:buFont typeface="Wingdings" panose="020F0502020204030204" pitchFamily="34" charset="0"/>
              <a:buChar char="v"/>
              <a:defRPr/>
            </a:pPr>
            <a:r>
              <a:rPr lang="en-US" altLang="en-US" dirty="0">
                <a:latin typeface="Times New Roman"/>
                <a:cs typeface="Times New Roman"/>
              </a:rPr>
              <a:t> Homeless Management Information System (HMIS)</a:t>
            </a:r>
          </a:p>
          <a:p>
            <a:pPr fontAlgn="auto">
              <a:buFont typeface="Wingdings" panose="020F0502020204030204" pitchFamily="34" charset="0"/>
              <a:buChar char="v"/>
              <a:defRPr/>
            </a:pPr>
            <a:endParaRPr lang="en-US" altLang="en-US" dirty="0">
              <a:latin typeface="Times New Roman"/>
              <a:cs typeface="Times New Roman"/>
            </a:endParaRPr>
          </a:p>
          <a:p>
            <a:pPr marL="91440" indent="-91440" fontAlgn="auto">
              <a:buFont typeface="Wingdings" panose="020F0502020204030204" pitchFamily="34" charset="0"/>
              <a:buChar char="v"/>
              <a:defRPr/>
            </a:pPr>
            <a:endParaRPr lang="en-US" altLang="en-US" dirty="0">
              <a:cs typeface="Calibri" panose="020F0502020204030204"/>
            </a:endParaRPr>
          </a:p>
          <a:p>
            <a:pPr marL="91440" indent="-91440" fontAlgn="auto">
              <a:buFont typeface="Wingdings" panose="020F0502020204030204" pitchFamily="34" charset="0"/>
              <a:buChar char="v"/>
              <a:defRPr/>
            </a:pPr>
            <a:endParaRPr lang="en-US" altLang="en-US" dirty="0">
              <a:cs typeface="Calibri" panose="020F0502020204030204"/>
            </a:endParaRPr>
          </a:p>
          <a:p>
            <a:pPr marL="383540" lvl="1" indent="-182880" fontAlgn="auto">
              <a:buFont typeface="Wingdings" pitchFamily="34" charset="0"/>
              <a:buChar char="v"/>
              <a:defRPr/>
            </a:pPr>
            <a:endParaRPr lang="en-US" altLang="en-US" b="1" dirty="0">
              <a:cs typeface="Calibri" panose="020F0502020204030204"/>
            </a:endParaRPr>
          </a:p>
          <a:p>
            <a:pPr marL="91440" indent="-91440" fontAlgn="auto">
              <a:buFont typeface="Wingdings" panose="020F0502020204030204" pitchFamily="34" charset="0"/>
              <a:buChar char="v"/>
              <a:defRPr/>
            </a:pPr>
            <a:endParaRPr lang="en-US" altLang="en-US" dirty="0">
              <a:cs typeface="Calibri" panose="020F0502020204030204"/>
            </a:endParaRPr>
          </a:p>
        </p:txBody>
      </p:sp>
      <p:sp>
        <p:nvSpPr>
          <p:cNvPr id="34842" name="Rectangle 34841">
            <a:extLst>
              <a:ext uri="{FF2B5EF4-FFF2-40B4-BE49-F238E27FC236}">
                <a16:creationId xmlns:a16="http://schemas.microsoft.com/office/drawing/2014/main" id="{59743FD2-096E-4E3C-B8A6-CC50548F4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rgbClr val="5E9DE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844" name="Rectangle 34843">
            <a:extLst>
              <a:ext uri="{FF2B5EF4-FFF2-40B4-BE49-F238E27FC236}">
                <a16:creationId xmlns:a16="http://schemas.microsoft.com/office/drawing/2014/main" id="{10A17A06-682A-4722-93B3-03636927A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4B707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412" name="Slide Number Placeholder 1">
            <a:extLst>
              <a:ext uri="{FF2B5EF4-FFF2-40B4-BE49-F238E27FC236}">
                <a16:creationId xmlns:a16="http://schemas.microsoft.com/office/drawing/2014/main" id="{4017080E-A4EF-421B-928D-B83D86A417B7}"/>
              </a:ext>
            </a:extLst>
          </p:cNvPr>
          <p:cNvSpPr>
            <a:spLocks noGrp="1" noChangeArrowheads="1"/>
          </p:cNvSpPr>
          <p:nvPr>
            <p:ph type="sldNum" sz="quarter" idx="12"/>
          </p:nvPr>
        </p:nvSpPr>
        <p:spPr bwMode="auto">
          <a:xfrm>
            <a:off x="7425343" y="6459785"/>
            <a:ext cx="98401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ts val="600"/>
              </a:spcAft>
            </a:pPr>
            <a:fld id="{168B1D71-5864-459F-B5EA-FFD720449688}" type="slidenum">
              <a:rPr lang="en-US" altLang="en-US">
                <a:solidFill>
                  <a:srgbClr val="FFFFFF"/>
                </a:solidFill>
                <a:latin typeface="+mn-lt"/>
              </a:rPr>
              <a:pPr eaLnBrk="1" fontAlgn="base" hangingPunct="1">
                <a:spcBef>
                  <a:spcPct val="0"/>
                </a:spcBef>
                <a:spcAft>
                  <a:spcPts val="600"/>
                </a:spcAft>
              </a:pPr>
              <a:t>9</a:t>
            </a:fld>
            <a:endParaRPr lang="en-US" altLang="en-US" dirty="0">
              <a:solidFill>
                <a:srgbClr val="FFFFFF"/>
              </a:solidFill>
              <a:latin typeface="+mn-lt"/>
            </a:endParaRPr>
          </a:p>
        </p:txBody>
      </p:sp>
    </p:spTree>
  </p:cSld>
  <p:clrMapOvr>
    <a:masterClrMapping/>
  </p:clrMapOvr>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11F8324D2794A9AD612F71D2D1A17" ma:contentTypeVersion="11" ma:contentTypeDescription="Create a new document." ma:contentTypeScope="" ma:versionID="2f26bdba688e9520bf01de7e03fa1646">
  <xsd:schema xmlns:xsd="http://www.w3.org/2001/XMLSchema" xmlns:xs="http://www.w3.org/2001/XMLSchema" xmlns:p="http://schemas.microsoft.com/office/2006/metadata/properties" xmlns:ns3="ff38f82a-4082-494f-baba-f5c445aa0c9a" xmlns:ns4="c554bcf3-154e-4cbc-aa6a-efba6eb77497" targetNamespace="http://schemas.microsoft.com/office/2006/metadata/properties" ma:root="true" ma:fieldsID="92791d158dc7693650e4bf10e0dd5416" ns3:_="" ns4:_="">
    <xsd:import namespace="ff38f82a-4082-494f-baba-f5c445aa0c9a"/>
    <xsd:import namespace="c554bcf3-154e-4cbc-aa6a-efba6eb7749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8f82a-4082-494f-baba-f5c445aa0c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4bcf3-154e-4cbc-aa6a-efba6eb7749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F3E133-EE8F-4FB2-BAB1-69CC809DC517}">
  <ds:schemaRefs>
    <ds:schemaRef ds:uri="c554bcf3-154e-4cbc-aa6a-efba6eb77497"/>
    <ds:schemaRef ds:uri="ff38f82a-4082-494f-baba-f5c445aa0c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C26AEE-9FED-4DC8-B58B-53BDDA589DDC}">
  <ds:schemaRefs>
    <ds:schemaRef ds:uri="c554bcf3-154e-4cbc-aa6a-efba6eb77497"/>
    <ds:schemaRef ds:uri="ff38f82a-4082-494f-baba-f5c445aa0c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FAD9B6-CA87-450C-996C-103E4C84B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733</TotalTime>
  <Words>2313</Words>
  <Application>Microsoft Office PowerPoint</Application>
  <PresentationFormat>On-screen Show (4:3)</PresentationFormat>
  <Paragraphs>352</Paragraphs>
  <Slides>43</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43</vt:i4>
      </vt:variant>
    </vt:vector>
  </HeadingPairs>
  <TitlesOfParts>
    <vt:vector size="57" baseType="lpstr">
      <vt:lpstr>ＭＳ Ｐゴシック</vt:lpstr>
      <vt:lpstr>Book Antiqua</vt:lpstr>
      <vt:lpstr>Calibri</vt:lpstr>
      <vt:lpstr>Calibri Light</vt:lpstr>
      <vt:lpstr>Century Gothic</vt:lpstr>
      <vt:lpstr>Courier New</vt:lpstr>
      <vt:lpstr>Tahoma</vt:lpstr>
      <vt:lpstr>Times New Roman</vt:lpstr>
      <vt:lpstr>Trebuchet MS</vt:lpstr>
      <vt:lpstr>Wingdings</vt:lpstr>
      <vt:lpstr>Wingdings 2</vt:lpstr>
      <vt:lpstr>Wingdings,Sans-Serif</vt:lpstr>
      <vt:lpstr>Retrospect</vt:lpstr>
      <vt:lpstr>1_Retrospect</vt:lpstr>
      <vt:lpstr>PowerPoint Presentation</vt:lpstr>
      <vt:lpstr>TODAY'S AGENDA</vt:lpstr>
      <vt:lpstr>  </vt:lpstr>
      <vt:lpstr>Strategic Community Investment Funds (SCIF)  </vt:lpstr>
      <vt:lpstr>HCD Programs &amp; SCIF Funding Areas</vt:lpstr>
      <vt:lpstr> </vt:lpstr>
      <vt:lpstr>PowerPoint Presentation</vt:lpstr>
      <vt:lpstr>Emergency Solutions Grant    (Funding Source: ESG)</vt:lpstr>
      <vt:lpstr>Emergency Solutions Grant </vt:lpstr>
      <vt:lpstr>PowerPoint Presentation</vt:lpstr>
      <vt:lpstr>HOPWA </vt:lpstr>
      <vt:lpstr>Housing Opportunities for Persons With AIDS   (HOPWA)</vt:lpstr>
      <vt:lpstr>PowerPoint Presentation</vt:lpstr>
      <vt:lpstr>HOME-Funded Tenant Based Rental Assistance </vt:lpstr>
      <vt:lpstr>PowerPoint Presentation</vt:lpstr>
      <vt:lpstr>Community Service Grant (CSG)</vt:lpstr>
      <vt:lpstr>Community Service Grant Funding Source: CDBG</vt:lpstr>
      <vt:lpstr>PowerPoint Presentation</vt:lpstr>
      <vt:lpstr>Neighborhood Partnership Grant    </vt:lpstr>
      <vt:lpstr>Neighborhood Partnership Grant    </vt:lpstr>
      <vt:lpstr>PowerPoint Presentation</vt:lpstr>
      <vt:lpstr>Program Compliance</vt:lpstr>
      <vt:lpstr>Contract Insurance Requirements</vt:lpstr>
      <vt:lpstr>PowerPoint Presentation</vt:lpstr>
      <vt:lpstr>SCIF Application Components</vt:lpstr>
      <vt:lpstr>Agency Budget Overview</vt:lpstr>
      <vt:lpstr>PowerPoint Presentation</vt:lpstr>
      <vt:lpstr>PowerPoint Presentation</vt:lpstr>
      <vt:lpstr>SCIF Application Review</vt:lpstr>
      <vt:lpstr>SCIF Submission Requirements</vt:lpstr>
      <vt:lpstr>PowerPoint Presentation</vt:lpstr>
      <vt:lpstr>Electronic Submission Process</vt:lpstr>
      <vt:lpstr>Neighborly Application Portal</vt:lpstr>
      <vt:lpstr>Electronic Submission Process Trainings  </vt:lpstr>
      <vt:lpstr>Electronic Submission Process Tips/Updates</vt:lpstr>
      <vt:lpstr>Electronic Submission Process Tips</vt:lpstr>
      <vt:lpstr>Past SCIF Recipient's</vt:lpstr>
      <vt:lpstr>Past SCIF Recipient's</vt:lpstr>
      <vt:lpstr>Additional Funding Programs</vt:lpstr>
      <vt:lpstr>ASK   THE   PANEL</vt:lpstr>
      <vt:lpstr>Next… Breakout Sessions </vt:lpstr>
      <vt:lpstr>The End – Thank You for Attending!</vt:lpstr>
      <vt:lpstr>PowerPoint Presentation</vt:lpstr>
    </vt:vector>
  </TitlesOfParts>
  <Manager/>
  <Company>City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SCIF FY21</dc:title>
  <dc:subject/>
  <dc:creator>Mairi Albertson;Felicia Harris</dc:creator>
  <cp:keywords>FY21 SCIF Presentation</cp:keywords>
  <dc:description/>
  <cp:lastModifiedBy>Johnson, Tonya</cp:lastModifiedBy>
  <cp:revision>853</cp:revision>
  <cp:lastPrinted>2022-10-20T15:53:37Z</cp:lastPrinted>
  <dcterms:created xsi:type="dcterms:W3CDTF">2004-10-11T15:36:54Z</dcterms:created>
  <dcterms:modified xsi:type="dcterms:W3CDTF">2024-12-05T14:12:33Z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TC011408421033</vt:lpwstr>
  </property>
  <property fmtid="{D5CDD505-2E9C-101B-9397-08002B2CF9AE}" pid="3" name="ContentTypeId">
    <vt:lpwstr>0x01010058E11F8324D2794A9AD612F71D2D1A17</vt:lpwstr>
  </property>
  <property fmtid="{D5CDD505-2E9C-101B-9397-08002B2CF9AE}" pid="4" name="_ip_UnifiedCompliancePolicyUIAction">
    <vt:lpwstr/>
  </property>
  <property fmtid="{D5CDD505-2E9C-101B-9397-08002B2CF9AE}" pid="5" name="_ip_UnifiedCompliancePolicyProperties">
    <vt:lpwstr/>
  </property>
  <property fmtid="{D5CDD505-2E9C-101B-9397-08002B2CF9AE}" pid="6" name="MSIP_Label_b34376f5-a622-4e53-a591-0432f32c2e47_Enabled">
    <vt:lpwstr>true</vt:lpwstr>
  </property>
  <property fmtid="{D5CDD505-2E9C-101B-9397-08002B2CF9AE}" pid="7" name="MSIP_Label_b34376f5-a622-4e53-a591-0432f32c2e47_SetDate">
    <vt:lpwstr>2021-11-17T21:42:07Z</vt:lpwstr>
  </property>
  <property fmtid="{D5CDD505-2E9C-101B-9397-08002B2CF9AE}" pid="8" name="MSIP_Label_b34376f5-a622-4e53-a591-0432f32c2e47_Method">
    <vt:lpwstr>Standard</vt:lpwstr>
  </property>
  <property fmtid="{D5CDD505-2E9C-101B-9397-08002B2CF9AE}" pid="9" name="MSIP_Label_b34376f5-a622-4e53-a591-0432f32c2e47_Name">
    <vt:lpwstr>b34376f5-a622-4e53-a591-0432f32c2e47</vt:lpwstr>
  </property>
  <property fmtid="{D5CDD505-2E9C-101B-9397-08002B2CF9AE}" pid="10" name="MSIP_Label_b34376f5-a622-4e53-a591-0432f32c2e47_SiteId">
    <vt:lpwstr>41647561-6537-4423-96a9-859e89f8919f</vt:lpwstr>
  </property>
  <property fmtid="{D5CDD505-2E9C-101B-9397-08002B2CF9AE}" pid="11" name="MSIP_Label_b34376f5-a622-4e53-a591-0432f32c2e47_ActionId">
    <vt:lpwstr>1645a542-c509-47ba-80b1-62403ada2c10</vt:lpwstr>
  </property>
  <property fmtid="{D5CDD505-2E9C-101B-9397-08002B2CF9AE}" pid="12" name="MSIP_Label_b34376f5-a622-4e53-a591-0432f32c2e47_ContentBits">
    <vt:lpwstr>0</vt:lpwstr>
  </property>
</Properties>
</file>